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2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embeddedFontLst>
    <p:embeddedFont>
      <p:font typeface="Roboto" panose="02000000000000000000" pitchFamily="2" charset="0"/>
      <p:regular r:id="rId21"/>
      <p:bold r:id="rId22"/>
      <p:italic r:id="rId23"/>
      <p:boldItalic r:id="rId24"/>
    </p:embeddedFont>
    <p:embeddedFont>
      <p:font typeface="Roboto Medium" panose="02000000000000000000" pitchFamily="2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5186abd6be_3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5186abd6be_3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b714a1b31d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3b714a1b31d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5f9ae9bdaf_0_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35f9ae9bdaf_0_3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5f9ae9bdaf_0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35f9ae9bdaf_0_3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bb7751bb1b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3bb7751bb1b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927f4bdcf4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3927f4bdcf4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b73a5f8733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3b73a5f8733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b73a5f873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3b73a5f873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5f9ae9bdaf_0_3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35f9ae9bdaf_0_3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5f9ae9bdaf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5f9ae9bdaf_0_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5f9ae9bdaf_0_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5f9ae9bdaf_0_2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927f4bdcf4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927f4bdcf4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927f4bdcf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927f4bdcf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b714a1b31d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b714a1b31d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bb7751bb1b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3bb7751bb1b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5f9ae9bdaf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35f9ae9bdaf_0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b714a1b31d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3b714a1b31d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agraph+text" type="title">
  <p:cSld name="TITLE">
    <p:bg>
      <p:bgPr>
        <a:solidFill>
          <a:srgbClr val="ECF8FE"/>
        </a:solid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>
            <a:spLocks noGrp="1"/>
          </p:cNvSpPr>
          <p:nvPr>
            <p:ph type="title"/>
          </p:nvPr>
        </p:nvSpPr>
        <p:spPr>
          <a:xfrm>
            <a:off x="266925" y="473475"/>
            <a:ext cx="11142000" cy="9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body" idx="1"/>
          </p:nvPr>
        </p:nvSpPr>
        <p:spPr>
          <a:xfrm>
            <a:off x="266925" y="1430175"/>
            <a:ext cx="10650300" cy="42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1" name="Google Shape;11;p2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2" name="Google Shape;12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 / 30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full page image">
  <p:cSld name="TITLE_1_1_1_1">
    <p:bg>
      <p:bgPr>
        <a:solidFill>
          <a:schemeClr val="lt2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>
            <a:spLocks noGrp="1"/>
          </p:cNvSpPr>
          <p:nvPr>
            <p:ph type="pic" idx="2"/>
          </p:nvPr>
        </p:nvSpPr>
        <p:spPr>
          <a:xfrm>
            <a:off x="-63733" y="-36433"/>
            <a:ext cx="12310500" cy="6246300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6938233" y="746633"/>
            <a:ext cx="4926000" cy="496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487675" rIns="121900" bIns="48767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79" name="Google Shape;79;p11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80" name="Google Shape;80;p11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1" name="Google Shape;81;p1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" name="Google Shape;82;p1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agraph+text" type="title">
  <p:cSld name="TITLE">
    <p:bg>
      <p:bgPr>
        <a:solidFill>
          <a:schemeClr val="lt2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>
            <a:spLocks noGrp="1"/>
          </p:cNvSpPr>
          <p:nvPr>
            <p:ph type="title"/>
          </p:nvPr>
        </p:nvSpPr>
        <p:spPr>
          <a:xfrm>
            <a:off x="266933" y="473467"/>
            <a:ext cx="10650300" cy="1119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body" idx="1"/>
          </p:nvPr>
        </p:nvSpPr>
        <p:spPr>
          <a:xfrm>
            <a:off x="266933" y="1648800"/>
            <a:ext cx="10650300" cy="35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108" name="Google Shape;108;p16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09" name="Google Shape;109;p16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10" name="Google Shape;110;p1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1" name="Google Shape;111;p16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Dark Background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title"/>
          </p:nvPr>
        </p:nvSpPr>
        <p:spPr>
          <a:xfrm>
            <a:off x="701131" y="2117800"/>
            <a:ext cx="5809200" cy="1679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ubTitle" idx="1"/>
          </p:nvPr>
        </p:nvSpPr>
        <p:spPr>
          <a:xfrm>
            <a:off x="701131" y="3979033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Roboto"/>
              <a:buNone/>
              <a:defRPr sz="27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pic>
        <p:nvPicPr>
          <p:cNvPr id="115" name="Google Shape;11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598967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7"/>
          <p:cNvSpPr txBox="1">
            <a:spLocks noGrp="1"/>
          </p:cNvSpPr>
          <p:nvPr>
            <p:ph type="subTitle" idx="2"/>
          </p:nvPr>
        </p:nvSpPr>
        <p:spPr>
          <a:xfrm>
            <a:off x="710236" y="579100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92">
          <p15:clr>
            <a:srgbClr val="E46962"/>
          </p15:clr>
        </p15:guide>
        <p15:guide id="2" pos="516">
          <p15:clr>
            <a:srgbClr val="E46962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Gradient Background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>
            <a:spLocks noGrp="1"/>
          </p:cNvSpPr>
          <p:nvPr>
            <p:ph type="title"/>
          </p:nvPr>
        </p:nvSpPr>
        <p:spPr>
          <a:xfrm>
            <a:off x="692026" y="1316565"/>
            <a:ext cx="5809200" cy="1679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subTitle" idx="1"/>
          </p:nvPr>
        </p:nvSpPr>
        <p:spPr>
          <a:xfrm>
            <a:off x="692026" y="3177798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Roboto"/>
              <a:buNone/>
              <a:defRPr sz="27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pic>
        <p:nvPicPr>
          <p:cNvPr id="121" name="Google Shape;12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5968542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8"/>
          <p:cNvSpPr txBox="1">
            <a:spLocks noGrp="1"/>
          </p:cNvSpPr>
          <p:nvPr>
            <p:ph type="subTitle" idx="2"/>
          </p:nvPr>
        </p:nvSpPr>
        <p:spPr>
          <a:xfrm>
            <a:off x="692026" y="430229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92">
          <p15:clr>
            <a:srgbClr val="E46962"/>
          </p15:clr>
        </p15:guide>
        <p15:guide id="2" pos="516">
          <p15:clr>
            <a:srgbClr val="E46962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Gradient Background 1">
  <p:cSld name="CUSTOM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9"/>
          <p:cNvPicPr preferRelativeResize="0"/>
          <p:nvPr/>
        </p:nvPicPr>
        <p:blipFill rotWithShape="1">
          <a:blip r:embed="rId3">
            <a:alphaModFix/>
          </a:blip>
          <a:srcRect t="1324" b="1314"/>
          <a:stretch/>
        </p:blipFill>
        <p:spPr>
          <a:xfrm>
            <a:off x="304800" y="598967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9"/>
          <p:cNvSpPr txBox="1">
            <a:spLocks noGrp="1"/>
          </p:cNvSpPr>
          <p:nvPr>
            <p:ph type="title"/>
          </p:nvPr>
        </p:nvSpPr>
        <p:spPr>
          <a:xfrm>
            <a:off x="628300" y="2117800"/>
            <a:ext cx="5809200" cy="1679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subTitle" idx="1"/>
          </p:nvPr>
        </p:nvSpPr>
        <p:spPr>
          <a:xfrm>
            <a:off x="641973" y="3979033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Roboto"/>
              <a:buNone/>
              <a:defRPr sz="27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subTitle" idx="2"/>
          </p:nvPr>
        </p:nvSpPr>
        <p:spPr>
          <a:xfrm>
            <a:off x="641967" y="579100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oboto"/>
              <a:buNone/>
              <a:defRPr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92">
          <p15:clr>
            <a:srgbClr val="E46962"/>
          </p15:clr>
        </p15:guide>
        <p15:guide id="2" pos="480">
          <p15:clr>
            <a:srgbClr val="E46962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half page image vertical">
  <p:cSld name="TITLE_1">
    <p:bg>
      <p:bgPr>
        <a:solidFill>
          <a:schemeClr val="lt2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>
            <a:spLocks noGrp="1"/>
          </p:cNvSpPr>
          <p:nvPr>
            <p:ph type="pic" idx="2"/>
          </p:nvPr>
        </p:nvSpPr>
        <p:spPr>
          <a:xfrm>
            <a:off x="5982033" y="-67"/>
            <a:ext cx="6301200" cy="6210000"/>
          </a:xfrm>
          <a:prstGeom prst="rect">
            <a:avLst/>
          </a:prstGeom>
          <a:noFill/>
          <a:ln>
            <a:noFill/>
          </a:ln>
        </p:spPr>
      </p:sp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body" idx="1"/>
          </p:nvPr>
        </p:nvSpPr>
        <p:spPr>
          <a:xfrm>
            <a:off x="266933" y="2277800"/>
            <a:ext cx="5442000" cy="35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134" name="Google Shape;134;p20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35" name="Google Shape;135;p20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36" name="Google Shape;136;p2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7" name="Google Shape;137;p20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tryptic images">
  <p:cSld name="TITLE_1_2">
    <p:bg>
      <p:bgPr>
        <a:solidFill>
          <a:schemeClr val="lt2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>
            <a:spLocks noGrp="1"/>
          </p:cNvSpPr>
          <p:nvPr>
            <p:ph type="pic" idx="2"/>
          </p:nvPr>
        </p:nvSpPr>
        <p:spPr>
          <a:xfrm>
            <a:off x="5982033" y="-67"/>
            <a:ext cx="6210000" cy="3259500"/>
          </a:xfrm>
          <a:prstGeom prst="rect">
            <a:avLst/>
          </a:prstGeom>
          <a:noFill/>
          <a:ln>
            <a:noFill/>
          </a:ln>
        </p:spPr>
      </p:sp>
      <p:sp>
        <p:nvSpPr>
          <p:cNvPr id="140" name="Google Shape;140;p21"/>
          <p:cNvSpPr txBox="1">
            <a:spLocks noGrp="1"/>
          </p:cNvSpPr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21"/>
          <p:cNvSpPr>
            <a:spLocks noGrp="1"/>
          </p:cNvSpPr>
          <p:nvPr>
            <p:ph type="pic" idx="3"/>
          </p:nvPr>
        </p:nvSpPr>
        <p:spPr>
          <a:xfrm>
            <a:off x="9178000" y="3450867"/>
            <a:ext cx="3014100" cy="2758800"/>
          </a:xfrm>
          <a:prstGeom prst="rect">
            <a:avLst/>
          </a:prstGeom>
          <a:noFill/>
          <a:ln>
            <a:noFill/>
          </a:ln>
        </p:spPr>
      </p:sp>
      <p:sp>
        <p:nvSpPr>
          <p:cNvPr id="142" name="Google Shape;142;p21"/>
          <p:cNvSpPr>
            <a:spLocks noGrp="1"/>
          </p:cNvSpPr>
          <p:nvPr>
            <p:ph type="pic" idx="4"/>
          </p:nvPr>
        </p:nvSpPr>
        <p:spPr>
          <a:xfrm>
            <a:off x="5982033" y="3450867"/>
            <a:ext cx="3014100" cy="2758800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1"/>
          <p:cNvSpPr txBox="1">
            <a:spLocks noGrp="1"/>
          </p:cNvSpPr>
          <p:nvPr>
            <p:ph type="body" idx="1"/>
          </p:nvPr>
        </p:nvSpPr>
        <p:spPr>
          <a:xfrm>
            <a:off x="266933" y="2277800"/>
            <a:ext cx="5442000" cy="35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144" name="Google Shape;144;p21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45" name="Google Shape;145;p21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46" name="Google Shape;146;p2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7" name="Google Shape;147;p2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Dark Background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701131" y="2117800"/>
            <a:ext cx="5809200" cy="16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701131" y="3979033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Roboto"/>
              <a:buNone/>
              <a:defRPr sz="27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598967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>
            <a:spLocks noGrp="1"/>
          </p:cNvSpPr>
          <p:nvPr>
            <p:ph type="subTitle" idx="2"/>
          </p:nvPr>
        </p:nvSpPr>
        <p:spPr>
          <a:xfrm>
            <a:off x="710236" y="579100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92">
          <p15:clr>
            <a:srgbClr val="E46962"/>
          </p15:clr>
        </p15:guide>
        <p15:guide id="2" pos="516">
          <p15:clr>
            <a:srgbClr val="E46962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half page image horizontal">
  <p:cSld name="TITLE_1_1">
    <p:bg>
      <p:bgPr>
        <a:solidFill>
          <a:schemeClr val="lt2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/>
          <p:nvPr/>
        </p:nvSpPr>
        <p:spPr>
          <a:xfrm>
            <a:off x="-18200" y="6209800"/>
            <a:ext cx="12228300" cy="64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0" name="Google Shape;150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5144" y="6370414"/>
            <a:ext cx="1572367" cy="326767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2"/>
          <p:cNvSpPr txBox="1">
            <a:spLocks noGrp="1"/>
          </p:cNvSpPr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22"/>
          <p:cNvSpPr>
            <a:spLocks noGrp="1"/>
          </p:cNvSpPr>
          <p:nvPr>
            <p:ph type="pic" idx="2"/>
          </p:nvPr>
        </p:nvSpPr>
        <p:spPr>
          <a:xfrm>
            <a:off x="9100" y="3057717"/>
            <a:ext cx="12192000" cy="3152400"/>
          </a:xfrm>
          <a:prstGeom prst="rect">
            <a:avLst/>
          </a:prstGeom>
          <a:noFill/>
          <a:ln>
            <a:noFill/>
          </a:ln>
        </p:spPr>
      </p:sp>
      <p:sp>
        <p:nvSpPr>
          <p:cNvPr id="153" name="Google Shape;153;p22"/>
          <p:cNvSpPr txBox="1">
            <a:spLocks noGrp="1"/>
          </p:cNvSpPr>
          <p:nvPr>
            <p:ph type="body" idx="1"/>
          </p:nvPr>
        </p:nvSpPr>
        <p:spPr>
          <a:xfrm>
            <a:off x="5754567" y="628267"/>
            <a:ext cx="6109500" cy="21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54" name="Google Shape;154;p2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4 items">
  <p:cSld name="TITLE_1_1_2">
    <p:bg>
      <p:bgPr>
        <a:solidFill>
          <a:schemeClr val="lt2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>
            <a:spLocks noGrp="1"/>
          </p:cNvSpPr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23"/>
          <p:cNvSpPr txBox="1">
            <a:spLocks noGrp="1"/>
          </p:cNvSpPr>
          <p:nvPr>
            <p:ph type="body" idx="1"/>
          </p:nvPr>
        </p:nvSpPr>
        <p:spPr>
          <a:xfrm>
            <a:off x="5754567" y="628267"/>
            <a:ext cx="6109500" cy="15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58" name="Google Shape;158;p23"/>
          <p:cNvSpPr/>
          <p:nvPr/>
        </p:nvSpPr>
        <p:spPr>
          <a:xfrm>
            <a:off x="-18200" y="3223267"/>
            <a:ext cx="12228300" cy="2986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3"/>
          <p:cNvSpPr>
            <a:spLocks noGrp="1"/>
          </p:cNvSpPr>
          <p:nvPr>
            <p:ph type="pic" idx="2"/>
          </p:nvPr>
        </p:nvSpPr>
        <p:spPr>
          <a:xfrm>
            <a:off x="1953050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0" name="Google Shape;160;p23"/>
          <p:cNvSpPr>
            <a:spLocks noGrp="1"/>
          </p:cNvSpPr>
          <p:nvPr>
            <p:ph type="pic" idx="3"/>
          </p:nvPr>
        </p:nvSpPr>
        <p:spPr>
          <a:xfrm>
            <a:off x="5281000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1" name="Google Shape;161;p23"/>
          <p:cNvSpPr>
            <a:spLocks noGrp="1"/>
          </p:cNvSpPr>
          <p:nvPr>
            <p:ph type="pic" idx="4"/>
          </p:nvPr>
        </p:nvSpPr>
        <p:spPr>
          <a:xfrm>
            <a:off x="8608967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2" name="Google Shape;162;p23"/>
          <p:cNvSpPr txBox="1">
            <a:spLocks noGrp="1"/>
          </p:cNvSpPr>
          <p:nvPr>
            <p:ph type="subTitle" idx="5"/>
          </p:nvPr>
        </p:nvSpPr>
        <p:spPr>
          <a:xfrm>
            <a:off x="1699533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163" name="Google Shape;163;p23"/>
          <p:cNvSpPr txBox="1">
            <a:spLocks noGrp="1"/>
          </p:cNvSpPr>
          <p:nvPr>
            <p:ph type="subTitle" idx="6"/>
          </p:nvPr>
        </p:nvSpPr>
        <p:spPr>
          <a:xfrm>
            <a:off x="5035200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164" name="Google Shape;164;p23"/>
          <p:cNvSpPr txBox="1">
            <a:spLocks noGrp="1"/>
          </p:cNvSpPr>
          <p:nvPr>
            <p:ph type="subTitle" idx="7"/>
          </p:nvPr>
        </p:nvSpPr>
        <p:spPr>
          <a:xfrm>
            <a:off x="8363167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grpSp>
        <p:nvGrpSpPr>
          <p:cNvPr id="165" name="Google Shape;165;p23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66" name="Google Shape;166;p23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67" name="Google Shape;167;p2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8" name="Google Shape;168;p23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full page image with quote">
  <p:cSld name="TITLE_1_1_1">
    <p:bg>
      <p:bgPr>
        <a:solidFill>
          <a:schemeClr val="lt2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"/>
          <p:cNvSpPr>
            <a:spLocks noGrp="1"/>
          </p:cNvSpPr>
          <p:nvPr>
            <p:ph type="pic" idx="2"/>
          </p:nvPr>
        </p:nvSpPr>
        <p:spPr>
          <a:xfrm>
            <a:off x="-54633" y="-45533"/>
            <a:ext cx="12328500" cy="62556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71" name="Google Shape;171;p24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72" name="Google Shape;172;p24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73" name="Google Shape;173;p2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4" name="Google Shape;174;p24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full page image">
  <p:cSld name="TITLE_1_1_1_1">
    <p:bg>
      <p:bgPr>
        <a:solidFill>
          <a:schemeClr val="lt2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5"/>
          <p:cNvSpPr>
            <a:spLocks noGrp="1"/>
          </p:cNvSpPr>
          <p:nvPr>
            <p:ph type="pic" idx="2"/>
          </p:nvPr>
        </p:nvSpPr>
        <p:spPr>
          <a:xfrm>
            <a:off x="-63733" y="-36433"/>
            <a:ext cx="12310500" cy="6246300"/>
          </a:xfrm>
          <a:prstGeom prst="rect">
            <a:avLst/>
          </a:prstGeom>
          <a:noFill/>
          <a:ln>
            <a:noFill/>
          </a:ln>
        </p:spPr>
      </p:sp>
      <p:sp>
        <p:nvSpPr>
          <p:cNvPr id="177" name="Google Shape;177;p25"/>
          <p:cNvSpPr txBox="1">
            <a:spLocks noGrp="1"/>
          </p:cNvSpPr>
          <p:nvPr>
            <p:ph type="body" idx="1"/>
          </p:nvPr>
        </p:nvSpPr>
        <p:spPr>
          <a:xfrm>
            <a:off x="6938233" y="746633"/>
            <a:ext cx="4926000" cy="496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487675" rIns="121900" bIns="487675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178" name="Google Shape;178;p25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79" name="Google Shape;179;p25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80" name="Google Shape;180;p2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1" name="Google Shape;181;p2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Gradient Background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692026" y="1316565"/>
            <a:ext cx="5809200" cy="16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ubTitle" idx="1"/>
          </p:nvPr>
        </p:nvSpPr>
        <p:spPr>
          <a:xfrm>
            <a:off x="692026" y="3177798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Roboto"/>
              <a:buNone/>
              <a:defRPr sz="27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5968542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subTitle" idx="2"/>
          </p:nvPr>
        </p:nvSpPr>
        <p:spPr>
          <a:xfrm>
            <a:off x="692026" y="430229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92">
          <p15:clr>
            <a:srgbClr val="E46962"/>
          </p15:clr>
        </p15:guide>
        <p15:guide id="2" pos="516">
          <p15:clr>
            <a:srgbClr val="E4696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Gradient Background 1">
  <p:cSld name="CUSTOM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628300" y="2117800"/>
            <a:ext cx="5809200" cy="16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1"/>
          </p:nvPr>
        </p:nvSpPr>
        <p:spPr>
          <a:xfrm>
            <a:off x="641973" y="3979033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Roboto"/>
              <a:buNone/>
              <a:defRPr sz="27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2"/>
          </p:nvPr>
        </p:nvSpPr>
        <p:spPr>
          <a:xfrm>
            <a:off x="641967" y="579100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oboto"/>
              <a:buNone/>
              <a:defRPr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92">
          <p15:clr>
            <a:srgbClr val="E46962"/>
          </p15:clr>
        </p15:guide>
        <p15:guide id="2" pos="480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half page image vertical">
  <p:cSld name="TITLE_1">
    <p:bg>
      <p:bgPr>
        <a:solidFill>
          <a:schemeClr val="lt2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>
            <a:spLocks noGrp="1"/>
          </p:cNvSpPr>
          <p:nvPr>
            <p:ph type="pic" idx="2"/>
          </p:nvPr>
        </p:nvSpPr>
        <p:spPr>
          <a:xfrm>
            <a:off x="5982033" y="-67"/>
            <a:ext cx="6301200" cy="6210000"/>
          </a:xfrm>
          <a:prstGeom prst="rect">
            <a:avLst/>
          </a:prstGeom>
          <a:noFill/>
          <a:ln>
            <a:noFill/>
          </a:ln>
        </p:spPr>
      </p:sp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266933" y="2277800"/>
            <a:ext cx="5442000" cy="35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35" name="Google Shape;35;p6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36" name="Google Shape;36;p6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7" name="Google Shape;37;p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tryptic images">
  <p:cSld name="TITLE_1_2">
    <p:bg>
      <p:bgPr>
        <a:solidFill>
          <a:schemeClr val="l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>
            <a:spLocks noGrp="1"/>
          </p:cNvSpPr>
          <p:nvPr>
            <p:ph type="pic" idx="2"/>
          </p:nvPr>
        </p:nvSpPr>
        <p:spPr>
          <a:xfrm>
            <a:off x="5982033" y="-67"/>
            <a:ext cx="6210000" cy="3259500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7"/>
          <p:cNvSpPr>
            <a:spLocks noGrp="1"/>
          </p:cNvSpPr>
          <p:nvPr>
            <p:ph type="pic" idx="3"/>
          </p:nvPr>
        </p:nvSpPr>
        <p:spPr>
          <a:xfrm>
            <a:off x="9178000" y="3450867"/>
            <a:ext cx="3014100" cy="2758800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7"/>
          <p:cNvSpPr>
            <a:spLocks noGrp="1"/>
          </p:cNvSpPr>
          <p:nvPr>
            <p:ph type="pic" idx="4"/>
          </p:nvPr>
        </p:nvSpPr>
        <p:spPr>
          <a:xfrm>
            <a:off x="5982033" y="3450867"/>
            <a:ext cx="3014100" cy="2758800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266933" y="2277800"/>
            <a:ext cx="5442000" cy="35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45" name="Google Shape;45;p7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46" name="Google Shape;46;p7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7" name="Google Shape;47;p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half page image horizontal">
  <p:cSld name="TITLE_1_1">
    <p:bg>
      <p:bgPr>
        <a:solidFill>
          <a:schemeClr val="lt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/>
          <p:nvPr/>
        </p:nvSpPr>
        <p:spPr>
          <a:xfrm>
            <a:off x="-18200" y="6209800"/>
            <a:ext cx="12228300" cy="64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1" name="Google Shape;51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5144" y="6370414"/>
            <a:ext cx="1572367" cy="326767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8"/>
          <p:cNvSpPr>
            <a:spLocks noGrp="1"/>
          </p:cNvSpPr>
          <p:nvPr>
            <p:ph type="pic" idx="2"/>
          </p:nvPr>
        </p:nvSpPr>
        <p:spPr>
          <a:xfrm>
            <a:off x="9100" y="3057717"/>
            <a:ext cx="12192000" cy="3152400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8"/>
          <p:cNvSpPr txBox="1">
            <a:spLocks noGrp="1"/>
          </p:cNvSpPr>
          <p:nvPr>
            <p:ph type="body" idx="1"/>
          </p:nvPr>
        </p:nvSpPr>
        <p:spPr>
          <a:xfrm>
            <a:off x="5754567" y="628267"/>
            <a:ext cx="6109500" cy="21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4 items">
  <p:cSld name="TITLE_1_1_2">
    <p:bg>
      <p:bgPr>
        <a:solidFill>
          <a:schemeClr val="lt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5754567" y="628267"/>
            <a:ext cx="6109500" cy="15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/>
          <p:nvPr/>
        </p:nvSpPr>
        <p:spPr>
          <a:xfrm>
            <a:off x="-18200" y="3223267"/>
            <a:ext cx="12228300" cy="2986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9"/>
          <p:cNvSpPr>
            <a:spLocks noGrp="1"/>
          </p:cNvSpPr>
          <p:nvPr>
            <p:ph type="pic" idx="2"/>
          </p:nvPr>
        </p:nvSpPr>
        <p:spPr>
          <a:xfrm>
            <a:off x="1953050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1" name="Google Shape;61;p9"/>
          <p:cNvSpPr>
            <a:spLocks noGrp="1"/>
          </p:cNvSpPr>
          <p:nvPr>
            <p:ph type="pic" idx="3"/>
          </p:nvPr>
        </p:nvSpPr>
        <p:spPr>
          <a:xfrm>
            <a:off x="5281000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2" name="Google Shape;62;p9"/>
          <p:cNvSpPr>
            <a:spLocks noGrp="1"/>
          </p:cNvSpPr>
          <p:nvPr>
            <p:ph type="pic" idx="4"/>
          </p:nvPr>
        </p:nvSpPr>
        <p:spPr>
          <a:xfrm>
            <a:off x="8608967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3" name="Google Shape;63;p9"/>
          <p:cNvSpPr txBox="1">
            <a:spLocks noGrp="1"/>
          </p:cNvSpPr>
          <p:nvPr>
            <p:ph type="subTitle" idx="5"/>
          </p:nvPr>
        </p:nvSpPr>
        <p:spPr>
          <a:xfrm>
            <a:off x="1699533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ubTitle" idx="6"/>
          </p:nvPr>
        </p:nvSpPr>
        <p:spPr>
          <a:xfrm>
            <a:off x="5035200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ubTitle" idx="7"/>
          </p:nvPr>
        </p:nvSpPr>
        <p:spPr>
          <a:xfrm>
            <a:off x="8363167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grpSp>
        <p:nvGrpSpPr>
          <p:cNvPr id="66" name="Google Shape;66;p9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67" name="Google Shape;67;p9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8" name="Google Shape;68;p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full page image with quote">
  <p:cSld name="TITLE_1_1_1">
    <p:bg>
      <p:bgPr>
        <a:solidFill>
          <a:schemeClr val="lt2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>
            <a:spLocks noGrp="1"/>
          </p:cNvSpPr>
          <p:nvPr>
            <p:ph type="pic" idx="2"/>
          </p:nvPr>
        </p:nvSpPr>
        <p:spPr>
          <a:xfrm>
            <a:off x="-54633" y="-45533"/>
            <a:ext cx="12328500" cy="62556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72" name="Google Shape;72;p10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73" name="Google Shape;73;p10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4" name="Google Shape;74;p1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5" name="Google Shape;75;p10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rgbClr val="2F89DC"/>
            </a:gs>
            <a:gs pos="100000">
              <a:srgbClr val="194670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tx1"/>
                </a:solidFill>
              </a:defRPr>
            </a:lvl1pPr>
            <a:lvl2pPr lvl="1" algn="r">
              <a:buNone/>
              <a:defRPr sz="1300">
                <a:solidFill>
                  <a:schemeClr val="tx1"/>
                </a:solidFill>
              </a:defRPr>
            </a:lvl2pPr>
            <a:lvl3pPr lvl="2" algn="r">
              <a:buNone/>
              <a:defRPr sz="1300">
                <a:solidFill>
                  <a:schemeClr val="tx1"/>
                </a:solidFill>
              </a:defRPr>
            </a:lvl3pPr>
            <a:lvl4pPr lvl="3" algn="r">
              <a:buNone/>
              <a:defRPr sz="1300">
                <a:solidFill>
                  <a:schemeClr val="tx1"/>
                </a:solidFill>
              </a:defRPr>
            </a:lvl4pPr>
            <a:lvl5pPr lvl="4" algn="r">
              <a:buNone/>
              <a:defRPr sz="1300">
                <a:solidFill>
                  <a:schemeClr val="tx1"/>
                </a:solidFill>
              </a:defRPr>
            </a:lvl5pPr>
            <a:lvl6pPr lvl="5" algn="r">
              <a:buNone/>
              <a:defRPr sz="1300">
                <a:solidFill>
                  <a:schemeClr val="tx1"/>
                </a:solidFill>
              </a:defRPr>
            </a:lvl6pPr>
            <a:lvl7pPr lvl="6" algn="r">
              <a:buNone/>
              <a:defRPr sz="1300">
                <a:solidFill>
                  <a:schemeClr val="tx1"/>
                </a:solidFill>
              </a:defRPr>
            </a:lvl7pPr>
            <a:lvl8pPr lvl="7" algn="r">
              <a:buNone/>
              <a:defRPr sz="1300">
                <a:solidFill>
                  <a:schemeClr val="tx1"/>
                </a:solidFill>
              </a:defRPr>
            </a:lvl8pPr>
            <a:lvl9pPr lvl="8" algn="r">
              <a:buNone/>
              <a:defRPr sz="1300">
                <a:solidFill>
                  <a:schemeClr val="tx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title"/>
          </p:nvPr>
        </p:nvSpPr>
        <p:spPr>
          <a:xfrm>
            <a:off x="266933" y="473467"/>
            <a:ext cx="106503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body" idx="1"/>
          </p:nvPr>
        </p:nvSpPr>
        <p:spPr>
          <a:xfrm>
            <a:off x="266933" y="1648800"/>
            <a:ext cx="10650300" cy="35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 spd="med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alo-edu.com/p/82c56507-dc79-491b-8bb2-8751843cd10e/627459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hyperlink" Target="http://www.youtube.com/watch?v=_U4KzXn9R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alo-edu.com/p/82c56507-dc79-491b-8bb2-8751843cd10e/627459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hyperlink" Target="http://www.youtube.com/watch?v=WmaXayvw5c8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alo-edu.com/p/82c56507-dc79-491b-8bb2-8751843cd10e/627459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6"/>
          <p:cNvSpPr txBox="1">
            <a:spLocks noGrp="1"/>
          </p:cNvSpPr>
          <p:nvPr>
            <p:ph type="title"/>
          </p:nvPr>
        </p:nvSpPr>
        <p:spPr>
          <a:xfrm>
            <a:off x="572350" y="1971400"/>
            <a:ext cx="6671700" cy="754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Is AI a valuable education tool that improves student learning?</a:t>
            </a:r>
            <a:endParaRPr sz="4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/>
          </a:p>
        </p:txBody>
      </p:sp>
      <p:sp>
        <p:nvSpPr>
          <p:cNvPr id="187" name="Google Shape;187;p26"/>
          <p:cNvSpPr txBox="1">
            <a:spLocks noGrp="1"/>
          </p:cNvSpPr>
          <p:nvPr>
            <p:ph type="title"/>
          </p:nvPr>
        </p:nvSpPr>
        <p:spPr>
          <a:xfrm>
            <a:off x="223250" y="6012500"/>
            <a:ext cx="6671700" cy="612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Critical Thinking: Metacognition</a:t>
            </a:r>
            <a:endParaRPr sz="2400" b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5"/>
          <p:cNvSpPr txBox="1">
            <a:spLocks noGrp="1"/>
          </p:cNvSpPr>
          <p:nvPr>
            <p:ph type="title"/>
          </p:nvPr>
        </p:nvSpPr>
        <p:spPr>
          <a:xfrm>
            <a:off x="266925" y="318150"/>
            <a:ext cx="11142000" cy="1862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My Learning Style and Habits</a:t>
            </a:r>
            <a:endParaRPr sz="3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00"/>
          </a:p>
        </p:txBody>
      </p:sp>
      <p:pic>
        <p:nvPicPr>
          <p:cNvPr id="267" name="Google Shape;267;p35" title="Group 333.png"/>
          <p:cNvPicPr preferRelativeResize="0"/>
          <p:nvPr/>
        </p:nvPicPr>
        <p:blipFill rotWithShape="1">
          <a:blip r:embed="rId3">
            <a:alphaModFix/>
          </a:blip>
          <a:srcRect b="26519"/>
          <a:stretch/>
        </p:blipFill>
        <p:spPr>
          <a:xfrm>
            <a:off x="10612678" y="5451925"/>
            <a:ext cx="1476597" cy="1316175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35"/>
          <p:cNvSpPr txBox="1">
            <a:spLocks noGrp="1"/>
          </p:cNvSpPr>
          <p:nvPr>
            <p:ph type="title"/>
          </p:nvPr>
        </p:nvSpPr>
        <p:spPr>
          <a:xfrm>
            <a:off x="630325" y="1856700"/>
            <a:ext cx="5526900" cy="320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/>
              <a:t>Understanding our learning style and habits can help us self-regulate our own learning. </a:t>
            </a:r>
            <a:br>
              <a:rPr lang="en-US" sz="2300"/>
            </a:br>
            <a:br>
              <a:rPr lang="en-US" sz="2300"/>
            </a:br>
            <a:r>
              <a:rPr lang="en-US" sz="2300"/>
              <a:t>Complete the questionnaire by selecting all that apply, or writing short responses.</a:t>
            </a:r>
            <a:endParaRPr sz="230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300"/>
          </a:p>
        </p:txBody>
      </p:sp>
      <p:pic>
        <p:nvPicPr>
          <p:cNvPr id="269" name="Google Shape;269;p35" title="Screenshot 2026-01-23 at 13.02.42.png"/>
          <p:cNvPicPr preferRelativeResize="0"/>
          <p:nvPr/>
        </p:nvPicPr>
        <p:blipFill rotWithShape="1">
          <a:blip r:embed="rId4">
            <a:alphaModFix/>
          </a:blip>
          <a:srcRect b="2056"/>
          <a:stretch/>
        </p:blipFill>
        <p:spPr>
          <a:xfrm>
            <a:off x="7304300" y="930750"/>
            <a:ext cx="3308374" cy="4282851"/>
          </a:xfrm>
          <a:prstGeom prst="rect">
            <a:avLst/>
          </a:prstGeom>
          <a:noFill/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6"/>
          <p:cNvSpPr txBox="1">
            <a:spLocks noGrp="1"/>
          </p:cNvSpPr>
          <p:nvPr>
            <p:ph type="title"/>
          </p:nvPr>
        </p:nvSpPr>
        <p:spPr>
          <a:xfrm>
            <a:off x="266925" y="318150"/>
            <a:ext cx="111420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AI Tools for Learning Chart</a:t>
            </a:r>
            <a:endParaRPr sz="3500"/>
          </a:p>
        </p:txBody>
      </p:sp>
      <p:sp>
        <p:nvSpPr>
          <p:cNvPr id="275" name="Google Shape;275;p36"/>
          <p:cNvSpPr/>
          <p:nvPr/>
        </p:nvSpPr>
        <p:spPr>
          <a:xfrm>
            <a:off x="368625" y="2396475"/>
            <a:ext cx="5356800" cy="32889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 b="1" u="sng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Helpful offloading </a:t>
            </a:r>
            <a:endParaRPr sz="2200" u="sng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Using AI helps the STUDENT make more brain space to work on the learning objective.</a:t>
            </a:r>
            <a:endParaRPr sz="2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Ex: Using Canva AI to create background design for a presentation.</a:t>
            </a:r>
            <a:endParaRPr sz="2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6" name="Google Shape;276;p36"/>
          <p:cNvSpPr/>
          <p:nvPr/>
        </p:nvSpPr>
        <p:spPr>
          <a:xfrm>
            <a:off x="6246322" y="2396475"/>
            <a:ext cx="5356800" cy="32889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Unhelpful offloading </a:t>
            </a:r>
            <a:endParaRPr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Using AI to do the thinking that achieves the learning objective, taking the thinking opportunity away from the STUDENT.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Ex: Using Canva AI to create the content of the presentation.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7" name="Google Shape;277;p36"/>
          <p:cNvSpPr txBox="1"/>
          <p:nvPr/>
        </p:nvSpPr>
        <p:spPr>
          <a:xfrm>
            <a:off x="836550" y="1325700"/>
            <a:ext cx="10518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Find 5 AI tools. What do you use them for? 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7"/>
          <p:cNvSpPr txBox="1">
            <a:spLocks noGrp="1"/>
          </p:cNvSpPr>
          <p:nvPr>
            <p:ph type="title"/>
          </p:nvPr>
        </p:nvSpPr>
        <p:spPr>
          <a:xfrm>
            <a:off x="266925" y="318150"/>
            <a:ext cx="111420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Activity 2: Kialo Discussion</a:t>
            </a:r>
            <a:endParaRPr sz="3500"/>
          </a:p>
        </p:txBody>
      </p:sp>
      <p:sp>
        <p:nvSpPr>
          <p:cNvPr id="283" name="Google Shape;283;p37">
            <a:hlinkClick r:id="rId3"/>
          </p:cNvPr>
          <p:cNvSpPr/>
          <p:nvPr/>
        </p:nvSpPr>
        <p:spPr>
          <a:xfrm>
            <a:off x="302429" y="2140100"/>
            <a:ext cx="5486400" cy="2983800"/>
          </a:xfrm>
          <a:prstGeom prst="wedgeRoundRectCallout">
            <a:avLst>
              <a:gd name="adj1" fmla="val -47753"/>
              <a:gd name="adj2" fmla="val 67188"/>
              <a:gd name="adj3" fmla="val 0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Class Discussion</a:t>
            </a:r>
            <a:endParaRPr sz="22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Is AI a valuable education tool that improves student learning?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84" name="Google Shape;284;p37" title="dicussionlightbulb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03164" y="2185401"/>
            <a:ext cx="5486400" cy="2893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285" name="Google Shape;285;p37"/>
          <p:cNvSpPr txBox="1"/>
          <p:nvPr/>
        </p:nvSpPr>
        <p:spPr>
          <a:xfrm>
            <a:off x="734572" y="1262011"/>
            <a:ext cx="10518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Use the information you gathered in the AI Tools chart to help you.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8"/>
          <p:cNvSpPr txBox="1">
            <a:spLocks noGrp="1"/>
          </p:cNvSpPr>
          <p:nvPr>
            <p:ph type="title"/>
          </p:nvPr>
        </p:nvSpPr>
        <p:spPr>
          <a:xfrm>
            <a:off x="266925" y="318150"/>
            <a:ext cx="111420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Activity 2: Kialo Discussion Task</a:t>
            </a:r>
            <a:endParaRPr sz="3500"/>
          </a:p>
        </p:txBody>
      </p:sp>
      <p:pic>
        <p:nvPicPr>
          <p:cNvPr id="291" name="Google Shape;291;p38" title="dicussionlightbul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1151" y="1982401"/>
            <a:ext cx="5486400" cy="2893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292" name="Google Shape;292;p38"/>
          <p:cNvSpPr txBox="1"/>
          <p:nvPr/>
        </p:nvSpPr>
        <p:spPr>
          <a:xfrm>
            <a:off x="-113275" y="1520266"/>
            <a:ext cx="6330300" cy="44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14400" lvl="0" indent="-3746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AutoNum type="arabicPeriod"/>
            </a:pPr>
            <a:r>
              <a:rPr lang="en-US" sz="2300" b="1">
                <a:solidFill>
                  <a:schemeClr val="accent2"/>
                </a:solidFill>
              </a:rPr>
              <a:t>Add at least four claims in total.</a:t>
            </a:r>
            <a:endParaRPr sz="2300" b="1">
              <a:solidFill>
                <a:schemeClr val="accent2"/>
              </a:solidFill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b="1">
              <a:solidFill>
                <a:schemeClr val="accent2"/>
              </a:solidFill>
            </a:endParaRPr>
          </a:p>
          <a:p>
            <a:pPr marL="914400" lvl="0" indent="-3746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AutoNum type="arabicPeriod"/>
            </a:pPr>
            <a:r>
              <a:rPr lang="en-US" sz="2300" b="1">
                <a:solidFill>
                  <a:schemeClr val="accent2"/>
                </a:solidFill>
              </a:rPr>
              <a:t>One claim must be in response to YOUR own idea, citing a specific AI-tool to support your original claim.</a:t>
            </a:r>
            <a:endParaRPr sz="2300" b="1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b="1">
              <a:solidFill>
                <a:schemeClr val="accent2"/>
              </a:solidFill>
            </a:endParaRPr>
          </a:p>
          <a:p>
            <a:pPr marL="914400" lvl="0" indent="-3746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AutoNum type="arabicPeriod"/>
            </a:pPr>
            <a:r>
              <a:rPr lang="en-US" sz="2300" b="1">
                <a:solidFill>
                  <a:schemeClr val="accent2"/>
                </a:solidFill>
              </a:rPr>
              <a:t>Reply to at least two additional claims written by another student, either supporting or opposing. Cite specific tools to support claims where needed.</a:t>
            </a:r>
            <a:endParaRPr sz="2300" b="1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b="1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9"/>
          <p:cNvSpPr txBox="1">
            <a:spLocks noGrp="1"/>
          </p:cNvSpPr>
          <p:nvPr>
            <p:ph type="title"/>
          </p:nvPr>
        </p:nvSpPr>
        <p:spPr>
          <a:xfrm>
            <a:off x="266925" y="318150"/>
            <a:ext cx="11716500" cy="861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Reflection:</a:t>
            </a:r>
            <a:endParaRPr/>
          </a:p>
        </p:txBody>
      </p:sp>
      <p:sp>
        <p:nvSpPr>
          <p:cNvPr id="298" name="Google Shape;298;p39"/>
          <p:cNvSpPr/>
          <p:nvPr/>
        </p:nvSpPr>
        <p:spPr>
          <a:xfrm>
            <a:off x="335150" y="1548077"/>
            <a:ext cx="2743200" cy="3860700"/>
          </a:xfrm>
          <a:prstGeom prst="roundRect">
            <a:avLst>
              <a:gd name="adj" fmla="val 5880"/>
            </a:avLst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Describe one current AI-related learning habit you have.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1000"/>
              </a:spcAft>
              <a:buNone/>
            </a:pP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9" name="Google Shape;299;p39"/>
          <p:cNvSpPr/>
          <p:nvPr/>
        </p:nvSpPr>
        <p:spPr>
          <a:xfrm>
            <a:off x="3261269" y="1548183"/>
            <a:ext cx="2743200" cy="3860700"/>
          </a:xfrm>
          <a:prstGeom prst="roundRect">
            <a:avLst>
              <a:gd name="adj" fmla="val 5880"/>
            </a:avLst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Is this habit mostly cognitive offloading or onloading? Why?</a:t>
            </a:r>
            <a:endParaRPr sz="21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0" name="Google Shape;300;p39"/>
          <p:cNvSpPr/>
          <p:nvPr/>
        </p:nvSpPr>
        <p:spPr>
          <a:xfrm>
            <a:off x="6187477" y="1548041"/>
            <a:ext cx="2743014" cy="3860602"/>
          </a:xfrm>
          <a:prstGeom prst="roundRect">
            <a:avLst>
              <a:gd name="adj" fmla="val 5880"/>
            </a:avLst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4572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Does this habit help or hurt your learning?</a:t>
            </a:r>
            <a:endParaRPr sz="21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1" name="Google Shape;301;p39"/>
          <p:cNvSpPr/>
          <p:nvPr/>
        </p:nvSpPr>
        <p:spPr>
          <a:xfrm>
            <a:off x="9113450" y="1548077"/>
            <a:ext cx="2743226" cy="3860594"/>
          </a:xfrm>
          <a:prstGeom prst="roundRect">
            <a:avLst>
              <a:gd name="adj" fmla="val 5880"/>
            </a:avLst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Plan one small change to your learning habit for next week. What would you like to keep, change, or try?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02" name="Google Shape;302;p39" title="discussion-claim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43825" y="4703300"/>
            <a:ext cx="2276900" cy="174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0"/>
          <p:cNvSpPr txBox="1">
            <a:spLocks noGrp="1"/>
          </p:cNvSpPr>
          <p:nvPr>
            <p:ph type="title"/>
          </p:nvPr>
        </p:nvSpPr>
        <p:spPr>
          <a:xfrm>
            <a:off x="266925" y="308718"/>
            <a:ext cx="11142000" cy="861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Lesson Vocabulary: Review</a:t>
            </a:r>
            <a:endParaRPr sz="4000"/>
          </a:p>
        </p:txBody>
      </p:sp>
      <p:sp>
        <p:nvSpPr>
          <p:cNvPr id="308" name="Google Shape;308;p40"/>
          <p:cNvSpPr txBox="1">
            <a:spLocks noGrp="1"/>
          </p:cNvSpPr>
          <p:nvPr>
            <p:ph type="title"/>
          </p:nvPr>
        </p:nvSpPr>
        <p:spPr>
          <a:xfrm>
            <a:off x="997575" y="1303818"/>
            <a:ext cx="5852700" cy="475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/>
              <a:t>Artificial Intelligence (AI)</a:t>
            </a:r>
            <a:endParaRPr sz="29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/>
              <a:t>Metacognition</a:t>
            </a:r>
            <a:endParaRPr sz="29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/>
              <a:t>self-regulated learning</a:t>
            </a:r>
            <a:endParaRPr sz="29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/>
              <a:t>cognitive offloading</a:t>
            </a:r>
            <a:endParaRPr sz="29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/>
              <a:t>cognitive onloading</a:t>
            </a:r>
            <a:endParaRPr sz="29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/>
              <a:t>learning strategy</a:t>
            </a:r>
            <a:endParaRPr sz="29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00"/>
          </a:p>
        </p:txBody>
      </p:sp>
      <p:pic>
        <p:nvPicPr>
          <p:cNvPr id="309" name="Google Shape;30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825" y="1438343"/>
            <a:ext cx="432327" cy="432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825" y="2138843"/>
            <a:ext cx="432327" cy="432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825" y="2839343"/>
            <a:ext cx="432327" cy="432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825" y="3502256"/>
            <a:ext cx="432327" cy="432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825" y="4165168"/>
            <a:ext cx="432327" cy="432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825" y="4790506"/>
            <a:ext cx="432327" cy="432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1"/>
          <p:cNvSpPr txBox="1">
            <a:spLocks noGrp="1"/>
          </p:cNvSpPr>
          <p:nvPr>
            <p:ph type="title"/>
          </p:nvPr>
        </p:nvSpPr>
        <p:spPr>
          <a:xfrm>
            <a:off x="266925" y="473475"/>
            <a:ext cx="11142000" cy="861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Lesson Objectives: Review</a:t>
            </a:r>
            <a:endParaRPr sz="3500"/>
          </a:p>
        </p:txBody>
      </p:sp>
      <p:sp>
        <p:nvSpPr>
          <p:cNvPr id="320" name="Google Shape;320;p41"/>
          <p:cNvSpPr txBox="1">
            <a:spLocks noGrp="1"/>
          </p:cNvSpPr>
          <p:nvPr>
            <p:ph type="title"/>
          </p:nvPr>
        </p:nvSpPr>
        <p:spPr>
          <a:xfrm>
            <a:off x="1118600" y="1377747"/>
            <a:ext cx="5917500" cy="5004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Explore key ways AI may impact student learning.</a:t>
            </a:r>
            <a:endParaRPr sz="24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r>
              <a:rPr lang="en-US" sz="2400"/>
              <a:t>Analyse how specific AI tools may support or conflict with their individual learning strategies using a structured comparison.</a:t>
            </a:r>
            <a:endParaRPr sz="24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r>
              <a:rPr lang="en-US" sz="2400"/>
              <a:t>Reflect on how understanding their own learning can help them use AI more ethically and responsibly in educational contexts.</a:t>
            </a:r>
            <a:endParaRPr sz="24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2500"/>
              </a:spcBef>
              <a:spcAft>
                <a:spcPts val="2500"/>
              </a:spcAft>
              <a:buNone/>
            </a:pPr>
            <a:endParaRPr sz="2400"/>
          </a:p>
        </p:txBody>
      </p:sp>
      <p:pic>
        <p:nvPicPr>
          <p:cNvPr id="321" name="Google Shape;32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125" y="1508197"/>
            <a:ext cx="543748" cy="54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125" y="3000982"/>
            <a:ext cx="543748" cy="54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125" y="4416255"/>
            <a:ext cx="543748" cy="54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7"/>
          <p:cNvSpPr txBox="1">
            <a:spLocks noGrp="1"/>
          </p:cNvSpPr>
          <p:nvPr>
            <p:ph type="title"/>
          </p:nvPr>
        </p:nvSpPr>
        <p:spPr>
          <a:xfrm>
            <a:off x="266925" y="318150"/>
            <a:ext cx="111420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How does Kialo work?</a:t>
            </a:r>
            <a:endParaRPr sz="3500"/>
          </a:p>
        </p:txBody>
      </p:sp>
      <p:pic>
        <p:nvPicPr>
          <p:cNvPr id="193" name="Google Shape;193;p27" title="Group 333.png"/>
          <p:cNvPicPr preferRelativeResize="0"/>
          <p:nvPr/>
        </p:nvPicPr>
        <p:blipFill rotWithShape="1">
          <a:blip r:embed="rId3">
            <a:alphaModFix/>
          </a:blip>
          <a:srcRect b="26519"/>
          <a:stretch/>
        </p:blipFill>
        <p:spPr>
          <a:xfrm>
            <a:off x="10612678" y="5451925"/>
            <a:ext cx="1476597" cy="131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7"/>
          <p:cNvSpPr txBox="1">
            <a:spLocks noGrp="1"/>
          </p:cNvSpPr>
          <p:nvPr>
            <p:ph type="title"/>
          </p:nvPr>
        </p:nvSpPr>
        <p:spPr>
          <a:xfrm>
            <a:off x="538425" y="1201900"/>
            <a:ext cx="10599000" cy="95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300"/>
              <a:t>If you’re new to Kialo, watch this video to discover how the platform works.  Otherwise, let’s get started!</a:t>
            </a:r>
            <a:endParaRPr sz="2300"/>
          </a:p>
        </p:txBody>
      </p:sp>
      <p:pic>
        <p:nvPicPr>
          <p:cNvPr id="195" name="Google Shape;195;p27" descr="Kialo is the free, award-winning tool for thoughtful, inclusive discussion.&#10;&#10;In Kialo discussions, students respond to a central thesis by adding pros and cons — both to the thesis and to each other’s points — creating an interactive discussion map.&#10;&#10;This format empowers students to break down complex topics, explore diverse perspectives, and build well-reasoned arguments together.&#10;&#10;This 60-second video explains how Kialo:&#10;&#10;▪️ trains critical thinking by encouraging students to show their reasoning in dynamic, structured argument trees. &#10;▪️ greatly increases student participation. &#10;▪️ lets students join in seconds with no accounts required. &#10;&#10;Why Kialo works: Kialo’s combination of debate and argument-mapping has been proven to enhance critical thinking. The platform has ESSA Tier IV evidence and has received multiple awards. &#10;&#10;Who Kialo is for: Educators who lead debates and discussions or teach argumentative reasoning. Help every student participate in structured, inclusive conversations!&#10;&#10;👉 Try out our demo discussion. No sign-up required. https://www.kialo-edu.com/demo&#10;&#10;🌐 Visit Kialo at https://www.kialo-edu.com/&#10;&#10;🚀 Learn more with our Kialo in 60 Seconds tutorial videos. https://youtube.com/playlist?list=PLHBYxYwcONgCiE-SFF5WbW8wakyqdJ7cM&amp;si=01SgFpCkzoOpwY-3&#10;&#10;#kialo  #edtechtools  #criticalthinking #studentengagement #inquirybasedlearning &#10;&#10;&#10;&#10;📢 About Kialo&#10;&#10;Kialo is the free tool for thoughtful, inclusive discussion. Driven by our mission to make the world a more thoughtful place, Kialo is free and always will be." title="What is Kialo?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79525" y="2270450"/>
            <a:ext cx="6432975" cy="3618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8"/>
          <p:cNvSpPr txBox="1">
            <a:spLocks noGrp="1"/>
          </p:cNvSpPr>
          <p:nvPr>
            <p:ph type="title"/>
          </p:nvPr>
        </p:nvSpPr>
        <p:spPr>
          <a:xfrm>
            <a:off x="266925" y="473475"/>
            <a:ext cx="11142000" cy="861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Lesson Objectives</a:t>
            </a:r>
            <a:endParaRPr sz="3500"/>
          </a:p>
        </p:txBody>
      </p:sp>
      <p:sp>
        <p:nvSpPr>
          <p:cNvPr id="201" name="Google Shape;201;p28"/>
          <p:cNvSpPr txBox="1">
            <a:spLocks noGrp="1"/>
          </p:cNvSpPr>
          <p:nvPr>
            <p:ph type="title"/>
          </p:nvPr>
        </p:nvSpPr>
        <p:spPr>
          <a:xfrm>
            <a:off x="933275" y="1335372"/>
            <a:ext cx="5917500" cy="5004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Explore key ways AI may impact student learning.</a:t>
            </a:r>
            <a:endParaRPr sz="24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r>
              <a:rPr lang="en-US" sz="2400"/>
              <a:t>Analyze how specific AI tools may support or conflict with their individual learning strategies using a structured comparison.</a:t>
            </a:r>
            <a:endParaRPr sz="24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r>
              <a:rPr lang="en-US" sz="2400"/>
              <a:t>Reflect on how understanding their own learning can help them use AI more ethically and responsibly in educational contexts.</a:t>
            </a:r>
            <a:endParaRPr sz="24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2500"/>
              </a:spcBef>
              <a:spcAft>
                <a:spcPts val="2500"/>
              </a:spcAft>
              <a:buNone/>
            </a:pPr>
            <a:endParaRPr sz="2400"/>
          </a:p>
        </p:txBody>
      </p:sp>
      <p:pic>
        <p:nvPicPr>
          <p:cNvPr id="202" name="Google Shape;20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465822"/>
            <a:ext cx="543748" cy="54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2958607"/>
            <a:ext cx="543748" cy="54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4373880"/>
            <a:ext cx="543748" cy="54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9"/>
          <p:cNvSpPr txBox="1">
            <a:spLocks noGrp="1"/>
          </p:cNvSpPr>
          <p:nvPr>
            <p:ph type="title"/>
          </p:nvPr>
        </p:nvSpPr>
        <p:spPr>
          <a:xfrm>
            <a:off x="266925" y="308718"/>
            <a:ext cx="11142000" cy="861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Lesson Vocabulary</a:t>
            </a:r>
            <a:endParaRPr sz="4000"/>
          </a:p>
        </p:txBody>
      </p:sp>
      <p:sp>
        <p:nvSpPr>
          <p:cNvPr id="210" name="Google Shape;210;p29"/>
          <p:cNvSpPr txBox="1">
            <a:spLocks noGrp="1"/>
          </p:cNvSpPr>
          <p:nvPr>
            <p:ph type="title"/>
          </p:nvPr>
        </p:nvSpPr>
        <p:spPr>
          <a:xfrm>
            <a:off x="997575" y="1303818"/>
            <a:ext cx="5852700" cy="475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/>
              <a:t>Artificial Intelligence (AI)</a:t>
            </a:r>
            <a:endParaRPr sz="29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/>
              <a:t>metacognition</a:t>
            </a:r>
            <a:endParaRPr sz="29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/>
              <a:t>self-regulated learning</a:t>
            </a:r>
            <a:endParaRPr sz="29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/>
              <a:t>cognitive offloading</a:t>
            </a:r>
            <a:endParaRPr sz="29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/>
              <a:t>cognitive onloading</a:t>
            </a:r>
            <a:endParaRPr sz="29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/>
              <a:t>learning strategy</a:t>
            </a:r>
            <a:endParaRPr sz="29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00"/>
          </a:p>
        </p:txBody>
      </p:sp>
      <p:pic>
        <p:nvPicPr>
          <p:cNvPr id="211" name="Google Shape;21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825" y="1438343"/>
            <a:ext cx="432327" cy="432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825" y="2138843"/>
            <a:ext cx="432327" cy="432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825" y="2839343"/>
            <a:ext cx="432327" cy="432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825" y="3502256"/>
            <a:ext cx="432327" cy="432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825" y="4165168"/>
            <a:ext cx="432327" cy="432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825" y="4790506"/>
            <a:ext cx="432327" cy="432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0"/>
          <p:cNvSpPr txBox="1">
            <a:spLocks noGrp="1"/>
          </p:cNvSpPr>
          <p:nvPr>
            <p:ph type="title"/>
          </p:nvPr>
        </p:nvSpPr>
        <p:spPr>
          <a:xfrm>
            <a:off x="266925" y="206425"/>
            <a:ext cx="115371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Metacognition - Understanding how we think and learn</a:t>
            </a:r>
            <a:endParaRPr sz="3500"/>
          </a:p>
        </p:txBody>
      </p:sp>
      <p:sp>
        <p:nvSpPr>
          <p:cNvPr id="222" name="Google Shape;222;p30"/>
          <p:cNvSpPr/>
          <p:nvPr/>
        </p:nvSpPr>
        <p:spPr>
          <a:xfrm>
            <a:off x="7409975" y="2098856"/>
            <a:ext cx="4289400" cy="2668500"/>
          </a:xfrm>
          <a:prstGeom prst="wedgeRoundRectCallout">
            <a:avLst>
              <a:gd name="adj1" fmla="val 26999"/>
              <a:gd name="adj2" fmla="val 51067"/>
              <a:gd name="adj3" fmla="val 0"/>
            </a:avLst>
          </a:prstGeom>
          <a:solidFill>
            <a:schemeClr val="accent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2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We are going to explore how we think and learn and how it relates to AI to help us be self-regulated learners.</a:t>
            </a:r>
            <a:endParaRPr sz="22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23" name="Google Shape;223;p30"/>
          <p:cNvPicPr preferRelativeResize="0"/>
          <p:nvPr/>
        </p:nvPicPr>
        <p:blipFill rotWithShape="1">
          <a:blip r:embed="rId3">
            <a:alphaModFix/>
          </a:blip>
          <a:srcRect t="69" b="69"/>
          <a:stretch/>
        </p:blipFill>
        <p:spPr>
          <a:xfrm>
            <a:off x="1164876" y="1982401"/>
            <a:ext cx="5486400" cy="2893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1"/>
          <p:cNvSpPr txBox="1">
            <a:spLocks noGrp="1"/>
          </p:cNvSpPr>
          <p:nvPr>
            <p:ph type="title"/>
          </p:nvPr>
        </p:nvSpPr>
        <p:spPr>
          <a:xfrm>
            <a:off x="266925" y="318150"/>
            <a:ext cx="111420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3 - 2 - 1 LEARN! </a:t>
            </a:r>
            <a:endParaRPr sz="3500"/>
          </a:p>
        </p:txBody>
      </p:sp>
      <p:sp>
        <p:nvSpPr>
          <p:cNvPr id="229" name="Google Shape;229;p31">
            <a:hlinkClick r:id="rId3"/>
          </p:cNvPr>
          <p:cNvSpPr/>
          <p:nvPr/>
        </p:nvSpPr>
        <p:spPr>
          <a:xfrm>
            <a:off x="280416" y="1937100"/>
            <a:ext cx="5486400" cy="2983800"/>
          </a:xfrm>
          <a:prstGeom prst="wedgeRoundRectCallout">
            <a:avLst>
              <a:gd name="adj1" fmla="val -47753"/>
              <a:gd name="adj2" fmla="val 67188"/>
              <a:gd name="adj3" fmla="val 0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Think about a time you learned something new.</a:t>
            </a:r>
            <a:endParaRPr sz="22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Write: 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Char char="●"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3 actions you took that day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Char char="●"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 ways you received support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Char char="●"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 feeling you had when you realized you learned something new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30" name="Google Shape;230;p31" title="dicussionlightbulb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81151" y="1982401"/>
            <a:ext cx="5486400" cy="2893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2" title="KialoEdu-Avatar-04@2x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33525" y="4733050"/>
            <a:ext cx="1884600" cy="1884600"/>
          </a:xfrm>
          <a:prstGeom prst="ellipse">
            <a:avLst/>
          </a:prstGeom>
          <a:noFill/>
          <a:ln>
            <a:noFill/>
          </a:ln>
          <a:effectLst>
            <a:outerShdw blurRad="571500" dist="19050" dir="5400000" algn="bl" rotWithShape="0">
              <a:schemeClr val="accent2">
                <a:alpha val="50000"/>
              </a:schemeClr>
            </a:outerShdw>
          </a:effectLst>
        </p:spPr>
      </p:pic>
      <p:sp>
        <p:nvSpPr>
          <p:cNvPr id="236" name="Google Shape;236;p32"/>
          <p:cNvSpPr txBox="1">
            <a:spLocks noGrp="1"/>
          </p:cNvSpPr>
          <p:nvPr>
            <p:ph type="title"/>
          </p:nvPr>
        </p:nvSpPr>
        <p:spPr>
          <a:xfrm>
            <a:off x="266925" y="206425"/>
            <a:ext cx="111420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Let’s Watch</a:t>
            </a:r>
            <a:endParaRPr sz="3500"/>
          </a:p>
        </p:txBody>
      </p:sp>
      <p:sp>
        <p:nvSpPr>
          <p:cNvPr id="237" name="Google Shape;237;p32"/>
          <p:cNvSpPr/>
          <p:nvPr/>
        </p:nvSpPr>
        <p:spPr>
          <a:xfrm>
            <a:off x="7409975" y="1553875"/>
            <a:ext cx="4289400" cy="2668500"/>
          </a:xfrm>
          <a:prstGeom prst="wedgeRoundRectCallout">
            <a:avLst>
              <a:gd name="adj1" fmla="val 30152"/>
              <a:gd name="adj2" fmla="val 78651"/>
              <a:gd name="adj3" fmla="val 0"/>
            </a:avLst>
          </a:prstGeom>
          <a:solidFill>
            <a:schemeClr val="accent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What is cognitive load?</a:t>
            </a:r>
            <a:endParaRPr sz="2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38" name="Google Shape;238;p32" descr="Learn more about Cognitive Load Theory with our article: https://www.mindtools.com/aqxwcpa/cognitive-load-theory?utm_source=youtube&amp;utm_medium=video&amp;utm_campaign=cognitiveloadtheory&amp;utm_content=description&#10;&#10;Sign up to our newsletter to learn new skills every week! https://www.mindtools.com/signup/free?utm_source=youtube&amp;utm_medium=video&amp;utm_campaign=cognitiveloadtheory&amp;utm_content=description&#10;&#10;Join the Mind Tools Club at: https://www.mindtools.com/signup/?utm_source=youtube&amp;utm_medium=video&amp;utm_campaign=cognitiveloadtheory&amp;utm_content=description&#10;&#10;Join our Career Community on Facebook to discuss more strategies with likeminded people: https://www.facebook.com/groups/careercommunitymt/?utm_source=youtube&amp;utm_medium=video&amp;utm_campaign=cognitiveloadtheory&amp;utm_content=description&#10;&#10;Follow us:&#10;https://twitter.com/Mind_Tools&#10;https://www.facebook.com/mindtools/&#10;https://www.instagram.com/mindtoolsltd/&#10;https://www.linkedin.com/company/mind-tools/" title="Cognitive Load Theory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4597" y="1553868"/>
            <a:ext cx="6792750" cy="382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3"/>
          <p:cNvSpPr txBox="1">
            <a:spLocks noGrp="1"/>
          </p:cNvSpPr>
          <p:nvPr>
            <p:ph type="title"/>
          </p:nvPr>
        </p:nvSpPr>
        <p:spPr>
          <a:xfrm>
            <a:off x="266925" y="318150"/>
            <a:ext cx="111420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Think - Pair - Share</a:t>
            </a:r>
            <a:endParaRPr sz="3500"/>
          </a:p>
        </p:txBody>
      </p:sp>
      <p:sp>
        <p:nvSpPr>
          <p:cNvPr id="244" name="Google Shape;244;p33"/>
          <p:cNvSpPr txBox="1"/>
          <p:nvPr/>
        </p:nvSpPr>
        <p:spPr>
          <a:xfrm>
            <a:off x="836550" y="1255947"/>
            <a:ext cx="10518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Find examples of onloading and offloading that you do in your daily life.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5" name="Google Shape;245;p33"/>
          <p:cNvSpPr/>
          <p:nvPr/>
        </p:nvSpPr>
        <p:spPr>
          <a:xfrm>
            <a:off x="1007025" y="1952525"/>
            <a:ext cx="3761100" cy="5541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Onloading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6" name="Google Shape;246;p33"/>
          <p:cNvSpPr/>
          <p:nvPr/>
        </p:nvSpPr>
        <p:spPr>
          <a:xfrm>
            <a:off x="7047100" y="1952524"/>
            <a:ext cx="3761100" cy="5541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Offloading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47" name="Google Shape;247;p33" descr="simple image of brain and arrow pointing inwards to signify onloading"/>
          <p:cNvPicPr preferRelativeResize="0"/>
          <p:nvPr/>
        </p:nvPicPr>
        <p:blipFill rotWithShape="1">
          <a:blip r:embed="rId3">
            <a:alphaModFix/>
          </a:blip>
          <a:srcRect t="12980" b="20383"/>
          <a:stretch/>
        </p:blipFill>
        <p:spPr>
          <a:xfrm>
            <a:off x="1622250" y="2649100"/>
            <a:ext cx="2530625" cy="168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3" descr="Now reverse the direction of the arrow so it signifies offloading. do not change anything else"/>
          <p:cNvPicPr preferRelativeResize="0"/>
          <p:nvPr/>
        </p:nvPicPr>
        <p:blipFill rotWithShape="1">
          <a:blip r:embed="rId4">
            <a:alphaModFix/>
          </a:blip>
          <a:srcRect t="14114" b="19528"/>
          <a:stretch/>
        </p:blipFill>
        <p:spPr>
          <a:xfrm>
            <a:off x="7662350" y="2651751"/>
            <a:ext cx="2530625" cy="1679325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33"/>
          <p:cNvSpPr txBox="1"/>
          <p:nvPr/>
        </p:nvSpPr>
        <p:spPr>
          <a:xfrm>
            <a:off x="1387575" y="4512636"/>
            <a:ext cx="3000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Doing the thinking yourself</a:t>
            </a:r>
            <a:endParaRPr sz="2400" b="1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" name="Google Shape;250;p33"/>
          <p:cNvSpPr txBox="1"/>
          <p:nvPr/>
        </p:nvSpPr>
        <p:spPr>
          <a:xfrm>
            <a:off x="6817900" y="4512636"/>
            <a:ext cx="4219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Giving the thinking to someone or something else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1" name="Google Shape;251;p33"/>
          <p:cNvSpPr txBox="1"/>
          <p:nvPr/>
        </p:nvSpPr>
        <p:spPr>
          <a:xfrm>
            <a:off x="637350" y="5531175"/>
            <a:ext cx="4143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Example: Doing mental math</a:t>
            </a:r>
            <a:endParaRPr sz="2400" b="1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2" name="Google Shape;252;p33"/>
          <p:cNvSpPr txBox="1"/>
          <p:nvPr/>
        </p:nvSpPr>
        <p:spPr>
          <a:xfrm>
            <a:off x="6781600" y="5531178"/>
            <a:ext cx="4292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Example: Using a calculator</a:t>
            </a:r>
            <a:endParaRPr sz="2400" b="1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4"/>
          <p:cNvSpPr txBox="1">
            <a:spLocks noGrp="1"/>
          </p:cNvSpPr>
          <p:nvPr>
            <p:ph type="title"/>
          </p:nvPr>
        </p:nvSpPr>
        <p:spPr>
          <a:xfrm>
            <a:off x="266925" y="318150"/>
            <a:ext cx="111420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3 - 2 - 1 LEARN! </a:t>
            </a:r>
            <a:endParaRPr sz="3500"/>
          </a:p>
        </p:txBody>
      </p:sp>
      <p:sp>
        <p:nvSpPr>
          <p:cNvPr id="258" name="Google Shape;258;p34">
            <a:hlinkClick r:id="rId3"/>
          </p:cNvPr>
          <p:cNvSpPr/>
          <p:nvPr/>
        </p:nvSpPr>
        <p:spPr>
          <a:xfrm>
            <a:off x="280416" y="1937100"/>
            <a:ext cx="5486400" cy="2983800"/>
          </a:xfrm>
          <a:prstGeom prst="wedgeRoundRectCallout">
            <a:avLst>
              <a:gd name="adj1" fmla="val -47753"/>
              <a:gd name="adj2" fmla="val 67188"/>
              <a:gd name="adj3" fmla="val 0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Think about a time you learned something new.</a:t>
            </a:r>
            <a:endParaRPr sz="22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Write: 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Char char="●"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3 actions you took that day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Char char="●"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 ways you received support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Char char="●"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 feeling you had when you realized you learned something new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59" name="Google Shape;259;p34" title="dicussionlightbulb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81151" y="1982401"/>
            <a:ext cx="5486400" cy="2893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cxnSp>
        <p:nvCxnSpPr>
          <p:cNvPr id="260" name="Google Shape;260;p34"/>
          <p:cNvCxnSpPr/>
          <p:nvPr/>
        </p:nvCxnSpPr>
        <p:spPr>
          <a:xfrm>
            <a:off x="1872450" y="4818975"/>
            <a:ext cx="1573800" cy="8157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261" name="Google Shape;261;p34"/>
          <p:cNvSpPr txBox="1"/>
          <p:nvPr/>
        </p:nvSpPr>
        <p:spPr>
          <a:xfrm>
            <a:off x="3480712" y="5311473"/>
            <a:ext cx="86730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ADD one moment where you did most of the work (cognitive onloading)</a:t>
            </a:r>
            <a:endParaRPr sz="2000" b="1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ADD one moment where a tool did most of the work (cognitive offloading)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ialo Edu Theme">
  <a:themeElements>
    <a:clrScheme name="Simple Light">
      <a:dk1>
        <a:srgbClr val="2C343D"/>
      </a:dk1>
      <a:lt1>
        <a:srgbClr val="FFFFFF"/>
      </a:lt1>
      <a:dk2>
        <a:srgbClr val="595959"/>
      </a:dk2>
      <a:lt2>
        <a:srgbClr val="FAFCFD"/>
      </a:lt2>
      <a:accent1>
        <a:srgbClr val="0069E0"/>
      </a:accent1>
      <a:accent2>
        <a:srgbClr val="1D67AC"/>
      </a:accent2>
      <a:accent3>
        <a:srgbClr val="0A207A"/>
      </a:accent3>
      <a:accent4>
        <a:srgbClr val="144777"/>
      </a:accent4>
      <a:accent5>
        <a:srgbClr val="F2F4F5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ialo Edu Theme">
  <a:themeElements>
    <a:clrScheme name="Simple Light">
      <a:dk1>
        <a:srgbClr val="2C343D"/>
      </a:dk1>
      <a:lt1>
        <a:srgbClr val="FFFFFF"/>
      </a:lt1>
      <a:dk2>
        <a:srgbClr val="595959"/>
      </a:dk2>
      <a:lt2>
        <a:srgbClr val="FAFCFD"/>
      </a:lt2>
      <a:accent1>
        <a:srgbClr val="0069E0"/>
      </a:accent1>
      <a:accent2>
        <a:srgbClr val="1D67AC"/>
      </a:accent2>
      <a:accent3>
        <a:srgbClr val="0A207A"/>
      </a:accent3>
      <a:accent4>
        <a:srgbClr val="144777"/>
      </a:accent4>
      <a:accent5>
        <a:srgbClr val="F2F4F5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635</Words>
  <Application>Microsoft Office PowerPoint</Application>
  <PresentationFormat>Widescreen</PresentationFormat>
  <Paragraphs>155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Roboto</vt:lpstr>
      <vt:lpstr>Calibri</vt:lpstr>
      <vt:lpstr>Arial</vt:lpstr>
      <vt:lpstr>Roboto Medium</vt:lpstr>
      <vt:lpstr>Kialo Edu Theme</vt:lpstr>
      <vt:lpstr>Kialo Edu Theme</vt:lpstr>
      <vt:lpstr>Is AI a valuable education tool that improves student learning?   </vt:lpstr>
      <vt:lpstr>How does Kialo work?</vt:lpstr>
      <vt:lpstr>Lesson Objectives</vt:lpstr>
      <vt:lpstr>Lesson Vocabulary</vt:lpstr>
      <vt:lpstr>Metacognition - Understanding how we think and learn</vt:lpstr>
      <vt:lpstr>3 - 2 - 1 LEARN! </vt:lpstr>
      <vt:lpstr>Let’s Watch</vt:lpstr>
      <vt:lpstr>Think - Pair - Share</vt:lpstr>
      <vt:lpstr>3 - 2 - 1 LEARN! </vt:lpstr>
      <vt:lpstr>My Learning Style and Habits  </vt:lpstr>
      <vt:lpstr>AI Tools for Learning Chart</vt:lpstr>
      <vt:lpstr>Activity 2: Kialo Discussion</vt:lpstr>
      <vt:lpstr>Activity 2: Kialo Discussion Task</vt:lpstr>
      <vt:lpstr>Reflection:</vt:lpstr>
      <vt:lpstr>Lesson Vocabulary: Review</vt:lpstr>
      <vt:lpstr>Lesson Objectives: Review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Louise Ward</dc:creator>
  <cp:lastModifiedBy>Louise Ward</cp:lastModifiedBy>
  <cp:revision>1</cp:revision>
  <dcterms:modified xsi:type="dcterms:W3CDTF">2026-01-29T10:56:16Z</dcterms:modified>
</cp:coreProperties>
</file>