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f9b0a8b0e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f9b0a8b0e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f9b0a8b0e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f9b0a8b0e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9b0a8b0e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9b0a8b0e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9b0a8b0e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9b0a8b0e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9b0a8b0e_0_3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9b0a8b0e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9b0a8b0e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9b0a8b0e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9b0a8b0e_0_4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9b0a8b0e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9b0a8b0e_0_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9b0a8b0e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21d589bd6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721d589bd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f9b0a8b0e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f9b0a8b0e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b0a8b0e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b0a8b0e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9b0a8b0e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9b0a8b0e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b0a8b0e_0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b0a8b0e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9b0a8b0e_0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9b0a8b0e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9b0a8b0e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9b0a8b0e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9b0a8b0e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9b0a8b0e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9b0a8b0e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9b0a8b0e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f9b0a8b0e_0_3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f9b0a8b0e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04800" y="1904700"/>
            <a:ext cx="6671700" cy="3048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can knowledge users develop strong, structured arguments?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433700"/>
            <a:ext cx="6671700" cy="102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Mathematics: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Certainty in Mathematics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4: Essay Task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9" name="Google Shape;259;p35"/>
          <p:cNvSpPr/>
          <p:nvPr/>
        </p:nvSpPr>
        <p:spPr>
          <a:xfrm>
            <a:off x="525000" y="1379875"/>
            <a:ext cx="11142000" cy="3289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b="1" sz="23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the example strengthen the claim?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Ways of Knowing (WOKs) or Areas of Knowledge (AOKs) are relevant here?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counterclaim effectively challenge the claim, encouraging deeper exploration?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75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1050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278800" y="267750"/>
            <a:ext cx="115458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Application: TOK Essay Prescribed Titles</a:t>
            </a:r>
            <a:endParaRPr sz="3500"/>
          </a:p>
        </p:txBody>
      </p:sp>
      <p:sp>
        <p:nvSpPr>
          <p:cNvPr id="267" name="Google Shape;267;p36"/>
          <p:cNvSpPr txBox="1"/>
          <p:nvPr/>
        </p:nvSpPr>
        <p:spPr>
          <a:xfrm>
            <a:off x="152950" y="114290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these prompts apply to the topics we’ve covered?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 you identify any other prompts that link?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709475" y="4161075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need custodians of knowledge?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2024)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776982" y="2079850"/>
            <a:ext cx="47493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what extent do you agree with the claim “all models are wrong, but some are useful” (attributed to George Box)?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2025)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6631968" y="2028788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 the production of knowledge, are we too quick to dismiss anomalies?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(Nov 2024)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6631975" y="4161075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“the mathematician’s patterns, like the painter’s and the poet’s, must be beautiful” (G.H. Hardy), how might this impact the production of knowledge?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2023)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36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413" y="3208850"/>
            <a:ext cx="1721175" cy="15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78" name="Google Shape;278;p37"/>
          <p:cNvSpPr/>
          <p:nvPr/>
        </p:nvSpPr>
        <p:spPr>
          <a:xfrm>
            <a:off x="300504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Select an essay prompt from the list your teacher provides.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3244885" y="170320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claim and real-life example.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could use one of the examples from this unit.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6189240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counterclaim, using another real-life example if possible.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9151896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plan to write your essay section.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should be clear and coherent, with a TOK focus.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87" name="Google Shape;287;p38"/>
          <p:cNvSpPr/>
          <p:nvPr/>
        </p:nvSpPr>
        <p:spPr>
          <a:xfrm>
            <a:off x="300500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prescribed title to a Kialo discussion as the Discussion Name.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32448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a multi-thesis discussion.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AOKs as your theses.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61983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main claim under your first thesis.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pros to support this based on your examples and evaluation.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91518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 contrasting perspective using a con.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 your examples and evidence down into single claims to help you build a logical line of reasoning.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1952400" y="1087650"/>
            <a:ext cx="8287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use a blank Kialo discussion to plan out your essay section.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TOK Essay Checklist</a:t>
            </a:r>
            <a:endParaRPr sz="3500"/>
          </a:p>
        </p:txBody>
      </p:sp>
      <p:sp>
        <p:nvSpPr>
          <p:cNvPr id="297" name="Google Shape;297;p39"/>
          <p:cNvSpPr/>
          <p:nvPr/>
        </p:nvSpPr>
        <p:spPr>
          <a:xfrm>
            <a:off x="266925" y="1558325"/>
            <a:ext cx="6932100" cy="3565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Exchange your writing with your peers.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relevant sections of the checklist to evaluate your peers’ work.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your work based on their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8" name="Google Shape;298;p39" title="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60" y="3759272"/>
            <a:ext cx="1589626" cy="10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125" y="339575"/>
            <a:ext cx="4224092" cy="5600399"/>
          </a:xfrm>
          <a:prstGeom prst="rect">
            <a:avLst/>
          </a:prstGeom>
          <a:noFill/>
          <a:ln cap="flat" cmpd="sng" w="19050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Developing Feedback</a:t>
            </a:r>
            <a:endParaRPr sz="3500"/>
          </a:p>
        </p:txBody>
      </p:sp>
      <p:sp>
        <p:nvSpPr>
          <p:cNvPr id="305" name="Google Shape;305;p40"/>
          <p:cNvSpPr/>
          <p:nvPr/>
        </p:nvSpPr>
        <p:spPr>
          <a:xfrm>
            <a:off x="774450" y="1346525"/>
            <a:ext cx="10643100" cy="4019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Points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clearly stated, and does it tie back to the prompt?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concrete, relevant, and well-explained?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meaningfully different or just a weaker version of the claim?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Does it show awareness of how knowledge is justified, constructed, or challenged?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and clarity: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there any vague statements or unclear references?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title"/>
          </p:nvPr>
        </p:nvSpPr>
        <p:spPr>
          <a:xfrm>
            <a:off x="266925" y="318150"/>
            <a:ext cx="114582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TOK Essay Writing</a:t>
            </a:r>
            <a:endParaRPr sz="3500"/>
          </a:p>
        </p:txBody>
      </p:sp>
      <p:sp>
        <p:nvSpPr>
          <p:cNvPr id="311" name="Google Shape;311;p41"/>
          <p:cNvSpPr/>
          <p:nvPr/>
        </p:nvSpPr>
        <p:spPr>
          <a:xfrm>
            <a:off x="355650" y="1731650"/>
            <a:ext cx="5815200" cy="28479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was the most challenging part of writing this essay section?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influence debates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on mathematical models?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will this practice help you prepare for the TOK essay assessment?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2" name="Google Shape;312;p4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Extension/Homework Activities: TOK Essay</a:t>
            </a:r>
            <a:endParaRPr sz="3500"/>
          </a:p>
        </p:txBody>
      </p:sp>
      <p:sp>
        <p:nvSpPr>
          <p:cNvPr id="318" name="Google Shape;318;p42"/>
          <p:cNvSpPr/>
          <p:nvPr/>
        </p:nvSpPr>
        <p:spPr>
          <a:xfrm>
            <a:off x="617700" y="1395150"/>
            <a:ext cx="10956600" cy="3562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A: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Expand the paragraph by adding another real-world example or a deeper analysis of the counterclaim.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B: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a different context (another region or era) to see if the claim holds universally or changes with cultural/political conditions.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C: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Draft an introductory or concluding paragraph linking the argument to a broader TOK theme.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9" name="Google Shape;319;p4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500" y="4044075"/>
            <a:ext cx="2225699" cy="19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325" name="Google Shape;325;p43"/>
          <p:cNvSpPr txBox="1"/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essay claim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certainty, power, and perspective)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1656012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24395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3682250"/>
            <a:ext cx="462425" cy="4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essay claim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certainty, power, and perspective)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1656012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24395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3682250"/>
            <a:ext cx="462425" cy="4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02" name="Google Shape;202;p28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03" name="Google Shape;203;p28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Certainty: 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responsibilities do mathematicians, corporations, and governments have when presenting models as objective or certain? Should efficiency and profit ever outweigh the duty to acknowledge assumptions, bias, and uncertainty?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 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mathematical models shift power between individuals, corporations, and states? Who ultimately decides which models are legitimate, trustworthy, or acceptable to use in education, justice, or politics?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different cultural and political contexts shape trust in mathematical models? Can mathematical applications ever be universally “fair,” or are they always influenced by context and values?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0" name="Google Shape;210;p29"/>
          <p:cNvSpPr txBox="1"/>
          <p:nvPr/>
        </p:nvSpPr>
        <p:spPr>
          <a:xfrm>
            <a:off x="836550" y="1243200"/>
            <a:ext cx="10518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applying your learning to practice writing a section of the TOK essay.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about the structure of the TOK essay.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and write your own section of the TOK essay, using what you’ve learnt on ethics in human sciences.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Peer-review your writing, and revise it based on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9" name="Google Shape;219;p30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we develop a strong argument in a TOK essay?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p30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266925" y="2304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Class Discussion: What makes a TOK essay unique?</a:t>
            </a:r>
            <a:endParaRPr sz="3500"/>
          </a:p>
        </p:txBody>
      </p:sp>
      <p:sp>
        <p:nvSpPr>
          <p:cNvPr id="226" name="Google Shape;226;p31"/>
          <p:cNvSpPr/>
          <p:nvPr/>
        </p:nvSpPr>
        <p:spPr>
          <a:xfrm>
            <a:off x="480300" y="1396675"/>
            <a:ext cx="11231400" cy="4362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TOK essay should: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knowledge (not merely opinions).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real-world examples drawn from multiple Areas of Knowledge (AOKs).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counterclaims.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TOK concepts (e.g., certainty, power,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perspective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implications and limitations of the argument.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31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452" y="4247825"/>
            <a:ext cx="1629251" cy="14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266925" y="1758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1</a:t>
            </a:r>
            <a:endParaRPr sz="3500"/>
          </a:p>
        </p:txBody>
      </p:sp>
      <p:sp>
        <p:nvSpPr>
          <p:cNvPr id="233" name="Google Shape;233;p32"/>
          <p:cNvSpPr/>
          <p:nvPr/>
        </p:nvSpPr>
        <p:spPr>
          <a:xfrm>
            <a:off x="3333325" y="1033150"/>
            <a:ext cx="6212100" cy="1544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Assume a position.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key topic-specific terms.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Introduce chosen AOKs.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the aspects of the topic you will explore.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2532750" y="2786450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1), including real-life example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2608075" y="455402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1)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6" name="Google Shape;236;p32"/>
          <p:cNvGrpSpPr/>
          <p:nvPr/>
        </p:nvGrpSpPr>
        <p:grpSpPr>
          <a:xfrm>
            <a:off x="266925" y="1950175"/>
            <a:ext cx="2090300" cy="4225200"/>
            <a:chOff x="266925" y="1950175"/>
            <a:chExt cx="2090300" cy="4225200"/>
          </a:xfrm>
        </p:grpSpPr>
        <p:sp>
          <p:nvSpPr>
            <p:cNvPr id="237" name="Google Shape;237;p32"/>
            <p:cNvSpPr txBox="1"/>
            <p:nvPr/>
          </p:nvSpPr>
          <p:spPr>
            <a:xfrm>
              <a:off x="1316525" y="1950175"/>
              <a:ext cx="1040700" cy="42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0">
                  <a:solidFill>
                    <a:schemeClr val="accent4"/>
                  </a:solidFill>
                </a:rPr>
                <a:t>{</a:t>
              </a:r>
              <a:endParaRPr sz="27000">
                <a:solidFill>
                  <a:schemeClr val="accent4"/>
                </a:solidFill>
              </a:endParaRPr>
            </a:p>
          </p:txBody>
        </p:sp>
        <p:sp>
          <p:nvSpPr>
            <p:cNvPr id="238" name="Google Shape;238;p32"/>
            <p:cNvSpPr txBox="1"/>
            <p:nvPr/>
          </p:nvSpPr>
          <p:spPr>
            <a:xfrm>
              <a:off x="266925" y="3929225"/>
              <a:ext cx="11535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Lesson Focus</a:t>
              </a:r>
              <a:endParaRPr b="1" sz="2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2</a:t>
            </a:r>
            <a:endParaRPr sz="3500"/>
          </a:p>
        </p:txBody>
      </p:sp>
      <p:sp>
        <p:nvSpPr>
          <p:cNvPr id="244" name="Google Shape;244;p33"/>
          <p:cNvSpPr/>
          <p:nvPr/>
        </p:nvSpPr>
        <p:spPr>
          <a:xfrm>
            <a:off x="3258000" y="4480975"/>
            <a:ext cx="6212100" cy="1544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the different AOKs and perspectives.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your insights and their implications.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any limitations or unresolved questions.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2532750" y="109387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2), including real-life example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532750" y="278742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2)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2" name="Google Shape;252;p34"/>
          <p:cNvSpPr/>
          <p:nvPr/>
        </p:nvSpPr>
        <p:spPr>
          <a:xfrm>
            <a:off x="949950" y="1958975"/>
            <a:ext cx="10292100" cy="3800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stance or argument addressing the TOK prompt.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real-world situation supporting or illustrating the claim.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contrasting perspective that challenges the claim and may include a further real-life example.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links: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Explicit connection to TOK concepts (e.g.,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certainty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power,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perspective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 and reflection on how knowledge is produced or validated.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1751700" y="957925"/>
            <a:ext cx="868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provide you with a section of a TOK essay.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should annotate the features listed below.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