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Roboto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bold.fntdata"/><Relationship Id="rId30" Type="http://schemas.openxmlformats.org/officeDocument/2006/relationships/font" Target="fonts/RobotoMedium-regular.fntdata"/><Relationship Id="rId11" Type="http://schemas.openxmlformats.org/officeDocument/2006/relationships/slide" Target="slides/slide6.xml"/><Relationship Id="rId33" Type="http://schemas.openxmlformats.org/officeDocument/2006/relationships/font" Target="fonts/Roboto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8255df85cf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8255df85c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f9b091223_0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f9b091223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9b091223_0_4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9b091223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f9b091223_0_4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f9b091223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9b091223_0_4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9b091223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342d19311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7342d1931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7342d19311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7342d1931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342d19311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7342d1931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f9b091223_0_4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f9b091223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342d19311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342d1931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b091223_0_3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b091223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5f9b091223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5f9b091223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b091223_0_3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b091223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b091223_0_3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b091223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9b091223_0_3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9b091223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9b091223_0_3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9b091223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9b091223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9b091223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1ffd505af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71ffd505a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9b091223_0_3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9b091223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gdCJYsKlX_Y" TargetMode="External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04800" y="1711075"/>
            <a:ext cx="6671700" cy="285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Do mathematical models strengthen or weaken trust in mathematics as a way of producing knowledge?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396125"/>
            <a:ext cx="6671700" cy="11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Mathematics: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Certainty in  Mathematics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3: Listening Task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Listening Task: </a:t>
            </a:r>
            <a:r>
              <a:rPr lang="en-US" sz="3500"/>
              <a:t>Weapons of Math Destruction</a:t>
            </a:r>
            <a:endParaRPr sz="3500"/>
          </a:p>
        </p:txBody>
      </p:sp>
      <p:sp>
        <p:nvSpPr>
          <p:cNvPr id="256" name="Google Shape;256;p35"/>
          <p:cNvSpPr txBox="1"/>
          <p:nvPr/>
        </p:nvSpPr>
        <p:spPr>
          <a:xfrm>
            <a:off x="266925" y="865238"/>
            <a:ext cx="1140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As you watch the video, take notes on the key arguments and counterarguments, analyzing their strengths and weaknesses.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35"/>
          <p:cNvSpPr/>
          <p:nvPr/>
        </p:nvSpPr>
        <p:spPr>
          <a:xfrm>
            <a:off x="573600" y="1751050"/>
            <a:ext cx="11044800" cy="4106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Note-Taking Framework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b="1"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1"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ounterarguments and Questions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models the problem, or the way humans use them?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regulation (like FOIA or GDPR) truly restrain misuse of models?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algorithms always harmful, or can they sometimes improve fairness (e.g., replacing blatantly biased human decisions)?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holds ultimate responsibility — the mathematicians building models, the institutions deploying them, or the public interpreting them?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232050" y="186875"/>
            <a:ext cx="11727900" cy="1108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Kialo Discussion: </a:t>
            </a:r>
            <a:r>
              <a:rPr lang="en-US" sz="2800"/>
              <a:t>Do requirements for transparency and accountability in mathematical models strengthen trust in mathematics?</a:t>
            </a:r>
            <a:endParaRPr sz="2800"/>
          </a:p>
        </p:txBody>
      </p:sp>
      <p:sp>
        <p:nvSpPr>
          <p:cNvPr id="263" name="Google Shape;263;p36"/>
          <p:cNvSpPr txBox="1"/>
          <p:nvPr/>
        </p:nvSpPr>
        <p:spPr>
          <a:xfrm>
            <a:off x="197250" y="1356575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will now use your research in a Kialo discussion.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tell you whether to create your own discussion or use a ready-made version.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326100" y="2497850"/>
            <a:ext cx="2761500" cy="342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you have created your own discussion, add your theses or starter claims.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These are the main points you wish to argue for or against.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3252200" y="2497750"/>
            <a:ext cx="2761500" cy="342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the strongest arguments (pros) under each thesis, based on your notes and previous research.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 sure to reference 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certainty, power and perspective</a:t>
            </a: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6178300" y="2497750"/>
            <a:ext cx="2761500" cy="342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Follow the same approach to add counterarguments (cons) to each branch.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9104400" y="2499250"/>
            <a:ext cx="2761500" cy="342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examples and evidence to support your arguments and counterarguments.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2" name="Google Shape;272;p37"/>
          <p:cNvCxnSpPr>
            <a:endCxn id="273" idx="2"/>
          </p:cNvCxnSpPr>
          <p:nvPr/>
        </p:nvCxnSpPr>
        <p:spPr>
          <a:xfrm flipH="1">
            <a:off x="6048688" y="3228050"/>
            <a:ext cx="16200" cy="1993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7"/>
          <p:cNvCxnSpPr>
            <a:endCxn id="275" idx="2"/>
          </p:cNvCxnSpPr>
          <p:nvPr/>
        </p:nvCxnSpPr>
        <p:spPr>
          <a:xfrm flipH="1">
            <a:off x="6048676" y="1636450"/>
            <a:ext cx="16200" cy="1993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6" name="Google Shape;276;p37"/>
          <p:cNvGrpSpPr/>
          <p:nvPr/>
        </p:nvGrpSpPr>
        <p:grpSpPr>
          <a:xfrm>
            <a:off x="3734960" y="2410600"/>
            <a:ext cx="4722102" cy="1219350"/>
            <a:chOff x="1381523" y="2426325"/>
            <a:chExt cx="4722102" cy="1219350"/>
          </a:xfrm>
        </p:grpSpPr>
        <p:pic>
          <p:nvPicPr>
            <p:cNvPr id="275" name="Google Shape;275;p37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77" name="Google Shape;277;p37"/>
            <p:cNvSpPr txBox="1"/>
            <p:nvPr/>
          </p:nvSpPr>
          <p:spPr>
            <a:xfrm>
              <a:off x="1476125" y="2683050"/>
              <a:ext cx="4627500" cy="8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O’Neil shows how opaque teacher evaluation algorithms eroded trust because teachers could not understand or challenge their scores.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278" name="Google Shape;278;p37"/>
          <p:cNvSpPr txBox="1"/>
          <p:nvPr>
            <p:ph type="title"/>
          </p:nvPr>
        </p:nvSpPr>
        <p:spPr>
          <a:xfrm>
            <a:off x="266925" y="150375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Kialo Discussion: Example Claims</a:t>
            </a:r>
            <a:endParaRPr sz="3400"/>
          </a:p>
        </p:txBody>
      </p:sp>
      <p:pic>
        <p:nvPicPr>
          <p:cNvPr id="279" name="Google Shape;279;p37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5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p37"/>
          <p:cNvGrpSpPr/>
          <p:nvPr/>
        </p:nvGrpSpPr>
        <p:grpSpPr>
          <a:xfrm>
            <a:off x="3734938" y="4002200"/>
            <a:ext cx="4627500" cy="1219350"/>
            <a:chOff x="1381488" y="2426325"/>
            <a:chExt cx="4627500" cy="1219350"/>
          </a:xfrm>
        </p:grpSpPr>
        <p:pic>
          <p:nvPicPr>
            <p:cNvPr id="273" name="Google Shape;273;p37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81" name="Google Shape;281;p37"/>
            <p:cNvSpPr txBox="1"/>
            <p:nvPr/>
          </p:nvSpPr>
          <p:spPr>
            <a:xfrm>
              <a:off x="1381488" y="2753675"/>
              <a:ext cx="4627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Transparent models would restore legitimacy.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pic>
        <p:nvPicPr>
          <p:cNvPr id="282" name="Google Shape;282;p37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2100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6025" y="1050025"/>
            <a:ext cx="9519949" cy="10763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38"/>
          <p:cNvCxnSpPr>
            <a:endCxn id="289" idx="2"/>
          </p:cNvCxnSpPr>
          <p:nvPr/>
        </p:nvCxnSpPr>
        <p:spPr>
          <a:xfrm flipH="1">
            <a:off x="6104101" y="3472750"/>
            <a:ext cx="16200" cy="1993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8"/>
          <p:cNvCxnSpPr>
            <a:endCxn id="291" idx="2"/>
          </p:cNvCxnSpPr>
          <p:nvPr/>
        </p:nvCxnSpPr>
        <p:spPr>
          <a:xfrm flipH="1">
            <a:off x="6096001" y="1892050"/>
            <a:ext cx="16200" cy="1993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92" name="Google Shape;292;p38"/>
          <p:cNvGrpSpPr/>
          <p:nvPr/>
        </p:nvGrpSpPr>
        <p:grpSpPr>
          <a:xfrm>
            <a:off x="3782285" y="2666200"/>
            <a:ext cx="4627431" cy="1290500"/>
            <a:chOff x="1381523" y="2426325"/>
            <a:chExt cx="4627431" cy="1290500"/>
          </a:xfrm>
        </p:grpSpPr>
        <p:pic>
          <p:nvPicPr>
            <p:cNvPr id="291" name="Google Shape;291;p38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93" name="Google Shape;293;p38"/>
            <p:cNvSpPr txBox="1"/>
            <p:nvPr/>
          </p:nvSpPr>
          <p:spPr>
            <a:xfrm>
              <a:off x="1476138" y="2661425"/>
              <a:ext cx="4438200" cy="105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predictive policing models embed biased data.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294" name="Google Shape;294;p38"/>
          <p:cNvSpPr txBox="1"/>
          <p:nvPr>
            <p:ph type="title"/>
          </p:nvPr>
        </p:nvSpPr>
        <p:spPr>
          <a:xfrm>
            <a:off x="266925" y="150375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Kialo Discussion: Example Claims</a:t>
            </a:r>
            <a:endParaRPr sz="3400"/>
          </a:p>
        </p:txBody>
      </p:sp>
      <p:grpSp>
        <p:nvGrpSpPr>
          <p:cNvPr id="295" name="Google Shape;295;p38"/>
          <p:cNvGrpSpPr/>
          <p:nvPr/>
        </p:nvGrpSpPr>
        <p:grpSpPr>
          <a:xfrm>
            <a:off x="3790385" y="4246900"/>
            <a:ext cx="4627431" cy="1219350"/>
            <a:chOff x="1381523" y="2426325"/>
            <a:chExt cx="4627431" cy="1219350"/>
          </a:xfrm>
        </p:grpSpPr>
        <p:pic>
          <p:nvPicPr>
            <p:cNvPr id="289" name="Google Shape;289;p38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96" name="Google Shape;296;p38"/>
            <p:cNvSpPr txBox="1"/>
            <p:nvPr/>
          </p:nvSpPr>
          <p:spPr>
            <a:xfrm>
              <a:off x="1476138" y="2721652"/>
              <a:ext cx="4438200" cy="8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This leads to unfair sentencing and reinforces inequality.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pic>
        <p:nvPicPr>
          <p:cNvPr id="297" name="Google Shape;297;p38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5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8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2100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6242" y="1180763"/>
            <a:ext cx="10275731" cy="1115500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Google Shape;304;p39"/>
          <p:cNvCxnSpPr>
            <a:endCxn id="305" idx="2"/>
          </p:cNvCxnSpPr>
          <p:nvPr/>
        </p:nvCxnSpPr>
        <p:spPr>
          <a:xfrm flipH="1">
            <a:off x="6096000" y="3455025"/>
            <a:ext cx="16200" cy="1860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39"/>
          <p:cNvCxnSpPr>
            <a:endCxn id="307" idx="2"/>
          </p:cNvCxnSpPr>
          <p:nvPr/>
        </p:nvCxnSpPr>
        <p:spPr>
          <a:xfrm flipH="1">
            <a:off x="6104100" y="2003879"/>
            <a:ext cx="16200" cy="1860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08" name="Google Shape;308;p39"/>
          <p:cNvGrpSpPr/>
          <p:nvPr/>
        </p:nvGrpSpPr>
        <p:grpSpPr>
          <a:xfrm>
            <a:off x="3782285" y="2644375"/>
            <a:ext cx="4627431" cy="1219504"/>
            <a:chOff x="1381523" y="2426325"/>
            <a:chExt cx="4627431" cy="1219504"/>
          </a:xfrm>
        </p:grpSpPr>
        <p:pic>
          <p:nvPicPr>
            <p:cNvPr id="309" name="Google Shape;309;p39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07" name="Google Shape;307;p39"/>
            <p:cNvSpPr txBox="1"/>
            <p:nvPr/>
          </p:nvSpPr>
          <p:spPr>
            <a:xfrm>
              <a:off x="1484238" y="2696929"/>
              <a:ext cx="4438200" cy="94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political micro-targeting models manipulate voters.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10" name="Google Shape;310;p39"/>
          <p:cNvSpPr txBox="1"/>
          <p:nvPr>
            <p:ph type="title"/>
          </p:nvPr>
        </p:nvSpPr>
        <p:spPr>
          <a:xfrm>
            <a:off x="266925" y="150375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Kialo Discussion: Example Claims</a:t>
            </a:r>
            <a:endParaRPr sz="3400"/>
          </a:p>
        </p:txBody>
      </p:sp>
      <p:grpSp>
        <p:nvGrpSpPr>
          <p:cNvPr id="311" name="Google Shape;311;p39"/>
          <p:cNvGrpSpPr/>
          <p:nvPr/>
        </p:nvGrpSpPr>
        <p:grpSpPr>
          <a:xfrm>
            <a:off x="3782285" y="4366800"/>
            <a:ext cx="4627431" cy="1219350"/>
            <a:chOff x="1381523" y="2426325"/>
            <a:chExt cx="4627431" cy="1219350"/>
          </a:xfrm>
        </p:grpSpPr>
        <p:pic>
          <p:nvPicPr>
            <p:cNvPr id="312" name="Google Shape;312;p39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05" name="Google Shape;305;p39"/>
            <p:cNvSpPr txBox="1"/>
            <p:nvPr/>
          </p:nvSpPr>
          <p:spPr>
            <a:xfrm>
              <a:off x="1476138" y="26974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Stronger responsibility mechanisms could have limited their harmful impact.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pic>
        <p:nvPicPr>
          <p:cNvPr id="313" name="Google Shape;313;p39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5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9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2100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1921" y="1141348"/>
            <a:ext cx="10008153" cy="1087325"/>
          </a:xfrm>
          <a:prstGeom prst="rect">
            <a:avLst/>
          </a:prstGeom>
          <a:noFill/>
          <a:ln cap="flat" cmpd="sng" w="1905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40"/>
          <p:cNvCxnSpPr>
            <a:endCxn id="321" idx="2"/>
          </p:cNvCxnSpPr>
          <p:nvPr/>
        </p:nvCxnSpPr>
        <p:spPr>
          <a:xfrm flipH="1">
            <a:off x="6096000" y="3592925"/>
            <a:ext cx="16200" cy="1860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40"/>
          <p:cNvCxnSpPr>
            <a:endCxn id="323" idx="2"/>
          </p:cNvCxnSpPr>
          <p:nvPr/>
        </p:nvCxnSpPr>
        <p:spPr>
          <a:xfrm flipH="1">
            <a:off x="5997898" y="2030551"/>
            <a:ext cx="16200" cy="1860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24" name="Google Shape;324;p40"/>
          <p:cNvGrpSpPr/>
          <p:nvPr/>
        </p:nvGrpSpPr>
        <p:grpSpPr>
          <a:xfrm>
            <a:off x="2781536" y="2644375"/>
            <a:ext cx="6377988" cy="1246175"/>
            <a:chOff x="1381523" y="2426325"/>
            <a:chExt cx="4627431" cy="1246175"/>
          </a:xfrm>
        </p:grpSpPr>
        <p:pic>
          <p:nvPicPr>
            <p:cNvPr id="325" name="Google Shape;325;p40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23" name="Google Shape;323;p40"/>
            <p:cNvSpPr txBox="1"/>
            <p:nvPr/>
          </p:nvSpPr>
          <p:spPr>
            <a:xfrm>
              <a:off x="1495994" y="2749400"/>
              <a:ext cx="4438200" cy="9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For example, companies argue that keeping algorithms proprietary enables breakthroughs in efficiency and targeted services. 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26" name="Google Shape;326;p40"/>
          <p:cNvSpPr txBox="1"/>
          <p:nvPr>
            <p:ph type="title"/>
          </p:nvPr>
        </p:nvSpPr>
        <p:spPr>
          <a:xfrm>
            <a:off x="266925" y="150375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Kialo Discussion: Example Claims</a:t>
            </a:r>
            <a:endParaRPr sz="3400"/>
          </a:p>
        </p:txBody>
      </p:sp>
      <p:grpSp>
        <p:nvGrpSpPr>
          <p:cNvPr id="327" name="Google Shape;327;p40"/>
          <p:cNvGrpSpPr/>
          <p:nvPr/>
        </p:nvGrpSpPr>
        <p:grpSpPr>
          <a:xfrm>
            <a:off x="3782285" y="4366800"/>
            <a:ext cx="4627431" cy="1219350"/>
            <a:chOff x="1381523" y="2426325"/>
            <a:chExt cx="4627431" cy="1219350"/>
          </a:xfrm>
        </p:grpSpPr>
        <p:pic>
          <p:nvPicPr>
            <p:cNvPr id="328" name="Google Shape;328;p40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21" name="Google Shape;321;p40"/>
            <p:cNvSpPr txBox="1"/>
            <p:nvPr/>
          </p:nvSpPr>
          <p:spPr>
            <a:xfrm>
              <a:off x="1476138" y="28353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This might be slowed by strict oversight.</a:t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29" name="Google Shape;329;p40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5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0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2100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500" y="1173000"/>
            <a:ext cx="10293188" cy="11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Google Shape;336;p41"/>
          <p:cNvCxnSpPr>
            <a:endCxn id="337" idx="2"/>
          </p:cNvCxnSpPr>
          <p:nvPr/>
        </p:nvCxnSpPr>
        <p:spPr>
          <a:xfrm flipH="1">
            <a:off x="6096000" y="3455025"/>
            <a:ext cx="16200" cy="1860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41"/>
          <p:cNvCxnSpPr>
            <a:endCxn id="339" idx="2"/>
          </p:cNvCxnSpPr>
          <p:nvPr/>
        </p:nvCxnSpPr>
        <p:spPr>
          <a:xfrm flipH="1">
            <a:off x="6104100" y="2037780"/>
            <a:ext cx="16200" cy="1860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0" name="Google Shape;340;p41"/>
          <p:cNvGrpSpPr/>
          <p:nvPr/>
        </p:nvGrpSpPr>
        <p:grpSpPr>
          <a:xfrm>
            <a:off x="3782285" y="2644375"/>
            <a:ext cx="4627431" cy="1253405"/>
            <a:chOff x="1381523" y="2426325"/>
            <a:chExt cx="4627431" cy="1253405"/>
          </a:xfrm>
        </p:grpSpPr>
        <p:pic>
          <p:nvPicPr>
            <p:cNvPr id="341" name="Google Shape;341;p41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39" name="Google Shape;339;p41"/>
            <p:cNvSpPr txBox="1"/>
            <p:nvPr/>
          </p:nvSpPr>
          <p:spPr>
            <a:xfrm>
              <a:off x="1484238" y="2696930"/>
              <a:ext cx="4438200" cy="98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even with regulations, many algorithms remain opaque because corporations claim intellectual property protection. 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42" name="Google Shape;342;p41"/>
          <p:cNvSpPr txBox="1"/>
          <p:nvPr>
            <p:ph type="title"/>
          </p:nvPr>
        </p:nvSpPr>
        <p:spPr>
          <a:xfrm>
            <a:off x="266925" y="150375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Kialo Discussion: Example Claims</a:t>
            </a:r>
            <a:endParaRPr sz="3400"/>
          </a:p>
        </p:txBody>
      </p:sp>
      <p:grpSp>
        <p:nvGrpSpPr>
          <p:cNvPr id="343" name="Google Shape;343;p41"/>
          <p:cNvGrpSpPr/>
          <p:nvPr/>
        </p:nvGrpSpPr>
        <p:grpSpPr>
          <a:xfrm>
            <a:off x="3782285" y="4366800"/>
            <a:ext cx="4627431" cy="1219350"/>
            <a:chOff x="1381523" y="2426325"/>
            <a:chExt cx="4627431" cy="1219350"/>
          </a:xfrm>
        </p:grpSpPr>
        <p:pic>
          <p:nvPicPr>
            <p:cNvPr id="344" name="Google Shape;344;p41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37" name="Google Shape;337;p41"/>
            <p:cNvSpPr txBox="1"/>
            <p:nvPr/>
          </p:nvSpPr>
          <p:spPr>
            <a:xfrm>
              <a:off x="1476138" y="26974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This makes oversight ineffective.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pic>
        <p:nvPicPr>
          <p:cNvPr id="345" name="Google Shape;345;p41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5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1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2100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902" y="1159500"/>
            <a:ext cx="10244187" cy="11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Google Shape;352;p42"/>
          <p:cNvCxnSpPr>
            <a:endCxn id="353" idx="2"/>
          </p:cNvCxnSpPr>
          <p:nvPr/>
        </p:nvCxnSpPr>
        <p:spPr>
          <a:xfrm flipH="1">
            <a:off x="6104100" y="3549300"/>
            <a:ext cx="16200" cy="1860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42"/>
          <p:cNvCxnSpPr>
            <a:endCxn id="355" idx="2"/>
          </p:cNvCxnSpPr>
          <p:nvPr/>
        </p:nvCxnSpPr>
        <p:spPr>
          <a:xfrm flipH="1">
            <a:off x="6104100" y="1906379"/>
            <a:ext cx="16200" cy="1860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56" name="Google Shape;356;p42"/>
          <p:cNvGrpSpPr/>
          <p:nvPr/>
        </p:nvGrpSpPr>
        <p:grpSpPr>
          <a:xfrm>
            <a:off x="3782285" y="2644375"/>
            <a:ext cx="4627431" cy="1219350"/>
            <a:chOff x="1381523" y="2426325"/>
            <a:chExt cx="4627431" cy="1219350"/>
          </a:xfrm>
        </p:grpSpPr>
        <p:pic>
          <p:nvPicPr>
            <p:cNvPr id="357" name="Google Shape;357;p42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55" name="Google Shape;355;p42"/>
            <p:cNvSpPr txBox="1"/>
            <p:nvPr/>
          </p:nvSpPr>
          <p:spPr>
            <a:xfrm>
              <a:off x="1484238" y="2696929"/>
              <a:ext cx="4438200" cy="85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 Predictive policing is defended in some contexts as promoting “safety,” while critics see it as reinforcing systemic racism.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58" name="Google Shape;358;p42"/>
          <p:cNvSpPr txBox="1"/>
          <p:nvPr>
            <p:ph type="title"/>
          </p:nvPr>
        </p:nvSpPr>
        <p:spPr>
          <a:xfrm>
            <a:off x="266925" y="150375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Kialo Discussion: Example Claims</a:t>
            </a:r>
            <a:endParaRPr sz="3400"/>
          </a:p>
        </p:txBody>
      </p:sp>
      <p:grpSp>
        <p:nvGrpSpPr>
          <p:cNvPr id="359" name="Google Shape;359;p42"/>
          <p:cNvGrpSpPr/>
          <p:nvPr/>
        </p:nvGrpSpPr>
        <p:grpSpPr>
          <a:xfrm>
            <a:off x="3782285" y="4366800"/>
            <a:ext cx="4627431" cy="1219350"/>
            <a:chOff x="1381523" y="2426325"/>
            <a:chExt cx="4627431" cy="1219350"/>
          </a:xfrm>
        </p:grpSpPr>
        <p:pic>
          <p:nvPicPr>
            <p:cNvPr id="360" name="Google Shape;360;p42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53" name="Google Shape;353;p42"/>
            <p:cNvSpPr txBox="1"/>
            <p:nvPr/>
          </p:nvSpPr>
          <p:spPr>
            <a:xfrm>
              <a:off x="1484238" y="2699325"/>
              <a:ext cx="4438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It’s difficult to say whose definition of fairness should dominate.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pic>
        <p:nvPicPr>
          <p:cNvPr id="361" name="Google Shape;361;p42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55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 title="discussion-clai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21004" y="4421404"/>
            <a:ext cx="1855274" cy="14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3096" y="1236150"/>
            <a:ext cx="9985802" cy="10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3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</a:t>
            </a:r>
            <a:r>
              <a:rPr lang="en-US" sz="3500"/>
              <a:t>Weapons of Math Destruction</a:t>
            </a:r>
            <a:endParaRPr sz="3500"/>
          </a:p>
        </p:txBody>
      </p:sp>
      <p:sp>
        <p:nvSpPr>
          <p:cNvPr id="369" name="Google Shape;369;p43"/>
          <p:cNvSpPr/>
          <p:nvPr/>
        </p:nvSpPr>
        <p:spPr>
          <a:xfrm>
            <a:off x="611850" y="1550775"/>
            <a:ext cx="10935600" cy="3881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Reflection Questions</a:t>
            </a:r>
            <a:endParaRPr b="1" sz="19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surprised you most about how mathematical models and algorithms are applied in real life?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this change your trust in mathematics as a way of producing knowledge?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role should institutions play in ensuring mathematical models are transparent and accountable?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we expect fairness when the same corporations or governments profit from the models they design and enforce?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should educators, policymakers, or citizens prepare people to navigate conflicting or manipulative uses of mathematical models?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700"/>
              <a:buFont typeface="Roboto"/>
              <a:buChar char="●"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it more dangerous to overtrust mathematical models when misused, or to distrust mathematics completely?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4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75" name="Google Shape;375;p44"/>
          <p:cNvSpPr txBox="1"/>
          <p:nvPr>
            <p:ph type="title"/>
          </p:nvPr>
        </p:nvSpPr>
        <p:spPr>
          <a:xfrm>
            <a:off x="1118600" y="1516925"/>
            <a:ext cx="6144000" cy="478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Analyze how mathematical models can be used as tools of control rather than objective truth.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500"/>
              <a:t>Evaluate how corporations, governments, and institutions exercise power through algorithmic decision-making.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500"/>
              <a:t>Reflect on whether responsibility and transparency strengthen or weaken mathematics in practice.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376" name="Google Shape;3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36850"/>
            <a:ext cx="653448" cy="65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222988"/>
            <a:ext cx="653448" cy="65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809125"/>
            <a:ext cx="653448" cy="65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95" name="Google Shape;195;p27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5613" y="2270450"/>
            <a:ext cx="6600775" cy="37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1118600" y="1516925"/>
            <a:ext cx="6144000" cy="4781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Analyze how mathematical models can be used as tools of control rather than objective truth.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500"/>
              <a:t>Evaluate how corporations, governments, and institutions exercise power through algorithmic decision-making.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500"/>
              <a:t>Reflect on whether responsibility and transparency strengthen or weaken mathematics in practice.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36850"/>
            <a:ext cx="653448" cy="65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222988"/>
            <a:ext cx="653448" cy="65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809125"/>
            <a:ext cx="653448" cy="65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10" name="Google Shape;210;p29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1" name="Google Shape;211;p29"/>
          <p:cNvSpPr/>
          <p:nvPr/>
        </p:nvSpPr>
        <p:spPr>
          <a:xfrm>
            <a:off x="166925" y="1146725"/>
            <a:ext cx="6860700" cy="4362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Certainty: </a:t>
            </a:r>
            <a:r>
              <a:rPr lang="en-US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responsibilities do mathematicians, corporations, and governments have when presenting models as objective or certain? Should efficiency and profit ever outweigh the duty to acknowledge assumptions, bias, and uncertainty?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 </a:t>
            </a:r>
            <a:r>
              <a:rPr lang="en-US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mathematical models shift power between individuals, corporations, and states? Who ultimately decides which models are legitimate, trustworthy, or acceptable to use in education, justice, or politics?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different cultural and political contexts shape trust in mathematical models? Can mathematical applications ever be universally “fair,” or are they always influenced by context and values?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Weapons of Math Destruction</a:t>
            </a:r>
            <a:endParaRPr sz="3500"/>
          </a:p>
        </p:txBody>
      </p:sp>
      <p:sp>
        <p:nvSpPr>
          <p:cNvPr id="218" name="Google Shape;218;p30"/>
          <p:cNvSpPr txBox="1"/>
          <p:nvPr/>
        </p:nvSpPr>
        <p:spPr>
          <a:xfrm>
            <a:off x="525000" y="1280825"/>
            <a:ext cx="11142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based around a video about the effect of algorithms on democracy.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your own perspectives on the role of mathematical models.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Watch a video on the topic. Take notes on the main arguments and counterarguments, analyzing their strengths and weaknesses.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notes to add the strongest arguments and counterarguments to a Kialo discussion.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Weapons of Math Destruction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mathematical models designed to reveal truth or to control outcomes?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3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/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Listening Task: Weapons of Math Destruction</a:t>
            </a:r>
            <a:endParaRPr sz="3500"/>
          </a:p>
        </p:txBody>
      </p:sp>
      <p:sp>
        <p:nvSpPr>
          <p:cNvPr id="234" name="Google Shape;234;p32"/>
          <p:cNvSpPr/>
          <p:nvPr/>
        </p:nvSpPr>
        <p:spPr>
          <a:xfrm>
            <a:off x="730500" y="4717575"/>
            <a:ext cx="10731000" cy="13305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you watch the video, take notes on the key arguments and counterarguments.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the strengths and weaknesses of each argument.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Find other sources to support your analysis.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will need your notes for today’s Kialo discussion!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Cathy O'Neil is author of &quot;Doing Data Science.&quot; In her PDF 15 talk, she explores the notion that while algorithms are good for campaigns, but are not necessarily good for democracy.&#10;&#10;https://personaldemocracy.com/conference" id="235" name="Google Shape;235;p32" title="Cathy O'Neil | Weapons of Math Destruc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750" y="1031325"/>
            <a:ext cx="6176489" cy="34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/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Listening Task: </a:t>
            </a:r>
            <a:r>
              <a:rPr lang="en-US" sz="3500"/>
              <a:t>Weapons of Math Destruction</a:t>
            </a:r>
            <a:endParaRPr sz="3500"/>
          </a:p>
        </p:txBody>
      </p:sp>
      <p:sp>
        <p:nvSpPr>
          <p:cNvPr id="241" name="Google Shape;241;p33"/>
          <p:cNvSpPr txBox="1"/>
          <p:nvPr/>
        </p:nvSpPr>
        <p:spPr>
          <a:xfrm>
            <a:off x="266925" y="974263"/>
            <a:ext cx="1140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As you watch the video, take notes on the key arguments and counterarguments, analyzing their strengths and weaknesses.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513575" y="1935150"/>
            <a:ext cx="5312700" cy="4027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Points to Listen For:</a:t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Why do people view mathematical models as authoritative and objective?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are the five features of “Weapons of Math Destruction”?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algorithms in education, justice, and politics function as mathematical “truths” but in fact reinforce inequality?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6362325" y="1935150"/>
            <a:ext cx="5312700" cy="4027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Points to Listen For:</a:t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benefits from these models, and who is harmed?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Why are mathematical models described as “embedded opinions”?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solutions or responsibilities does O’Neil propose?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Listening Task: </a:t>
            </a:r>
            <a:r>
              <a:rPr lang="en-US" sz="3500"/>
              <a:t>Weapons of Math Destruction</a:t>
            </a:r>
            <a:endParaRPr sz="3500"/>
          </a:p>
        </p:txBody>
      </p:sp>
      <p:sp>
        <p:nvSpPr>
          <p:cNvPr id="249" name="Google Shape;249;p34"/>
          <p:cNvSpPr txBox="1"/>
          <p:nvPr/>
        </p:nvSpPr>
        <p:spPr>
          <a:xfrm>
            <a:off x="266925" y="865238"/>
            <a:ext cx="1140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As you watch the video, take notes on the key arguments and counterarguments, analyzing their strengths and weaknesses.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34"/>
          <p:cNvSpPr/>
          <p:nvPr/>
        </p:nvSpPr>
        <p:spPr>
          <a:xfrm>
            <a:off x="573600" y="1751050"/>
            <a:ext cx="11044800" cy="4106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Note-Taking Framework</a:t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b="1"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Main Arguments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Algorithms often claim objectivity but embed bias and reinforce inequality.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Models are social constructs, not neutral truths.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Without transparency, mathematical systems undermine democracy and fairness.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b="1"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Supporting Examples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Teacher value-added model in education.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Predictive policing and sentencing models.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Political micro-targeting.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