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Roboto"/>
      <p:regular r:id="rId21"/>
      <p:bold r:id="rId22"/>
      <p:italic r:id="rId23"/>
      <p:boldItalic r:id="rId24"/>
    </p:embeddedFont>
    <p:embeddedFont>
      <p:font typeface="Roboto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Medium-bold.fntdata"/><Relationship Id="rId25" Type="http://schemas.openxmlformats.org/officeDocument/2006/relationships/font" Target="fonts/RobotoMedium-regular.fntdata"/><Relationship Id="rId28" Type="http://schemas.openxmlformats.org/officeDocument/2006/relationships/font" Target="fonts/RobotoMedium-boldItalic.fntdata"/><Relationship Id="rId27" Type="http://schemas.openxmlformats.org/officeDocument/2006/relationships/font" Target="fonts/Roboto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186abd6be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186abd6be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5f9afccf79_0_8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5f9afccf79_0_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63c62e54fd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63c62e54f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5f9afccf79_0_8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5f9afccf79_0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712cc8fa7e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712cc8fa7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7342344d2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7342344d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5f9afccf79_0_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5f9afccf79_0_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5f9afccf79_0_8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5f9afccf79_0_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f9afccf79_0_8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f9afccf79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5f9afccf79_0_8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5f9afccf79_0_8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5f9afccf79_0_8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5f9afccf79_0_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5f9afccf79_0_8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5f9afccf79_0_8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5f9afccf79_0_8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5f9afccf79_0_8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5f9afccf79_0_8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5f9afccf79_0_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5f9afccf79_0_8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5f9afccf79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rgbClr val="ECF8FE"/>
        </a:solidFill>
      </p:bgPr>
    </p:bg>
    <p:spTree>
      <p:nvGrpSpPr>
        <p:cNvPr id="7" name="Shape 7"/>
        <p:cNvGrpSpPr/>
        <p:nvPr/>
      </p:nvGrpSpPr>
      <p:grpSpPr>
        <a:xfrm>
          <a:off x="0" y="0"/>
          <a:ext cx="0" cy="0"/>
          <a:chOff x="0" y="0"/>
          <a:chExt cx="0" cy="0"/>
        </a:xfrm>
      </p:grpSpPr>
      <p:sp>
        <p:nvSpPr>
          <p:cNvPr id="8" name="Google Shape;8;p2"/>
          <p:cNvSpPr txBox="1"/>
          <p:nvPr>
            <p:ph type="title"/>
          </p:nvPr>
        </p:nvSpPr>
        <p:spPr>
          <a:xfrm>
            <a:off x="266925" y="473475"/>
            <a:ext cx="11142000" cy="9567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9" name="Google Shape;9;p2"/>
          <p:cNvSpPr txBox="1"/>
          <p:nvPr>
            <p:ph idx="1" type="body"/>
          </p:nvPr>
        </p:nvSpPr>
        <p:spPr>
          <a:xfrm>
            <a:off x="266925" y="1430175"/>
            <a:ext cx="10650300" cy="4231800"/>
          </a:xfrm>
          <a:prstGeom prst="rect">
            <a:avLst/>
          </a:prstGeom>
          <a:noFill/>
          <a:ln>
            <a:noFill/>
          </a:ln>
        </p:spPr>
        <p:txBody>
          <a:bodyPr anchorCtr="0" anchor="t" bIns="121900" lIns="121900" spcFirstLastPara="1" rIns="121900" wrap="square" tIns="121900">
            <a:noAutofit/>
          </a:bodyPr>
          <a:lstStyle>
            <a:lvl1pPr indent="-381000" lvl="0" marL="457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76" name="Shape 76"/>
        <p:cNvGrpSpPr/>
        <p:nvPr/>
      </p:nvGrpSpPr>
      <p:grpSpPr>
        <a:xfrm>
          <a:off x="0" y="0"/>
          <a:ext cx="0" cy="0"/>
          <a:chOff x="0" y="0"/>
          <a:chExt cx="0" cy="0"/>
        </a:xfrm>
      </p:grpSpPr>
      <p:sp>
        <p:nvSpPr>
          <p:cNvPr id="77" name="Google Shape;77;p11"/>
          <p:cNvSpPr/>
          <p:nvPr>
            <p:ph idx="2" type="pic"/>
          </p:nvPr>
        </p:nvSpPr>
        <p:spPr>
          <a:xfrm>
            <a:off x="-63733" y="-36433"/>
            <a:ext cx="12310500" cy="6246300"/>
          </a:xfrm>
          <a:prstGeom prst="rect">
            <a:avLst/>
          </a:prstGeom>
          <a:noFill/>
          <a:ln>
            <a:noFill/>
          </a:ln>
        </p:spPr>
      </p:sp>
      <p:sp>
        <p:nvSpPr>
          <p:cNvPr id="78" name="Google Shape;78;p11"/>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chemeClr val="lt2"/>
        </a:solid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266933" y="473467"/>
            <a:ext cx="10650300" cy="11199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07" name="Google Shape;107;p16"/>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701131"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14" name="Google Shape;114;p17"/>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17" name="Google Shape;117;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692026" y="1316565"/>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20" name="Google Shape;120;p18"/>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123" name="Google Shape;123;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1314" l="0" r="0" t="1324"/>
          <a:stretch/>
        </p:blipFill>
        <p:spPr>
          <a:xfrm>
            <a:off x="304800" y="598967"/>
            <a:ext cx="2036733" cy="423233"/>
          </a:xfrm>
          <a:prstGeom prst="rect">
            <a:avLst/>
          </a:prstGeom>
          <a:noFill/>
          <a:ln>
            <a:noFill/>
          </a:ln>
        </p:spPr>
      </p:pic>
      <p:sp>
        <p:nvSpPr>
          <p:cNvPr id="126" name="Google Shape;126;p19"/>
          <p:cNvSpPr txBox="1"/>
          <p:nvPr>
            <p:ph type="title"/>
          </p:nvPr>
        </p:nvSpPr>
        <p:spPr>
          <a:xfrm>
            <a:off x="628300"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127" name="Google Shape;127;p19"/>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a:spcBef>
                <a:spcPts val="0"/>
              </a:spcBef>
              <a:spcAft>
                <a:spcPts val="0"/>
              </a:spcAft>
              <a:buClr>
                <a:schemeClr val="accent2"/>
              </a:buClr>
              <a:buSzPts val="1900"/>
              <a:buNone/>
              <a:defRPr sz="1900">
                <a:solidFill>
                  <a:schemeClr val="accent2"/>
                </a:solidFill>
              </a:defRPr>
            </a:lvl2pPr>
            <a:lvl3pPr lvl="2">
              <a:spcBef>
                <a:spcPts val="0"/>
              </a:spcBef>
              <a:spcAft>
                <a:spcPts val="0"/>
              </a:spcAft>
              <a:buClr>
                <a:schemeClr val="accent2"/>
              </a:buClr>
              <a:buSzPts val="1900"/>
              <a:buNone/>
              <a:defRPr sz="1900">
                <a:solidFill>
                  <a:schemeClr val="accent2"/>
                </a:solidFill>
              </a:defRPr>
            </a:lvl3pPr>
            <a:lvl4pPr lvl="3">
              <a:spcBef>
                <a:spcPts val="0"/>
              </a:spcBef>
              <a:spcAft>
                <a:spcPts val="0"/>
              </a:spcAft>
              <a:buClr>
                <a:schemeClr val="accent2"/>
              </a:buClr>
              <a:buSzPts val="1900"/>
              <a:buNone/>
              <a:defRPr sz="1900">
                <a:solidFill>
                  <a:schemeClr val="accent2"/>
                </a:solidFill>
              </a:defRPr>
            </a:lvl4pPr>
            <a:lvl5pPr lvl="4">
              <a:spcBef>
                <a:spcPts val="0"/>
              </a:spcBef>
              <a:spcAft>
                <a:spcPts val="0"/>
              </a:spcAft>
              <a:buClr>
                <a:schemeClr val="accent2"/>
              </a:buClr>
              <a:buSzPts val="1900"/>
              <a:buNone/>
              <a:defRPr sz="1900">
                <a:solidFill>
                  <a:schemeClr val="accent2"/>
                </a:solidFill>
              </a:defRPr>
            </a:lvl5pPr>
            <a:lvl6pPr lvl="5">
              <a:spcBef>
                <a:spcPts val="0"/>
              </a:spcBef>
              <a:spcAft>
                <a:spcPts val="0"/>
              </a:spcAft>
              <a:buClr>
                <a:schemeClr val="accent2"/>
              </a:buClr>
              <a:buSzPts val="1900"/>
              <a:buNone/>
              <a:defRPr sz="1900">
                <a:solidFill>
                  <a:schemeClr val="accent2"/>
                </a:solidFill>
              </a:defRPr>
            </a:lvl6pPr>
            <a:lvl7pPr lvl="6">
              <a:spcBef>
                <a:spcPts val="0"/>
              </a:spcBef>
              <a:spcAft>
                <a:spcPts val="0"/>
              </a:spcAft>
              <a:buClr>
                <a:schemeClr val="accent2"/>
              </a:buClr>
              <a:buSzPts val="1900"/>
              <a:buNone/>
              <a:defRPr sz="1900">
                <a:solidFill>
                  <a:schemeClr val="accent2"/>
                </a:solidFill>
              </a:defRPr>
            </a:lvl7pPr>
            <a:lvl8pPr lvl="7">
              <a:spcBef>
                <a:spcPts val="0"/>
              </a:spcBef>
              <a:spcAft>
                <a:spcPts val="0"/>
              </a:spcAft>
              <a:buClr>
                <a:schemeClr val="accent2"/>
              </a:buClr>
              <a:buSzPts val="1900"/>
              <a:buNone/>
              <a:defRPr sz="1900">
                <a:solidFill>
                  <a:schemeClr val="accent2"/>
                </a:solidFill>
              </a:defRPr>
            </a:lvl8pPr>
            <a:lvl9pPr lvl="8">
              <a:spcBef>
                <a:spcPts val="0"/>
              </a:spcBef>
              <a:spcAft>
                <a:spcPts val="0"/>
              </a:spcAft>
              <a:buClr>
                <a:schemeClr val="accent2"/>
              </a:buClr>
              <a:buSzPts val="1900"/>
              <a:buNone/>
              <a:defRPr sz="1900">
                <a:solidFill>
                  <a:schemeClr val="accent2"/>
                </a:solidFill>
              </a:defRPr>
            </a:lvl9pPr>
          </a:lstStyle>
          <a:p/>
        </p:txBody>
      </p:sp>
      <p:sp>
        <p:nvSpPr>
          <p:cNvPr id="128" name="Google Shape;128;p19"/>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a:spcBef>
                <a:spcPts val="0"/>
              </a:spcBef>
              <a:spcAft>
                <a:spcPts val="0"/>
              </a:spcAft>
              <a:buClr>
                <a:schemeClr val="accent2"/>
              </a:buClr>
              <a:buSzPts val="1600"/>
              <a:buNone/>
              <a:defRPr sz="1600">
                <a:solidFill>
                  <a:schemeClr val="accent2"/>
                </a:solidFill>
              </a:defRPr>
            </a:lvl2pPr>
            <a:lvl3pPr lvl="2">
              <a:spcBef>
                <a:spcPts val="0"/>
              </a:spcBef>
              <a:spcAft>
                <a:spcPts val="0"/>
              </a:spcAft>
              <a:buClr>
                <a:schemeClr val="accent2"/>
              </a:buClr>
              <a:buSzPts val="1600"/>
              <a:buNone/>
              <a:defRPr sz="1600">
                <a:solidFill>
                  <a:schemeClr val="accent2"/>
                </a:solidFill>
              </a:defRPr>
            </a:lvl3pPr>
            <a:lvl4pPr lvl="3">
              <a:spcBef>
                <a:spcPts val="0"/>
              </a:spcBef>
              <a:spcAft>
                <a:spcPts val="0"/>
              </a:spcAft>
              <a:buClr>
                <a:schemeClr val="accent2"/>
              </a:buClr>
              <a:buSzPts val="1600"/>
              <a:buNone/>
              <a:defRPr sz="1600">
                <a:solidFill>
                  <a:schemeClr val="accent2"/>
                </a:solidFill>
              </a:defRPr>
            </a:lvl4pPr>
            <a:lvl5pPr lvl="4">
              <a:spcBef>
                <a:spcPts val="0"/>
              </a:spcBef>
              <a:spcAft>
                <a:spcPts val="0"/>
              </a:spcAft>
              <a:buClr>
                <a:schemeClr val="accent2"/>
              </a:buClr>
              <a:buSzPts val="1600"/>
              <a:buNone/>
              <a:defRPr sz="1600">
                <a:solidFill>
                  <a:schemeClr val="accent2"/>
                </a:solidFill>
              </a:defRPr>
            </a:lvl5pPr>
            <a:lvl6pPr lvl="5">
              <a:spcBef>
                <a:spcPts val="0"/>
              </a:spcBef>
              <a:spcAft>
                <a:spcPts val="0"/>
              </a:spcAft>
              <a:buClr>
                <a:schemeClr val="accent2"/>
              </a:buClr>
              <a:buSzPts val="1600"/>
              <a:buNone/>
              <a:defRPr sz="1600">
                <a:solidFill>
                  <a:schemeClr val="accent2"/>
                </a:solidFill>
              </a:defRPr>
            </a:lvl6pPr>
            <a:lvl7pPr lvl="6">
              <a:spcBef>
                <a:spcPts val="0"/>
              </a:spcBef>
              <a:spcAft>
                <a:spcPts val="0"/>
              </a:spcAft>
              <a:buClr>
                <a:schemeClr val="accent2"/>
              </a:buClr>
              <a:buSzPts val="1600"/>
              <a:buNone/>
              <a:defRPr sz="1600">
                <a:solidFill>
                  <a:schemeClr val="accent2"/>
                </a:solidFill>
              </a:defRPr>
            </a:lvl7pPr>
            <a:lvl8pPr lvl="7">
              <a:spcBef>
                <a:spcPts val="0"/>
              </a:spcBef>
              <a:spcAft>
                <a:spcPts val="0"/>
              </a:spcAft>
              <a:buClr>
                <a:schemeClr val="accent2"/>
              </a:buClr>
              <a:buSzPts val="1600"/>
              <a:buNone/>
              <a:defRPr sz="1600">
                <a:solidFill>
                  <a:schemeClr val="accent2"/>
                </a:solidFill>
              </a:defRPr>
            </a:lvl8pPr>
            <a:lvl9pPr lvl="8">
              <a:spcBef>
                <a:spcPts val="0"/>
              </a:spcBef>
              <a:spcAft>
                <a:spcPts val="0"/>
              </a:spcAft>
              <a:buClr>
                <a:schemeClr val="accent2"/>
              </a:buClr>
              <a:buSzPts val="1600"/>
              <a:buNone/>
              <a:defRPr sz="1600">
                <a:solidFill>
                  <a:schemeClr val="accent2"/>
                </a:solidFill>
              </a:defRPr>
            </a:lvl9pPr>
          </a:lstStyle>
          <a:p/>
        </p:txBody>
      </p:sp>
      <p:sp>
        <p:nvSpPr>
          <p:cNvPr id="129" name="Google Shape;129;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130" name="Shape 130"/>
        <p:cNvGrpSpPr/>
        <p:nvPr/>
      </p:nvGrpSpPr>
      <p:grpSpPr>
        <a:xfrm>
          <a:off x="0" y="0"/>
          <a:ext cx="0" cy="0"/>
          <a:chOff x="0" y="0"/>
          <a:chExt cx="0" cy="0"/>
        </a:xfrm>
      </p:grpSpPr>
      <p:sp>
        <p:nvSpPr>
          <p:cNvPr id="131" name="Google Shape;131;p20"/>
          <p:cNvSpPr/>
          <p:nvPr>
            <p:ph idx="2" type="pic"/>
          </p:nvPr>
        </p:nvSpPr>
        <p:spPr>
          <a:xfrm>
            <a:off x="5982033" y="-67"/>
            <a:ext cx="6301200" cy="6210000"/>
          </a:xfrm>
          <a:prstGeom prst="rect">
            <a:avLst/>
          </a:prstGeom>
          <a:noFill/>
          <a:ln>
            <a:noFill/>
          </a:ln>
        </p:spPr>
      </p:sp>
      <p:sp>
        <p:nvSpPr>
          <p:cNvPr id="132" name="Google Shape;132;p20"/>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33" name="Google Shape;133;p20"/>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138" name="Shape 138"/>
        <p:cNvGrpSpPr/>
        <p:nvPr/>
      </p:nvGrpSpPr>
      <p:grpSpPr>
        <a:xfrm>
          <a:off x="0" y="0"/>
          <a:ext cx="0" cy="0"/>
          <a:chOff x="0" y="0"/>
          <a:chExt cx="0" cy="0"/>
        </a:xfrm>
      </p:grpSpPr>
      <p:sp>
        <p:nvSpPr>
          <p:cNvPr id="139" name="Google Shape;139;p21"/>
          <p:cNvSpPr/>
          <p:nvPr>
            <p:ph idx="2" type="pic"/>
          </p:nvPr>
        </p:nvSpPr>
        <p:spPr>
          <a:xfrm>
            <a:off x="5982033" y="-67"/>
            <a:ext cx="6210000" cy="3259500"/>
          </a:xfrm>
          <a:prstGeom prst="rect">
            <a:avLst/>
          </a:prstGeom>
          <a:noFill/>
          <a:ln>
            <a:noFill/>
          </a:ln>
        </p:spPr>
      </p:sp>
      <p:sp>
        <p:nvSpPr>
          <p:cNvPr id="140" name="Google Shape;140;p21"/>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41" name="Google Shape;141;p21"/>
          <p:cNvSpPr/>
          <p:nvPr>
            <p:ph idx="3" type="pic"/>
          </p:nvPr>
        </p:nvSpPr>
        <p:spPr>
          <a:xfrm>
            <a:off x="9178000" y="3450867"/>
            <a:ext cx="3014100" cy="2758800"/>
          </a:xfrm>
          <a:prstGeom prst="rect">
            <a:avLst/>
          </a:prstGeom>
          <a:noFill/>
          <a:ln>
            <a:noFill/>
          </a:ln>
        </p:spPr>
      </p:sp>
      <p:sp>
        <p:nvSpPr>
          <p:cNvPr id="142" name="Google Shape;142;p21"/>
          <p:cNvSpPr/>
          <p:nvPr>
            <p:ph idx="4" type="pic"/>
          </p:nvPr>
        </p:nvSpPr>
        <p:spPr>
          <a:xfrm>
            <a:off x="5982033" y="3450867"/>
            <a:ext cx="3014100" cy="2758800"/>
          </a:xfrm>
          <a:prstGeom prst="rect">
            <a:avLst/>
          </a:prstGeom>
          <a:noFill/>
          <a:ln>
            <a:noFill/>
          </a:ln>
        </p:spPr>
      </p:sp>
      <p:sp>
        <p:nvSpPr>
          <p:cNvPr id="143" name="Google Shape;143;p21"/>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01131" y="2117800"/>
            <a:ext cx="5809200" cy="16791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6" name="Google Shape;16;p3"/>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9" name="Google Shape;19;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148"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2" name="Google Shape;152;p22"/>
          <p:cNvSpPr/>
          <p:nvPr>
            <p:ph idx="2" type="pic"/>
          </p:nvPr>
        </p:nvSpPr>
        <p:spPr>
          <a:xfrm>
            <a:off x="9100" y="3057717"/>
            <a:ext cx="12192000" cy="3152400"/>
          </a:xfrm>
          <a:prstGeom prst="rect">
            <a:avLst/>
          </a:prstGeom>
          <a:noFill/>
          <a:ln>
            <a:noFill/>
          </a:ln>
        </p:spPr>
      </p:sp>
      <p:sp>
        <p:nvSpPr>
          <p:cNvPr id="153" name="Google Shape;153;p22"/>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4" name="Google Shape;154;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155" name="Shape 155"/>
        <p:cNvGrpSpPr/>
        <p:nvPr/>
      </p:nvGrpSpPr>
      <p:grpSpPr>
        <a:xfrm>
          <a:off x="0" y="0"/>
          <a:ext cx="0" cy="0"/>
          <a:chOff x="0" y="0"/>
          <a:chExt cx="0" cy="0"/>
        </a:xfrm>
      </p:grpSpPr>
      <p:sp>
        <p:nvSpPr>
          <p:cNvPr id="156" name="Google Shape;156;p23"/>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7" name="Google Shape;157;p23"/>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8" name="Google Shape;158;p23"/>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3"/>
          <p:cNvSpPr/>
          <p:nvPr>
            <p:ph idx="2" type="pic"/>
          </p:nvPr>
        </p:nvSpPr>
        <p:spPr>
          <a:xfrm>
            <a:off x="1953050" y="2614000"/>
            <a:ext cx="1629900" cy="1629900"/>
          </a:xfrm>
          <a:prstGeom prst="ellipse">
            <a:avLst/>
          </a:prstGeom>
          <a:noFill/>
          <a:ln>
            <a:noFill/>
          </a:ln>
        </p:spPr>
      </p:sp>
      <p:sp>
        <p:nvSpPr>
          <p:cNvPr id="160" name="Google Shape;160;p23"/>
          <p:cNvSpPr/>
          <p:nvPr>
            <p:ph idx="3" type="pic"/>
          </p:nvPr>
        </p:nvSpPr>
        <p:spPr>
          <a:xfrm>
            <a:off x="5281000" y="2614000"/>
            <a:ext cx="1629900" cy="1629900"/>
          </a:xfrm>
          <a:prstGeom prst="ellipse">
            <a:avLst/>
          </a:prstGeom>
          <a:noFill/>
          <a:ln>
            <a:noFill/>
          </a:ln>
        </p:spPr>
      </p:sp>
      <p:sp>
        <p:nvSpPr>
          <p:cNvPr id="161" name="Google Shape;161;p23"/>
          <p:cNvSpPr/>
          <p:nvPr>
            <p:ph idx="4" type="pic"/>
          </p:nvPr>
        </p:nvSpPr>
        <p:spPr>
          <a:xfrm>
            <a:off x="8608967" y="2614000"/>
            <a:ext cx="1629900" cy="1629900"/>
          </a:xfrm>
          <a:prstGeom prst="ellipse">
            <a:avLst/>
          </a:prstGeom>
          <a:noFill/>
          <a:ln>
            <a:noFill/>
          </a:ln>
        </p:spPr>
      </p:sp>
      <p:sp>
        <p:nvSpPr>
          <p:cNvPr id="162" name="Google Shape;162;p23"/>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3" name="Google Shape;163;p23"/>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4" name="Google Shape;164;p23"/>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169" name="Shape 169"/>
        <p:cNvGrpSpPr/>
        <p:nvPr/>
      </p:nvGrpSpPr>
      <p:grpSpPr>
        <a:xfrm>
          <a:off x="0" y="0"/>
          <a:ext cx="0" cy="0"/>
          <a:chOff x="0" y="0"/>
          <a:chExt cx="0" cy="0"/>
        </a:xfrm>
      </p:grpSpPr>
      <p:sp>
        <p:nvSpPr>
          <p:cNvPr id="170" name="Google Shape;170;p24"/>
          <p:cNvSpPr/>
          <p:nvPr>
            <p:ph idx="2" type="pic"/>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175" name="Shape 175"/>
        <p:cNvGrpSpPr/>
        <p:nvPr/>
      </p:nvGrpSpPr>
      <p:grpSpPr>
        <a:xfrm>
          <a:off x="0" y="0"/>
          <a:ext cx="0" cy="0"/>
          <a:chOff x="0" y="0"/>
          <a:chExt cx="0" cy="0"/>
        </a:xfrm>
      </p:grpSpPr>
      <p:sp>
        <p:nvSpPr>
          <p:cNvPr id="176" name="Google Shape;176;p25"/>
          <p:cNvSpPr/>
          <p:nvPr>
            <p:ph idx="2" type="pic"/>
          </p:nvPr>
        </p:nvSpPr>
        <p:spPr>
          <a:xfrm>
            <a:off x="-63733" y="-36433"/>
            <a:ext cx="12310500" cy="6246300"/>
          </a:xfrm>
          <a:prstGeom prst="rect">
            <a:avLst/>
          </a:prstGeom>
          <a:noFill/>
          <a:ln>
            <a:noFill/>
          </a:ln>
        </p:spPr>
      </p:sp>
      <p:sp>
        <p:nvSpPr>
          <p:cNvPr id="177" name="Google Shape;177;p25"/>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692026" y="1316565"/>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22" name="Google Shape;22;p4"/>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5" name="Google Shape;25;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28300" y="2117800"/>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28" name="Google Shape;28;p5"/>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29" name="Google Shape;29;p5"/>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30" name="Google Shape;30;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31" name="Shape 31"/>
        <p:cNvGrpSpPr/>
        <p:nvPr/>
      </p:nvGrpSpPr>
      <p:grpSpPr>
        <a:xfrm>
          <a:off x="0" y="0"/>
          <a:ext cx="0" cy="0"/>
          <a:chOff x="0" y="0"/>
          <a:chExt cx="0" cy="0"/>
        </a:xfrm>
      </p:grpSpPr>
      <p:sp>
        <p:nvSpPr>
          <p:cNvPr id="32" name="Google Shape;32;p6"/>
          <p:cNvSpPr/>
          <p:nvPr>
            <p:ph idx="2" type="pic"/>
          </p:nvPr>
        </p:nvSpPr>
        <p:spPr>
          <a:xfrm>
            <a:off x="5982033" y="-67"/>
            <a:ext cx="6301200" cy="6210000"/>
          </a:xfrm>
          <a:prstGeom prst="rect">
            <a:avLst/>
          </a:prstGeom>
          <a:noFill/>
          <a:ln>
            <a:noFill/>
          </a:ln>
        </p:spPr>
      </p:sp>
      <p:sp>
        <p:nvSpPr>
          <p:cNvPr id="33" name="Google Shape;33;p6"/>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34" name="Google Shape;34;p6"/>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39" name="Shape 39"/>
        <p:cNvGrpSpPr/>
        <p:nvPr/>
      </p:nvGrpSpPr>
      <p:grpSpPr>
        <a:xfrm>
          <a:off x="0" y="0"/>
          <a:ext cx="0" cy="0"/>
          <a:chOff x="0" y="0"/>
          <a:chExt cx="0" cy="0"/>
        </a:xfrm>
      </p:grpSpPr>
      <p:sp>
        <p:nvSpPr>
          <p:cNvPr id="40" name="Google Shape;40;p7"/>
          <p:cNvSpPr/>
          <p:nvPr>
            <p:ph idx="2" type="pic"/>
          </p:nvPr>
        </p:nvSpPr>
        <p:spPr>
          <a:xfrm>
            <a:off x="5982033" y="-67"/>
            <a:ext cx="6210000" cy="3259500"/>
          </a:xfrm>
          <a:prstGeom prst="rect">
            <a:avLst/>
          </a:prstGeom>
          <a:noFill/>
          <a:ln>
            <a:noFill/>
          </a:ln>
        </p:spPr>
      </p:sp>
      <p:sp>
        <p:nvSpPr>
          <p:cNvPr id="41" name="Google Shape;41;p7"/>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42" name="Google Shape;42;p7"/>
          <p:cNvSpPr/>
          <p:nvPr>
            <p:ph idx="3" type="pic"/>
          </p:nvPr>
        </p:nvSpPr>
        <p:spPr>
          <a:xfrm>
            <a:off x="9178000" y="3450867"/>
            <a:ext cx="3014100" cy="2758800"/>
          </a:xfrm>
          <a:prstGeom prst="rect">
            <a:avLst/>
          </a:prstGeom>
          <a:noFill/>
          <a:ln>
            <a:noFill/>
          </a:ln>
        </p:spPr>
      </p:sp>
      <p:sp>
        <p:nvSpPr>
          <p:cNvPr id="43" name="Google Shape;43;p7"/>
          <p:cNvSpPr/>
          <p:nvPr>
            <p:ph idx="4" type="pic"/>
          </p:nvPr>
        </p:nvSpPr>
        <p:spPr>
          <a:xfrm>
            <a:off x="5982033" y="3450867"/>
            <a:ext cx="3014100" cy="2758800"/>
          </a:xfrm>
          <a:prstGeom prst="rect">
            <a:avLst/>
          </a:prstGeom>
          <a:noFill/>
          <a:ln>
            <a:noFill/>
          </a:ln>
        </p:spPr>
      </p:sp>
      <p:sp>
        <p:nvSpPr>
          <p:cNvPr id="44" name="Google Shape;44;p7"/>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49"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3" name="Google Shape;53;p8"/>
          <p:cNvSpPr/>
          <p:nvPr>
            <p:ph idx="2" type="pic"/>
          </p:nvPr>
        </p:nvSpPr>
        <p:spPr>
          <a:xfrm>
            <a:off x="9100" y="3057717"/>
            <a:ext cx="12192000" cy="3152400"/>
          </a:xfrm>
          <a:prstGeom prst="rect">
            <a:avLst/>
          </a:prstGeom>
          <a:noFill/>
          <a:ln>
            <a:noFill/>
          </a:ln>
        </p:spPr>
      </p:sp>
      <p:sp>
        <p:nvSpPr>
          <p:cNvPr id="54" name="Google Shape;54;p8"/>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5" name="Google Shape;55;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56" name="Shape 56"/>
        <p:cNvGrpSpPr/>
        <p:nvPr/>
      </p:nvGrpSpPr>
      <p:grpSpPr>
        <a:xfrm>
          <a:off x="0" y="0"/>
          <a:ext cx="0" cy="0"/>
          <a:chOff x="0" y="0"/>
          <a:chExt cx="0" cy="0"/>
        </a:xfrm>
      </p:grpSpPr>
      <p:sp>
        <p:nvSpPr>
          <p:cNvPr id="57" name="Google Shape;57;p9"/>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8" name="Google Shape;58;p9"/>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9" name="Google Shape;59;p9"/>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9"/>
          <p:cNvSpPr/>
          <p:nvPr>
            <p:ph idx="2" type="pic"/>
          </p:nvPr>
        </p:nvSpPr>
        <p:spPr>
          <a:xfrm>
            <a:off x="1953050" y="2614000"/>
            <a:ext cx="1629900" cy="1629900"/>
          </a:xfrm>
          <a:prstGeom prst="ellipse">
            <a:avLst/>
          </a:prstGeom>
          <a:noFill/>
          <a:ln>
            <a:noFill/>
          </a:ln>
        </p:spPr>
      </p:sp>
      <p:sp>
        <p:nvSpPr>
          <p:cNvPr id="61" name="Google Shape;61;p9"/>
          <p:cNvSpPr/>
          <p:nvPr>
            <p:ph idx="3" type="pic"/>
          </p:nvPr>
        </p:nvSpPr>
        <p:spPr>
          <a:xfrm>
            <a:off x="5281000" y="2614000"/>
            <a:ext cx="1629900" cy="1629900"/>
          </a:xfrm>
          <a:prstGeom prst="ellipse">
            <a:avLst/>
          </a:prstGeom>
          <a:noFill/>
          <a:ln>
            <a:noFill/>
          </a:ln>
        </p:spPr>
      </p:sp>
      <p:sp>
        <p:nvSpPr>
          <p:cNvPr id="62" name="Google Shape;62;p9"/>
          <p:cNvSpPr/>
          <p:nvPr>
            <p:ph idx="4" type="pic"/>
          </p:nvPr>
        </p:nvSpPr>
        <p:spPr>
          <a:xfrm>
            <a:off x="8608967" y="2614000"/>
            <a:ext cx="1629900" cy="1629900"/>
          </a:xfrm>
          <a:prstGeom prst="ellipse">
            <a:avLst/>
          </a:prstGeom>
          <a:noFill/>
          <a:ln>
            <a:noFill/>
          </a:ln>
        </p:spPr>
      </p:sp>
      <p:sp>
        <p:nvSpPr>
          <p:cNvPr id="63" name="Google Shape;63;p9"/>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4" name="Google Shape;64;p9"/>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5" name="Google Shape;65;p9"/>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70" name="Shape 70"/>
        <p:cNvGrpSpPr/>
        <p:nvPr/>
      </p:nvGrpSpPr>
      <p:grpSpPr>
        <a:xfrm>
          <a:off x="0" y="0"/>
          <a:ext cx="0" cy="0"/>
          <a:chOff x="0" y="0"/>
          <a:chExt cx="0" cy="0"/>
        </a:xfrm>
      </p:grpSpPr>
      <p:sp>
        <p:nvSpPr>
          <p:cNvPr id="71" name="Google Shape;71;p10"/>
          <p:cNvSpPr/>
          <p:nvPr>
            <p:ph idx="2" type="pic"/>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2F89DC"/>
            </a:gs>
            <a:gs pos="100000">
              <a:srgbClr val="194670"/>
            </a:gs>
          </a:gsLst>
          <a:lin ang="5400012" scaled="0"/>
        </a:gra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266933" y="473467"/>
            <a:ext cx="10650300" cy="11199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103" name="Google Shape;103;p15"/>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04" name="Google Shape;104;p1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hyperlink" Target="http://www.youtube.com/watch?v=_U4KzXn9RNg" TargetMode="External"/><Relationship Id="rId5"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304800" y="1515450"/>
            <a:ext cx="6671700" cy="3359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How do real-world controversies in mathematics reveal tensions between certainty, truth, and perspective?</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p:txBody>
      </p:sp>
      <p:sp>
        <p:nvSpPr>
          <p:cNvPr id="187" name="Google Shape;187;p26"/>
          <p:cNvSpPr txBox="1"/>
          <p:nvPr>
            <p:ph type="title"/>
          </p:nvPr>
        </p:nvSpPr>
        <p:spPr>
          <a:xfrm>
            <a:off x="223250" y="5466375"/>
            <a:ext cx="6671700" cy="102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400"/>
              <a:t>Mathematics: </a:t>
            </a:r>
            <a:endParaRPr sz="2400"/>
          </a:p>
          <a:p>
            <a:pPr indent="0" lvl="0" marL="0" rtl="0" algn="l">
              <a:spcBef>
                <a:spcPts val="0"/>
              </a:spcBef>
              <a:spcAft>
                <a:spcPts val="0"/>
              </a:spcAft>
              <a:buNone/>
            </a:pPr>
            <a:r>
              <a:rPr b="0" lang="en-US" sz="2400"/>
              <a:t>Certainty in Mathematics</a:t>
            </a:r>
            <a:endParaRPr sz="2400"/>
          </a:p>
          <a:p>
            <a:pPr indent="0" lvl="0" marL="0" rtl="0" algn="l">
              <a:spcBef>
                <a:spcPts val="0"/>
              </a:spcBef>
              <a:spcAft>
                <a:spcPts val="0"/>
              </a:spcAft>
              <a:buNone/>
            </a:pPr>
            <a:r>
              <a:rPr b="0" lang="en-US" sz="2400"/>
              <a:t>Lesson 2: Fact-Finding Task</a:t>
            </a:r>
            <a:endParaRPr b="0"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58" name="Shape 258"/>
        <p:cNvGrpSpPr/>
        <p:nvPr/>
      </p:nvGrpSpPr>
      <p:grpSpPr>
        <a:xfrm>
          <a:off x="0" y="0"/>
          <a:ext cx="0" cy="0"/>
          <a:chOff x="0" y="0"/>
          <a:chExt cx="0" cy="0"/>
        </a:xfrm>
      </p:grpSpPr>
      <p:sp>
        <p:nvSpPr>
          <p:cNvPr id="259" name="Google Shape;259;p35"/>
          <p:cNvSpPr txBox="1"/>
          <p:nvPr>
            <p:ph type="title"/>
          </p:nvPr>
        </p:nvSpPr>
        <p:spPr>
          <a:xfrm>
            <a:off x="372600" y="158375"/>
            <a:ext cx="11667000" cy="11697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a:t>
            </a:r>
            <a:r>
              <a:rPr lang="en-US" sz="3000"/>
              <a:t>Does mathematics reveal objective truth about reality?</a:t>
            </a:r>
            <a:endParaRPr sz="3000"/>
          </a:p>
        </p:txBody>
      </p:sp>
      <p:sp>
        <p:nvSpPr>
          <p:cNvPr id="260" name="Google Shape;260;p35"/>
          <p:cNvSpPr/>
          <p:nvPr/>
        </p:nvSpPr>
        <p:spPr>
          <a:xfrm>
            <a:off x="280425" y="1937100"/>
            <a:ext cx="51759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rPr lang="en-US" sz="2400">
                <a:solidFill>
                  <a:schemeClr val="lt1"/>
                </a:solidFill>
                <a:latin typeface="Roboto"/>
                <a:ea typeface="Roboto"/>
                <a:cs typeface="Roboto"/>
                <a:sym typeface="Roboto"/>
              </a:rPr>
              <a:t>Use your case study and any other research to support, challenge, or refine your initial arguments in your Kialo discussion!</a:t>
            </a:r>
            <a:endParaRPr sz="2400">
              <a:solidFill>
                <a:schemeClr val="lt1"/>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61" name="Google Shape;261;p35" title="Discussion Maths.png"/>
          <p:cNvPicPr preferRelativeResize="0"/>
          <p:nvPr/>
        </p:nvPicPr>
        <p:blipFill>
          <a:blip r:embed="rId3">
            <a:alphaModFix/>
          </a:blip>
          <a:stretch>
            <a:fillRect/>
          </a:stretch>
        </p:blipFill>
        <p:spPr>
          <a:xfrm>
            <a:off x="5913250" y="1539876"/>
            <a:ext cx="5886474" cy="4414852"/>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65" name="Shape 265"/>
        <p:cNvGrpSpPr/>
        <p:nvPr/>
      </p:nvGrpSpPr>
      <p:grpSpPr>
        <a:xfrm>
          <a:off x="0" y="0"/>
          <a:ext cx="0" cy="0"/>
          <a:chOff x="0" y="0"/>
          <a:chExt cx="0" cy="0"/>
        </a:xfrm>
      </p:grpSpPr>
      <p:sp>
        <p:nvSpPr>
          <p:cNvPr id="266" name="Google Shape;266;p36"/>
          <p:cNvSpPr txBox="1"/>
          <p:nvPr>
            <p:ph type="title"/>
          </p:nvPr>
        </p:nvSpPr>
        <p:spPr>
          <a:xfrm>
            <a:off x="328125" y="158375"/>
            <a:ext cx="11066700" cy="20934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a:t>
            </a:r>
            <a:r>
              <a:rPr lang="en-US" sz="3000"/>
              <a:t>Does mathematics reveal objective truth about reality?</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267" name="Google Shape;267;p36"/>
          <p:cNvSpPr/>
          <p:nvPr/>
        </p:nvSpPr>
        <p:spPr>
          <a:xfrm>
            <a:off x="673800" y="1434150"/>
            <a:ext cx="10844400" cy="3989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u="sng">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ctr">
              <a:spcBef>
                <a:spcPts val="0"/>
              </a:spcBef>
              <a:spcAft>
                <a:spcPts val="0"/>
              </a:spcAft>
              <a:buNone/>
            </a:pPr>
            <a:r>
              <a:rPr b="1" lang="en-US" sz="2100" u="sng">
                <a:solidFill>
                  <a:schemeClr val="lt1"/>
                </a:solidFill>
                <a:latin typeface="Roboto"/>
                <a:ea typeface="Roboto"/>
                <a:cs typeface="Roboto"/>
                <a:sym typeface="Roboto"/>
              </a:rPr>
              <a:t>Focus Areas</a:t>
            </a:r>
            <a:endParaRPr b="1" sz="2100" u="sng">
              <a:solidFill>
                <a:schemeClr val="lt1"/>
              </a:solidFill>
              <a:latin typeface="Roboto"/>
              <a:ea typeface="Roboto"/>
              <a:cs typeface="Roboto"/>
              <a:sym typeface="Roboto"/>
            </a:endParaRPr>
          </a:p>
          <a:p>
            <a:pPr indent="0" lvl="0" marL="0" rtl="0" algn="l">
              <a:spcBef>
                <a:spcPts val="1000"/>
              </a:spcBef>
              <a:spcAft>
                <a:spcPts val="0"/>
              </a:spcAft>
              <a:buNone/>
            </a:pPr>
            <a:r>
              <a:rPr b="1" lang="en-US" sz="2100">
                <a:solidFill>
                  <a:schemeClr val="lt1"/>
                </a:solidFill>
                <a:latin typeface="Roboto"/>
                <a:ea typeface="Roboto"/>
                <a:cs typeface="Roboto"/>
                <a:sym typeface="Roboto"/>
              </a:rPr>
              <a:t>Mathematical Gatekeeping: </a:t>
            </a:r>
            <a:r>
              <a:rPr lang="en-US" sz="2100">
                <a:solidFill>
                  <a:schemeClr val="lt1"/>
                </a:solidFill>
                <a:latin typeface="Roboto"/>
                <a:ea typeface="Roboto"/>
                <a:cs typeface="Roboto"/>
                <a:sym typeface="Roboto"/>
              </a:rPr>
              <a:t>Who decides which proofs or models are accepted as legitimate knowledge, and who gets excluded?</a:t>
            </a:r>
            <a:endParaRPr sz="2100">
              <a:solidFill>
                <a:schemeClr val="lt1"/>
              </a:solidFill>
              <a:latin typeface="Roboto"/>
              <a:ea typeface="Roboto"/>
              <a:cs typeface="Roboto"/>
              <a:sym typeface="Roboto"/>
            </a:endParaRPr>
          </a:p>
          <a:p>
            <a:pPr indent="0" lvl="0" marL="0" rtl="0" algn="l">
              <a:spcBef>
                <a:spcPts val="1000"/>
              </a:spcBef>
              <a:spcAft>
                <a:spcPts val="0"/>
              </a:spcAft>
              <a:buNone/>
            </a:pPr>
            <a:r>
              <a:rPr b="1" lang="en-US" sz="2100">
                <a:solidFill>
                  <a:schemeClr val="lt1"/>
                </a:solidFill>
                <a:latin typeface="Roboto"/>
                <a:ea typeface="Roboto"/>
                <a:cs typeface="Roboto"/>
                <a:sym typeface="Roboto"/>
              </a:rPr>
              <a:t>Institutional Authority: </a:t>
            </a:r>
            <a:r>
              <a:rPr lang="en-US" sz="2100">
                <a:solidFill>
                  <a:schemeClr val="lt1"/>
                </a:solidFill>
                <a:latin typeface="Roboto"/>
                <a:ea typeface="Roboto"/>
                <a:cs typeface="Roboto"/>
                <a:sym typeface="Roboto"/>
              </a:rPr>
              <a:t>How do journals, universities, corporations, or governments influence the perceived legitimacy of mathematical structures?</a:t>
            </a:r>
            <a:endParaRPr sz="2100">
              <a:solidFill>
                <a:schemeClr val="lt1"/>
              </a:solidFill>
              <a:latin typeface="Roboto"/>
              <a:ea typeface="Roboto"/>
              <a:cs typeface="Roboto"/>
              <a:sym typeface="Roboto"/>
            </a:endParaRPr>
          </a:p>
          <a:p>
            <a:pPr indent="0" lvl="0" marL="0" rtl="0" algn="l">
              <a:spcBef>
                <a:spcPts val="1000"/>
              </a:spcBef>
              <a:spcAft>
                <a:spcPts val="0"/>
              </a:spcAft>
              <a:buNone/>
            </a:pPr>
            <a:r>
              <a:rPr b="1" lang="en-US" sz="2100">
                <a:solidFill>
                  <a:schemeClr val="lt1"/>
                </a:solidFill>
                <a:latin typeface="Roboto"/>
                <a:ea typeface="Roboto"/>
                <a:cs typeface="Roboto"/>
                <a:sym typeface="Roboto"/>
              </a:rPr>
              <a:t>Trust and Reliability: </a:t>
            </a:r>
            <a:r>
              <a:rPr lang="en-US" sz="2100">
                <a:solidFill>
                  <a:schemeClr val="lt1"/>
                </a:solidFill>
                <a:latin typeface="Roboto"/>
                <a:ea typeface="Roboto"/>
                <a:cs typeface="Roboto"/>
                <a:sym typeface="Roboto"/>
              </a:rPr>
              <a:t>How do controversial proofs or failed models (e.g., financial risk formulas) affect public trust in mathematics?</a:t>
            </a:r>
            <a:endParaRPr sz="2100">
              <a:solidFill>
                <a:schemeClr val="lt1"/>
              </a:solidFill>
              <a:latin typeface="Roboto"/>
              <a:ea typeface="Roboto"/>
              <a:cs typeface="Roboto"/>
              <a:sym typeface="Roboto"/>
            </a:endParaRPr>
          </a:p>
          <a:p>
            <a:pPr indent="0" lvl="0" marL="0" rtl="0" algn="l">
              <a:spcBef>
                <a:spcPts val="1000"/>
              </a:spcBef>
              <a:spcAft>
                <a:spcPts val="0"/>
              </a:spcAft>
              <a:buNone/>
            </a:pPr>
            <a:r>
              <a:rPr b="1" lang="en-US" sz="2100">
                <a:solidFill>
                  <a:schemeClr val="lt1"/>
                </a:solidFill>
                <a:latin typeface="Roboto"/>
                <a:ea typeface="Roboto"/>
                <a:cs typeface="Roboto"/>
                <a:sym typeface="Roboto"/>
              </a:rPr>
              <a:t>Knowledge Inequality: </a:t>
            </a:r>
            <a:r>
              <a:rPr lang="en-US" sz="2100">
                <a:solidFill>
                  <a:schemeClr val="lt1"/>
                </a:solidFill>
                <a:latin typeface="Roboto"/>
                <a:ea typeface="Roboto"/>
                <a:cs typeface="Roboto"/>
                <a:sym typeface="Roboto"/>
              </a:rPr>
              <a:t>Are all mathematical voices — especially alternative systems, critical perspectives, or less powerful institutions — treated equally when defining “truth”?</a:t>
            </a:r>
            <a:endParaRPr sz="2100">
              <a:solidFill>
                <a:schemeClr val="lt1"/>
              </a:solidFill>
              <a:latin typeface="Roboto"/>
              <a:ea typeface="Roboto"/>
              <a:cs typeface="Roboto"/>
              <a:sym typeface="Roboto"/>
            </a:endParaRPr>
          </a:p>
          <a:p>
            <a:pPr indent="0" lvl="0" marL="0" rtl="0" algn="l">
              <a:spcBef>
                <a:spcPts val="100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71" name="Shape 271"/>
        <p:cNvGrpSpPr/>
        <p:nvPr/>
      </p:nvGrpSpPr>
      <p:grpSpPr>
        <a:xfrm>
          <a:off x="0" y="0"/>
          <a:ext cx="0" cy="0"/>
          <a:chOff x="0" y="0"/>
          <a:chExt cx="0" cy="0"/>
        </a:xfrm>
      </p:grpSpPr>
      <p:sp>
        <p:nvSpPr>
          <p:cNvPr id="272" name="Google Shape;272;p37"/>
          <p:cNvSpPr txBox="1"/>
          <p:nvPr>
            <p:ph type="title"/>
          </p:nvPr>
        </p:nvSpPr>
        <p:spPr>
          <a:xfrm>
            <a:off x="266925" y="318150"/>
            <a:ext cx="11142000" cy="13236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Reflection Task: </a:t>
            </a:r>
            <a:r>
              <a:rPr lang="en-US" sz="3500"/>
              <a:t>Mathematical Controversies</a:t>
            </a:r>
            <a:endParaRPr sz="3500"/>
          </a:p>
          <a:p>
            <a:pPr indent="0" lvl="0" marL="0" rtl="0" algn="l">
              <a:spcBef>
                <a:spcPts val="0"/>
              </a:spcBef>
              <a:spcAft>
                <a:spcPts val="0"/>
              </a:spcAft>
              <a:buNone/>
            </a:pPr>
            <a:r>
              <a:t/>
            </a:r>
            <a:endParaRPr sz="3500"/>
          </a:p>
        </p:txBody>
      </p:sp>
      <p:sp>
        <p:nvSpPr>
          <p:cNvPr id="273" name="Google Shape;273;p37"/>
          <p:cNvSpPr/>
          <p:nvPr/>
        </p:nvSpPr>
        <p:spPr>
          <a:xfrm>
            <a:off x="355650" y="1631700"/>
            <a:ext cx="5815200" cy="3594600"/>
          </a:xfrm>
          <a:prstGeom prst="wedgeRoundRectCallout">
            <a:avLst>
              <a:gd fmla="val -51330" name="adj1"/>
              <a:gd fmla="val 66767"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0"/>
              </a:spcAft>
              <a:buNone/>
            </a:pPr>
            <a:r>
              <a:rPr lang="en-US" sz="1800">
                <a:solidFill>
                  <a:srgbClr val="FFFFFF"/>
                </a:solidFill>
                <a:latin typeface="Roboto"/>
                <a:ea typeface="Roboto"/>
                <a:cs typeface="Roboto"/>
                <a:sym typeface="Roboto"/>
              </a:rPr>
              <a:t>How did your case study affect your understanding of who gets to define and legitimize “truth” in mathematics?</a:t>
            </a:r>
            <a:endParaRPr sz="1800">
              <a:solidFill>
                <a:srgbClr val="FFFFFF"/>
              </a:solidFill>
              <a:latin typeface="Roboto"/>
              <a:ea typeface="Roboto"/>
              <a:cs typeface="Roboto"/>
              <a:sym typeface="Roboto"/>
            </a:endParaRPr>
          </a:p>
          <a:p>
            <a:pPr indent="0" lvl="0" marL="0" rtl="0" algn="l">
              <a:spcBef>
                <a:spcPts val="1000"/>
              </a:spcBef>
              <a:spcAft>
                <a:spcPts val="0"/>
              </a:spcAft>
              <a:buNone/>
            </a:pPr>
            <a:r>
              <a:rPr lang="en-US" sz="1800">
                <a:solidFill>
                  <a:srgbClr val="FFFFFF"/>
                </a:solidFill>
                <a:latin typeface="Roboto"/>
                <a:ea typeface="Roboto"/>
                <a:cs typeface="Roboto"/>
                <a:sym typeface="Roboto"/>
              </a:rPr>
              <a:t>What made certain examples feel more like illusions of certainty or institutional overreach, versus genuine reliability?</a:t>
            </a:r>
            <a:endParaRPr sz="1800">
              <a:solidFill>
                <a:srgbClr val="FFFFFF"/>
              </a:solidFill>
              <a:latin typeface="Roboto"/>
              <a:ea typeface="Roboto"/>
              <a:cs typeface="Roboto"/>
              <a:sym typeface="Roboto"/>
            </a:endParaRPr>
          </a:p>
          <a:p>
            <a:pPr indent="0" lvl="0" marL="0" rtl="0" algn="l">
              <a:spcBef>
                <a:spcPts val="1000"/>
              </a:spcBef>
              <a:spcAft>
                <a:spcPts val="0"/>
              </a:spcAft>
              <a:buNone/>
            </a:pPr>
            <a:r>
              <a:rPr lang="en-US" sz="1800">
                <a:solidFill>
                  <a:srgbClr val="FFFFFF"/>
                </a:solidFill>
                <a:latin typeface="Roboto"/>
                <a:ea typeface="Roboto"/>
                <a:cs typeface="Roboto"/>
                <a:sym typeface="Roboto"/>
              </a:rPr>
              <a:t>In your case, who had the most control over the mathematical narrative: mathematicians, computers, policymakers, corporations, or the public?</a:t>
            </a:r>
            <a:endParaRPr sz="1800">
              <a:solidFill>
                <a:srgbClr val="FFFFFF"/>
              </a:solidFill>
              <a:latin typeface="Roboto"/>
              <a:ea typeface="Roboto"/>
              <a:cs typeface="Roboto"/>
              <a:sym typeface="Roboto"/>
            </a:endParaRPr>
          </a:p>
          <a:p>
            <a:pPr indent="0" lvl="0" marL="0" rtl="0" algn="l">
              <a:spcBef>
                <a:spcPts val="1000"/>
              </a:spcBef>
              <a:spcAft>
                <a:spcPts val="1000"/>
              </a:spcAft>
              <a:buNone/>
            </a:pPr>
            <a:r>
              <a:t/>
            </a:r>
            <a:endParaRPr sz="1800">
              <a:solidFill>
                <a:srgbClr val="FFFFFF"/>
              </a:solidFill>
              <a:latin typeface="Roboto"/>
              <a:ea typeface="Roboto"/>
              <a:cs typeface="Roboto"/>
              <a:sym typeface="Roboto"/>
            </a:endParaRPr>
          </a:p>
        </p:txBody>
      </p:sp>
      <p:pic>
        <p:nvPicPr>
          <p:cNvPr id="274" name="Google Shape;274;p37" title="dicussionlightbulb.png"/>
          <p:cNvPicPr preferRelativeResize="0"/>
          <p:nvPr/>
        </p:nvPicPr>
        <p:blipFill>
          <a:blip r:embed="rId3">
            <a:alphaModFix/>
          </a:blip>
          <a:stretch>
            <a:fillRect/>
          </a:stretch>
        </p:blipFill>
        <p:spPr>
          <a:xfrm>
            <a:off x="6381151" y="1928751"/>
            <a:ext cx="5486400" cy="2893200"/>
          </a:xfrm>
          <a:prstGeom prst="roundRect">
            <a:avLst>
              <a:gd fmla="val 16667" name="adj"/>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animEffect filter="fade" transition="in">
                                      <p:cBhvr>
                                        <p:cTn dur="1000"/>
                                        <p:tgtEl>
                                          <p:spTgt spid="2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xEl>
                                              <p:pRg end="1" st="1"/>
                                            </p:txEl>
                                          </p:spTgt>
                                        </p:tgtEl>
                                        <p:attrNameLst>
                                          <p:attrName>style.visibility</p:attrName>
                                        </p:attrNameLst>
                                      </p:cBhvr>
                                      <p:to>
                                        <p:strVal val="visible"/>
                                      </p:to>
                                    </p:set>
                                    <p:animEffect filter="fade" transition="in">
                                      <p:cBhvr>
                                        <p:cTn dur="1000"/>
                                        <p:tgtEl>
                                          <p:spTgt spid="2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xEl>
                                              <p:pRg end="2" st="2"/>
                                            </p:txEl>
                                          </p:spTgt>
                                        </p:tgtEl>
                                        <p:attrNameLst>
                                          <p:attrName>style.visibility</p:attrName>
                                        </p:attrNameLst>
                                      </p:cBhvr>
                                      <p:to>
                                        <p:strVal val="visible"/>
                                      </p:to>
                                    </p:set>
                                    <p:animEffect filter="fade" transition="in">
                                      <p:cBhvr>
                                        <p:cTn dur="1000"/>
                                        <p:tgtEl>
                                          <p:spTgt spid="2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xEl>
                                              <p:pRg end="3" st="3"/>
                                            </p:txEl>
                                          </p:spTgt>
                                        </p:tgtEl>
                                        <p:attrNameLst>
                                          <p:attrName>style.visibility</p:attrName>
                                        </p:attrNameLst>
                                      </p:cBhvr>
                                      <p:to>
                                        <p:strVal val="visible"/>
                                      </p:to>
                                    </p:set>
                                    <p:animEffect filter="fade" transition="in">
                                      <p:cBhvr>
                                        <p:cTn dur="1000"/>
                                        <p:tgtEl>
                                          <p:spTgt spid="2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xEl>
                                              <p:pRg end="4" st="4"/>
                                            </p:txEl>
                                          </p:spTgt>
                                        </p:tgtEl>
                                        <p:attrNameLst>
                                          <p:attrName>style.visibility</p:attrName>
                                        </p:attrNameLst>
                                      </p:cBhvr>
                                      <p:to>
                                        <p:strVal val="visible"/>
                                      </p:to>
                                    </p:set>
                                    <p:animEffect filter="fade" transition="in">
                                      <p:cBhvr>
                                        <p:cTn dur="1000"/>
                                        <p:tgtEl>
                                          <p:spTgt spid="27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78" name="Shape 278"/>
        <p:cNvGrpSpPr/>
        <p:nvPr/>
      </p:nvGrpSpPr>
      <p:grpSpPr>
        <a:xfrm>
          <a:off x="0" y="0"/>
          <a:ext cx="0" cy="0"/>
          <a:chOff x="0" y="0"/>
          <a:chExt cx="0" cy="0"/>
        </a:xfrm>
      </p:grpSpPr>
      <p:sp>
        <p:nvSpPr>
          <p:cNvPr id="279" name="Google Shape;279;p38"/>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Reflection Task: </a:t>
            </a:r>
            <a:r>
              <a:rPr lang="en-US" sz="3500"/>
              <a:t>Mathematical Controversies</a:t>
            </a:r>
            <a:endParaRPr sz="3500"/>
          </a:p>
        </p:txBody>
      </p:sp>
      <p:sp>
        <p:nvSpPr>
          <p:cNvPr id="280" name="Google Shape;280;p38"/>
          <p:cNvSpPr/>
          <p:nvPr/>
        </p:nvSpPr>
        <p:spPr>
          <a:xfrm>
            <a:off x="355650" y="1631700"/>
            <a:ext cx="5815200" cy="3594600"/>
          </a:xfrm>
          <a:prstGeom prst="wedgeRoundRectCallout">
            <a:avLst>
              <a:gd fmla="val -51330" name="adj1"/>
              <a:gd fmla="val 66767"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a:ea typeface="Roboto"/>
              <a:cs typeface="Roboto"/>
              <a:sym typeface="Roboto"/>
            </a:endParaRPr>
          </a:p>
          <a:p>
            <a:pPr indent="0" lvl="0" marL="0" rtl="0" algn="l">
              <a:spcBef>
                <a:spcPts val="1000"/>
              </a:spcBef>
              <a:spcAft>
                <a:spcPts val="0"/>
              </a:spcAft>
              <a:buNone/>
            </a:pPr>
            <a:r>
              <a:rPr lang="en-US" sz="1700">
                <a:solidFill>
                  <a:srgbClr val="FFFFFF"/>
                </a:solidFill>
                <a:latin typeface="Roboto"/>
                <a:ea typeface="Roboto"/>
                <a:cs typeface="Roboto"/>
                <a:sym typeface="Roboto"/>
              </a:rPr>
              <a:t>Can efforts to make mathematics more rigorous (e.g., formal verification, better data in models) ever be truly equal when access to resources, funding, and authority remains uneven?</a:t>
            </a:r>
            <a:endParaRPr sz="1700">
              <a:solidFill>
                <a:srgbClr val="FFFFFF"/>
              </a:solidFill>
              <a:latin typeface="Roboto"/>
              <a:ea typeface="Roboto"/>
              <a:cs typeface="Roboto"/>
              <a:sym typeface="Roboto"/>
            </a:endParaRPr>
          </a:p>
          <a:p>
            <a:pPr indent="0" lvl="0" marL="0" rtl="0" algn="l">
              <a:spcBef>
                <a:spcPts val="1000"/>
              </a:spcBef>
              <a:spcAft>
                <a:spcPts val="0"/>
              </a:spcAft>
              <a:buNone/>
            </a:pPr>
            <a:r>
              <a:rPr lang="en-US" sz="1700">
                <a:solidFill>
                  <a:srgbClr val="FFFFFF"/>
                </a:solidFill>
                <a:latin typeface="Roboto"/>
                <a:ea typeface="Roboto"/>
                <a:cs typeface="Roboto"/>
                <a:sym typeface="Roboto"/>
              </a:rPr>
              <a:t>What role should credibility, transparency, and perspective play in deciding whether mathematical structures are accepted as truth?</a:t>
            </a:r>
            <a:endParaRPr sz="1700">
              <a:solidFill>
                <a:srgbClr val="FFFFFF"/>
              </a:solidFill>
              <a:latin typeface="Roboto"/>
              <a:ea typeface="Roboto"/>
              <a:cs typeface="Roboto"/>
              <a:sym typeface="Roboto"/>
            </a:endParaRPr>
          </a:p>
          <a:p>
            <a:pPr indent="0" lvl="0" marL="0" rtl="0" algn="l">
              <a:spcBef>
                <a:spcPts val="1000"/>
              </a:spcBef>
              <a:spcAft>
                <a:spcPts val="0"/>
              </a:spcAft>
              <a:buNone/>
            </a:pPr>
            <a:r>
              <a:rPr lang="en-US" sz="1700">
                <a:solidFill>
                  <a:srgbClr val="FFFFFF"/>
                </a:solidFill>
                <a:latin typeface="Roboto"/>
                <a:ea typeface="Roboto"/>
                <a:cs typeface="Roboto"/>
                <a:sym typeface="Roboto"/>
              </a:rPr>
              <a:t>Should all mathematical models that affect public wellbeing (e.g., finance, health, climate) require broader social consultation, or are there exceptions?</a:t>
            </a:r>
            <a:endParaRPr sz="1700">
              <a:solidFill>
                <a:srgbClr val="FFFFFF"/>
              </a:solidFill>
              <a:latin typeface="Roboto"/>
              <a:ea typeface="Roboto"/>
              <a:cs typeface="Roboto"/>
              <a:sym typeface="Roboto"/>
            </a:endParaRPr>
          </a:p>
          <a:p>
            <a:pPr indent="0" lvl="0" marL="0" rtl="0" algn="l">
              <a:spcBef>
                <a:spcPts val="1000"/>
              </a:spcBef>
              <a:spcAft>
                <a:spcPts val="1000"/>
              </a:spcAft>
              <a:buNone/>
            </a:pPr>
            <a:r>
              <a:t/>
            </a:r>
            <a:endParaRPr sz="1700">
              <a:solidFill>
                <a:srgbClr val="FFFFFF"/>
              </a:solidFill>
              <a:latin typeface="Roboto"/>
              <a:ea typeface="Roboto"/>
              <a:cs typeface="Roboto"/>
              <a:sym typeface="Roboto"/>
            </a:endParaRPr>
          </a:p>
        </p:txBody>
      </p:sp>
      <p:pic>
        <p:nvPicPr>
          <p:cNvPr id="281" name="Google Shape;281;p38" title="dicussionlightbulb.png"/>
          <p:cNvPicPr preferRelativeResize="0"/>
          <p:nvPr/>
        </p:nvPicPr>
        <p:blipFill>
          <a:blip r:embed="rId3">
            <a:alphaModFix/>
          </a:blip>
          <a:stretch>
            <a:fillRect/>
          </a:stretch>
        </p:blipFill>
        <p:spPr>
          <a:xfrm>
            <a:off x="6381151" y="1928751"/>
            <a:ext cx="5486400" cy="2893200"/>
          </a:xfrm>
          <a:prstGeom prst="roundRect">
            <a:avLst>
              <a:gd fmla="val 16667" name="adj"/>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1000"/>
                                        <p:tgtEl>
                                          <p:spTgt spid="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1000"/>
                                        <p:tgtEl>
                                          <p:spTgt spid="2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animEffect filter="fade" transition="in">
                                      <p:cBhvr>
                                        <p:cTn dur="1000"/>
                                        <p:tgtEl>
                                          <p:spTgt spid="2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3" st="3"/>
                                            </p:txEl>
                                          </p:spTgt>
                                        </p:tgtEl>
                                        <p:attrNameLst>
                                          <p:attrName>style.visibility</p:attrName>
                                        </p:attrNameLst>
                                      </p:cBhvr>
                                      <p:to>
                                        <p:strVal val="visible"/>
                                      </p:to>
                                    </p:set>
                                    <p:animEffect filter="fade" transition="in">
                                      <p:cBhvr>
                                        <p:cTn dur="1000"/>
                                        <p:tgtEl>
                                          <p:spTgt spid="2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4" st="4"/>
                                            </p:txEl>
                                          </p:spTgt>
                                        </p:tgtEl>
                                        <p:attrNameLst>
                                          <p:attrName>style.visibility</p:attrName>
                                        </p:attrNameLst>
                                      </p:cBhvr>
                                      <p:to>
                                        <p:strVal val="visible"/>
                                      </p:to>
                                    </p:set>
                                    <p:animEffect filter="fade" transition="in">
                                      <p:cBhvr>
                                        <p:cTn dur="1000"/>
                                        <p:tgtEl>
                                          <p:spTgt spid="28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9"/>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 Recap</a:t>
            </a:r>
            <a:endParaRPr sz="3500"/>
          </a:p>
        </p:txBody>
      </p:sp>
      <p:sp>
        <p:nvSpPr>
          <p:cNvPr id="287" name="Google Shape;287;p39"/>
          <p:cNvSpPr txBox="1"/>
          <p:nvPr>
            <p:ph type="title"/>
          </p:nvPr>
        </p:nvSpPr>
        <p:spPr>
          <a:xfrm>
            <a:off x="1085900" y="1280875"/>
            <a:ext cx="5917500" cy="4962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1800"/>
              <a:t>Analyze case studies where the reliability of mathematical proofs or models was contested, limited, or debated.</a:t>
            </a:r>
            <a:endParaRPr sz="1800"/>
          </a:p>
          <a:p>
            <a:pPr indent="0" lvl="0" marL="0" rtl="0" algn="l">
              <a:spcBef>
                <a:spcPts val="2500"/>
              </a:spcBef>
              <a:spcAft>
                <a:spcPts val="0"/>
              </a:spcAft>
              <a:buNone/>
            </a:pPr>
            <a:r>
              <a:rPr lang="en-US" sz="1800"/>
              <a:t>Understand how different perspectives (mathematicians, scientists, policymakers, corporations, the public) influence what counts as “true” or “reliable” mathematical knowledge.</a:t>
            </a:r>
            <a:endParaRPr sz="1800"/>
          </a:p>
          <a:p>
            <a:pPr indent="0" lvl="0" marL="0" rtl="0" algn="l">
              <a:spcBef>
                <a:spcPts val="2500"/>
              </a:spcBef>
              <a:spcAft>
                <a:spcPts val="0"/>
              </a:spcAft>
              <a:buNone/>
            </a:pPr>
            <a:r>
              <a:rPr lang="en-US" sz="1800"/>
              <a:t>Apply TOK concepts (certainty, truth, perspective) to evaluate how mathematical knowledge is constructed, legitimized, or undermined.</a:t>
            </a:r>
            <a:endParaRPr sz="1800"/>
          </a:p>
          <a:p>
            <a:pPr indent="0" lvl="0" marL="0" rtl="0" algn="l">
              <a:spcBef>
                <a:spcPts val="2500"/>
              </a:spcBef>
              <a:spcAft>
                <a:spcPts val="0"/>
              </a:spcAft>
              <a:buNone/>
            </a:pPr>
            <a:r>
              <a:rPr lang="en-US" sz="1800"/>
              <a:t>Substantiate or challenge claims from Lesson 1 with real-world evidence and reasoning drawn from mathematical controversies.</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2500"/>
              </a:spcAft>
              <a:buNone/>
            </a:pPr>
            <a:r>
              <a:t/>
            </a:r>
            <a:endParaRPr sz="1800"/>
          </a:p>
        </p:txBody>
      </p:sp>
      <p:pic>
        <p:nvPicPr>
          <p:cNvPr id="288" name="Google Shape;288;p39"/>
          <p:cNvPicPr preferRelativeResize="0"/>
          <p:nvPr/>
        </p:nvPicPr>
        <p:blipFill>
          <a:blip r:embed="rId3">
            <a:alphaModFix/>
          </a:blip>
          <a:stretch>
            <a:fillRect/>
          </a:stretch>
        </p:blipFill>
        <p:spPr>
          <a:xfrm>
            <a:off x="446488" y="1444125"/>
            <a:ext cx="565623" cy="566227"/>
          </a:xfrm>
          <a:prstGeom prst="rect">
            <a:avLst/>
          </a:prstGeom>
          <a:noFill/>
          <a:ln>
            <a:noFill/>
          </a:ln>
        </p:spPr>
      </p:pic>
      <p:pic>
        <p:nvPicPr>
          <p:cNvPr id="289" name="Google Shape;289;p39"/>
          <p:cNvPicPr preferRelativeResize="0"/>
          <p:nvPr/>
        </p:nvPicPr>
        <p:blipFill>
          <a:blip r:embed="rId3">
            <a:alphaModFix/>
          </a:blip>
          <a:stretch>
            <a:fillRect/>
          </a:stretch>
        </p:blipFill>
        <p:spPr>
          <a:xfrm>
            <a:off x="446488" y="2707612"/>
            <a:ext cx="565623" cy="566227"/>
          </a:xfrm>
          <a:prstGeom prst="rect">
            <a:avLst/>
          </a:prstGeom>
          <a:noFill/>
          <a:ln>
            <a:noFill/>
          </a:ln>
        </p:spPr>
      </p:pic>
      <p:pic>
        <p:nvPicPr>
          <p:cNvPr id="290" name="Google Shape;290;p39"/>
          <p:cNvPicPr preferRelativeResize="0"/>
          <p:nvPr/>
        </p:nvPicPr>
        <p:blipFill>
          <a:blip r:embed="rId3">
            <a:alphaModFix/>
          </a:blip>
          <a:stretch>
            <a:fillRect/>
          </a:stretch>
        </p:blipFill>
        <p:spPr>
          <a:xfrm>
            <a:off x="446488" y="3971112"/>
            <a:ext cx="565623" cy="566227"/>
          </a:xfrm>
          <a:prstGeom prst="rect">
            <a:avLst/>
          </a:prstGeom>
          <a:noFill/>
          <a:ln>
            <a:noFill/>
          </a:ln>
        </p:spPr>
      </p:pic>
      <p:pic>
        <p:nvPicPr>
          <p:cNvPr id="291" name="Google Shape;291;p39"/>
          <p:cNvPicPr preferRelativeResize="0"/>
          <p:nvPr/>
        </p:nvPicPr>
        <p:blipFill>
          <a:blip r:embed="rId3">
            <a:alphaModFix/>
          </a:blip>
          <a:stretch>
            <a:fillRect/>
          </a:stretch>
        </p:blipFill>
        <p:spPr>
          <a:xfrm>
            <a:off x="446488" y="5326775"/>
            <a:ext cx="565623" cy="5662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191" name="Shape 191"/>
        <p:cNvGrpSpPr/>
        <p:nvPr/>
      </p:nvGrpSpPr>
      <p:grpSpPr>
        <a:xfrm>
          <a:off x="0" y="0"/>
          <a:ext cx="0" cy="0"/>
          <a:chOff x="0" y="0"/>
          <a:chExt cx="0" cy="0"/>
        </a:xfrm>
      </p:grpSpPr>
      <p:sp>
        <p:nvSpPr>
          <p:cNvPr id="192" name="Google Shape;192;p27"/>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l="0" r="0" t="0"/>
          <a:stretch/>
        </p:blipFill>
        <p:spPr>
          <a:xfrm>
            <a:off x="10612678" y="5451925"/>
            <a:ext cx="1476597" cy="1316175"/>
          </a:xfrm>
          <a:prstGeom prst="rect">
            <a:avLst/>
          </a:prstGeom>
          <a:noFill/>
          <a:ln>
            <a:noFill/>
          </a:ln>
        </p:spPr>
      </p:pic>
      <p:sp>
        <p:nvSpPr>
          <p:cNvPr id="194" name="Google Shape;194;p27"/>
          <p:cNvSpPr txBox="1"/>
          <p:nvPr>
            <p:ph type="title"/>
          </p:nvPr>
        </p:nvSpPr>
        <p:spPr>
          <a:xfrm>
            <a:off x="538425" y="1201900"/>
            <a:ext cx="10599000" cy="954300"/>
          </a:xfrm>
          <a:prstGeom prst="rect">
            <a:avLst/>
          </a:prstGeom>
        </p:spPr>
        <p:txBody>
          <a:bodyPr anchorCtr="0" anchor="t" bIns="121900" lIns="121900" spcFirstLastPara="1" rIns="121900" wrap="square" tIns="121900">
            <a:spAutoFit/>
          </a:bodyPr>
          <a:lstStyle/>
          <a:p>
            <a:pPr indent="0" lvl="0" marL="0" rtl="0" algn="ctr">
              <a:spcBef>
                <a:spcPts val="0"/>
              </a:spcBef>
              <a:spcAft>
                <a:spcPts val="1000"/>
              </a:spcAft>
              <a:buNone/>
            </a:pPr>
            <a:r>
              <a:rPr lang="en-US" sz="2300"/>
              <a:t>If you’re new to Kialo, watch this video to discover how the platform works.  Otherwise, let’s get started!</a:t>
            </a:r>
            <a:endParaRPr sz="2300"/>
          </a:p>
        </p:txBody>
      </p:sp>
      <p:pic>
        <p:nvPicPr>
          <p:cNvPr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id="195" name="Google Shape;195;p27" title="What is Kialo?">
            <a:hlinkClick r:id="rId4"/>
          </p:cNvPr>
          <p:cNvPicPr preferRelativeResize="0"/>
          <p:nvPr/>
        </p:nvPicPr>
        <p:blipFill>
          <a:blip r:embed="rId5">
            <a:alphaModFix/>
          </a:blip>
          <a:stretch>
            <a:fillRect/>
          </a:stretch>
        </p:blipFill>
        <p:spPr>
          <a:xfrm>
            <a:off x="2666687" y="2270450"/>
            <a:ext cx="6342475" cy="3567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a:t>
            </a:r>
            <a:endParaRPr sz="3500"/>
          </a:p>
        </p:txBody>
      </p:sp>
      <p:sp>
        <p:nvSpPr>
          <p:cNvPr id="201" name="Google Shape;201;p28"/>
          <p:cNvSpPr txBox="1"/>
          <p:nvPr>
            <p:ph type="title"/>
          </p:nvPr>
        </p:nvSpPr>
        <p:spPr>
          <a:xfrm>
            <a:off x="1085900" y="1280875"/>
            <a:ext cx="5917500" cy="4962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1800"/>
              <a:t>Analyze case studies where the reliability of mathematical proofs or models was contested, limited, or debated.</a:t>
            </a:r>
            <a:endParaRPr sz="1800"/>
          </a:p>
          <a:p>
            <a:pPr indent="0" lvl="0" marL="0" rtl="0" algn="l">
              <a:spcBef>
                <a:spcPts val="2500"/>
              </a:spcBef>
              <a:spcAft>
                <a:spcPts val="0"/>
              </a:spcAft>
              <a:buNone/>
            </a:pPr>
            <a:r>
              <a:rPr lang="en-US" sz="1800"/>
              <a:t>Understand how different perspectives (mathematicians, scientists, policymakers, corporations, the public) influence what counts as “true” or “reliable” mathematical knowledge.</a:t>
            </a:r>
            <a:endParaRPr sz="1800"/>
          </a:p>
          <a:p>
            <a:pPr indent="0" lvl="0" marL="0" rtl="0" algn="l">
              <a:spcBef>
                <a:spcPts val="2500"/>
              </a:spcBef>
              <a:spcAft>
                <a:spcPts val="0"/>
              </a:spcAft>
              <a:buNone/>
            </a:pPr>
            <a:r>
              <a:rPr lang="en-US" sz="1800"/>
              <a:t>Apply TOK concepts (certainty, truth, perspective) to evaluate how mathematical knowledge is constructed, legitimized, or undermined.</a:t>
            </a:r>
            <a:endParaRPr sz="1800"/>
          </a:p>
          <a:p>
            <a:pPr indent="0" lvl="0" marL="0" rtl="0" algn="l">
              <a:spcBef>
                <a:spcPts val="2500"/>
              </a:spcBef>
              <a:spcAft>
                <a:spcPts val="0"/>
              </a:spcAft>
              <a:buNone/>
            </a:pPr>
            <a:r>
              <a:rPr lang="en-US" sz="1800"/>
              <a:t>Substantiate or challenge claims from Lesson 1 with real-world evidence and reasoning drawn from mathematical controversies.</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0"/>
              </a:spcAft>
              <a:buNone/>
            </a:pPr>
            <a:r>
              <a:t/>
            </a:r>
            <a:endParaRPr sz="1800"/>
          </a:p>
          <a:p>
            <a:pPr indent="0" lvl="0" marL="0" rtl="0" algn="l">
              <a:spcBef>
                <a:spcPts val="2500"/>
              </a:spcBef>
              <a:spcAft>
                <a:spcPts val="2500"/>
              </a:spcAft>
              <a:buNone/>
            </a:pPr>
            <a:r>
              <a:t/>
            </a:r>
            <a:endParaRPr sz="1800"/>
          </a:p>
        </p:txBody>
      </p:sp>
      <p:pic>
        <p:nvPicPr>
          <p:cNvPr id="202" name="Google Shape;202;p28"/>
          <p:cNvPicPr preferRelativeResize="0"/>
          <p:nvPr/>
        </p:nvPicPr>
        <p:blipFill>
          <a:blip r:embed="rId3">
            <a:alphaModFix/>
          </a:blip>
          <a:stretch>
            <a:fillRect/>
          </a:stretch>
        </p:blipFill>
        <p:spPr>
          <a:xfrm>
            <a:off x="446488" y="1444125"/>
            <a:ext cx="565623" cy="566227"/>
          </a:xfrm>
          <a:prstGeom prst="rect">
            <a:avLst/>
          </a:prstGeom>
          <a:noFill/>
          <a:ln>
            <a:noFill/>
          </a:ln>
        </p:spPr>
      </p:pic>
      <p:pic>
        <p:nvPicPr>
          <p:cNvPr id="203" name="Google Shape;203;p28"/>
          <p:cNvPicPr preferRelativeResize="0"/>
          <p:nvPr/>
        </p:nvPicPr>
        <p:blipFill>
          <a:blip r:embed="rId3">
            <a:alphaModFix/>
          </a:blip>
          <a:stretch>
            <a:fillRect/>
          </a:stretch>
        </p:blipFill>
        <p:spPr>
          <a:xfrm>
            <a:off x="446488" y="2707612"/>
            <a:ext cx="565623" cy="566227"/>
          </a:xfrm>
          <a:prstGeom prst="rect">
            <a:avLst/>
          </a:prstGeom>
          <a:noFill/>
          <a:ln>
            <a:noFill/>
          </a:ln>
        </p:spPr>
      </p:pic>
      <p:pic>
        <p:nvPicPr>
          <p:cNvPr id="204" name="Google Shape;204;p28"/>
          <p:cNvPicPr preferRelativeResize="0"/>
          <p:nvPr/>
        </p:nvPicPr>
        <p:blipFill>
          <a:blip r:embed="rId3">
            <a:alphaModFix/>
          </a:blip>
          <a:stretch>
            <a:fillRect/>
          </a:stretch>
        </p:blipFill>
        <p:spPr>
          <a:xfrm>
            <a:off x="446488" y="3971112"/>
            <a:ext cx="565623" cy="566227"/>
          </a:xfrm>
          <a:prstGeom prst="rect">
            <a:avLst/>
          </a:prstGeom>
          <a:noFill/>
          <a:ln>
            <a:noFill/>
          </a:ln>
        </p:spPr>
      </p:pic>
      <p:pic>
        <p:nvPicPr>
          <p:cNvPr id="205" name="Google Shape;205;p28"/>
          <p:cNvPicPr preferRelativeResize="0"/>
          <p:nvPr/>
        </p:nvPicPr>
        <p:blipFill>
          <a:blip r:embed="rId3">
            <a:alphaModFix/>
          </a:blip>
          <a:stretch>
            <a:fillRect/>
          </a:stretch>
        </p:blipFill>
        <p:spPr>
          <a:xfrm>
            <a:off x="446488" y="5326775"/>
            <a:ext cx="565623" cy="5662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09" name="Shape 209"/>
        <p:cNvGrpSpPr/>
        <p:nvPr/>
      </p:nvGrpSpPr>
      <p:grpSpPr>
        <a:xfrm>
          <a:off x="0" y="0"/>
          <a:ext cx="0" cy="0"/>
          <a:chOff x="0" y="0"/>
          <a:chExt cx="0" cy="0"/>
        </a:xfrm>
      </p:grpSpPr>
      <p:pic>
        <p:nvPicPr>
          <p:cNvPr id="210" name="Google Shape;210;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rotWithShape="0" algn="bl" dir="5400000" dist="19050">
              <a:schemeClr val="accent2">
                <a:alpha val="50000"/>
              </a:schemeClr>
            </a:outerShdw>
          </a:effectLst>
        </p:spPr>
      </p:pic>
      <p:sp>
        <p:nvSpPr>
          <p:cNvPr id="211" name="Google Shape;211;p29"/>
          <p:cNvSpPr txBox="1"/>
          <p:nvPr>
            <p:ph type="title"/>
          </p:nvPr>
        </p:nvSpPr>
        <p:spPr>
          <a:xfrm>
            <a:off x="266925" y="2064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TOK Concepts</a:t>
            </a:r>
            <a:endParaRPr sz="3500"/>
          </a:p>
        </p:txBody>
      </p:sp>
      <p:sp>
        <p:nvSpPr>
          <p:cNvPr id="212" name="Google Shape;212;p29"/>
          <p:cNvSpPr/>
          <p:nvPr/>
        </p:nvSpPr>
        <p:spPr>
          <a:xfrm>
            <a:off x="166925" y="1146725"/>
            <a:ext cx="6860700" cy="41826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1000"/>
              </a:spcBef>
              <a:spcAft>
                <a:spcPts val="0"/>
              </a:spcAft>
              <a:buNone/>
            </a:pPr>
            <a:r>
              <a:rPr b="1" lang="en-US" sz="1800">
                <a:solidFill>
                  <a:schemeClr val="lt1"/>
                </a:solidFill>
                <a:latin typeface="Roboto"/>
                <a:ea typeface="Roboto"/>
                <a:cs typeface="Roboto"/>
                <a:sym typeface="Roboto"/>
              </a:rPr>
              <a:t>Certainty: </a:t>
            </a:r>
            <a:r>
              <a:rPr lang="en-US" sz="1800">
                <a:solidFill>
                  <a:schemeClr val="lt1"/>
                </a:solidFill>
                <a:latin typeface="Roboto"/>
                <a:ea typeface="Roboto"/>
                <a:cs typeface="Roboto"/>
                <a:sym typeface="Roboto"/>
              </a:rPr>
              <a:t>Who is responsible for ensuring that mathematical structures (proofs or models) are presented as certain or reliable? Should mathematicians, scientists, or policymakers carry ultimate accountability when assumptions or limitations are hidden?</a:t>
            </a:r>
            <a:endParaRPr sz="1800">
              <a:solidFill>
                <a:schemeClr val="lt1"/>
              </a:solidFill>
              <a:latin typeface="Roboto"/>
              <a:ea typeface="Roboto"/>
              <a:cs typeface="Roboto"/>
              <a:sym typeface="Roboto"/>
            </a:endParaRPr>
          </a:p>
          <a:p>
            <a:pPr indent="0" lvl="0" marL="0" rtl="0" algn="l">
              <a:spcBef>
                <a:spcPts val="1000"/>
              </a:spcBef>
              <a:spcAft>
                <a:spcPts val="0"/>
              </a:spcAft>
              <a:buNone/>
            </a:pPr>
            <a:r>
              <a:rPr b="1" lang="en-US" sz="1800">
                <a:solidFill>
                  <a:schemeClr val="lt1"/>
                </a:solidFill>
                <a:latin typeface="Roboto"/>
                <a:ea typeface="Roboto"/>
                <a:cs typeface="Roboto"/>
                <a:sym typeface="Roboto"/>
              </a:rPr>
              <a:t>Power: </a:t>
            </a:r>
            <a:r>
              <a:rPr lang="en-US" sz="1800">
                <a:solidFill>
                  <a:schemeClr val="lt1"/>
                </a:solidFill>
                <a:latin typeface="Roboto"/>
                <a:ea typeface="Roboto"/>
                <a:cs typeface="Roboto"/>
                <a:sym typeface="Roboto"/>
              </a:rPr>
              <a:t>How do power structures shape which mathematical knowledge is accepted, silenced, or elevated as “truth”?</a:t>
            </a:r>
            <a:endParaRPr sz="1800">
              <a:solidFill>
                <a:schemeClr val="lt1"/>
              </a:solidFill>
              <a:latin typeface="Roboto"/>
              <a:ea typeface="Roboto"/>
              <a:cs typeface="Roboto"/>
              <a:sym typeface="Roboto"/>
            </a:endParaRPr>
          </a:p>
          <a:p>
            <a:pPr indent="0" lvl="0" marL="0" rtl="0" algn="l">
              <a:spcBef>
                <a:spcPts val="1000"/>
              </a:spcBef>
              <a:spcAft>
                <a:spcPts val="0"/>
              </a:spcAft>
              <a:buNone/>
            </a:pPr>
            <a:r>
              <a:rPr b="1" lang="en-US" sz="1800">
                <a:solidFill>
                  <a:schemeClr val="lt1"/>
                </a:solidFill>
                <a:latin typeface="Roboto"/>
                <a:ea typeface="Roboto"/>
                <a:cs typeface="Roboto"/>
                <a:sym typeface="Roboto"/>
              </a:rPr>
              <a:t>Perspective: </a:t>
            </a:r>
            <a:r>
              <a:rPr lang="en-US" sz="1800">
                <a:solidFill>
                  <a:schemeClr val="lt1"/>
                </a:solidFill>
                <a:latin typeface="Roboto"/>
                <a:ea typeface="Roboto"/>
                <a:cs typeface="Roboto"/>
                <a:sym typeface="Roboto"/>
              </a:rPr>
              <a:t>How do cultural, social, and historical viewpoints influence what counts as reliable mathematics? Are mathematical truths universal, or do their applications and interpretations shift depending on context?</a:t>
            </a:r>
            <a:endParaRPr sz="1800">
              <a:solidFill>
                <a:schemeClr val="lt1"/>
              </a:solidFill>
              <a:latin typeface="Roboto"/>
              <a:ea typeface="Roboto"/>
              <a:cs typeface="Roboto"/>
              <a:sym typeface="Roboto"/>
            </a:endParaRPr>
          </a:p>
          <a:p>
            <a:pPr indent="0" lvl="0" marL="0" rtl="0" algn="l">
              <a:spcBef>
                <a:spcPts val="1000"/>
              </a:spcBef>
              <a:spcAft>
                <a:spcPts val="1000"/>
              </a:spcAft>
              <a:buNone/>
            </a:pPr>
            <a:r>
              <a:t/>
            </a:r>
            <a:endParaRPr sz="1800">
              <a:solidFill>
                <a:schemeClr val="lt1"/>
              </a:solidFill>
              <a:latin typeface="Roboto"/>
              <a:ea typeface="Roboto"/>
              <a:cs typeface="Roboto"/>
              <a:sym typeface="Roboto"/>
            </a:endParaRPr>
          </a:p>
        </p:txBody>
      </p:sp>
      <p:sp>
        <p:nvSpPr>
          <p:cNvPr id="213" name="Google Shape;213;p29"/>
          <p:cNvSpPr/>
          <p:nvPr/>
        </p:nvSpPr>
        <p:spPr>
          <a:xfrm>
            <a:off x="7409975" y="1146725"/>
            <a:ext cx="4289400" cy="3075600"/>
          </a:xfrm>
          <a:prstGeom prst="wedgeRoundRectCallout">
            <a:avLst>
              <a:gd fmla="val 30152" name="adj1"/>
              <a:gd fmla="val 78651" name="adj2"/>
              <a:gd fmla="val 0" name="adj3"/>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rPr lang="en-US" sz="2000">
                <a:solidFill>
                  <a:schemeClr val="lt1"/>
                </a:solidFill>
                <a:latin typeface="Roboto"/>
                <a:ea typeface="Roboto"/>
                <a:cs typeface="Roboto"/>
                <a:sym typeface="Roboto"/>
              </a:rPr>
              <a:t>Today’s lesson links to these TOK concepts. </a:t>
            </a:r>
            <a:endParaRPr sz="2000">
              <a:solidFill>
                <a:schemeClr val="lt1"/>
              </a:solidFill>
              <a:latin typeface="Roboto"/>
              <a:ea typeface="Roboto"/>
              <a:cs typeface="Roboto"/>
              <a:sym typeface="Roboto"/>
            </a:endParaRPr>
          </a:p>
          <a:p>
            <a:pPr indent="0" lvl="0" marL="0" rtl="0" algn="l">
              <a:spcBef>
                <a:spcPts val="1200"/>
              </a:spcBef>
              <a:spcAft>
                <a:spcPts val="1200"/>
              </a:spcAft>
              <a:buNone/>
            </a:pPr>
            <a:r>
              <a:rPr lang="en-US" sz="2000">
                <a:solidFill>
                  <a:schemeClr val="lt1"/>
                </a:solidFill>
                <a:latin typeface="Roboto"/>
                <a:ea typeface="Roboto"/>
                <a:cs typeface="Roboto"/>
                <a:sym typeface="Roboto"/>
              </a:rPr>
              <a:t>By completing the activities, you will build knowledge that can help with your assessments.</a:t>
            </a:r>
            <a:endParaRPr sz="20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Mathematical Controversies</a:t>
            </a:r>
            <a:endParaRPr sz="3500"/>
          </a:p>
        </p:txBody>
      </p:sp>
      <p:sp>
        <p:nvSpPr>
          <p:cNvPr id="219" name="Google Shape;219;p30"/>
          <p:cNvSpPr txBox="1"/>
          <p:nvPr/>
        </p:nvSpPr>
        <p:spPr>
          <a:xfrm>
            <a:off x="836550" y="1243200"/>
            <a:ext cx="108954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Today’s lesson is about using case studies to expand your knowledge on</a:t>
            </a:r>
            <a:r>
              <a:rPr lang="en-US" sz="2400">
                <a:solidFill>
                  <a:schemeClr val="accent2"/>
                </a:solidFill>
                <a:latin typeface="Roboto"/>
                <a:ea typeface="Roboto"/>
                <a:cs typeface="Roboto"/>
                <a:sym typeface="Roboto"/>
              </a:rPr>
              <a:t> real-world mathematical controversies.</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p:txBody>
      </p:sp>
      <p:sp>
        <p:nvSpPr>
          <p:cNvPr id="220" name="Google Shape;220;p30"/>
          <p:cNvSpPr/>
          <p:nvPr/>
        </p:nvSpPr>
        <p:spPr>
          <a:xfrm>
            <a:off x="46008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1</a:t>
            </a:r>
            <a:r>
              <a:rPr b="1" lang="en-US" sz="2200" u="sng">
                <a:solidFill>
                  <a:schemeClr val="lt1"/>
                </a:solidFill>
                <a:latin typeface="Roboto"/>
                <a:ea typeface="Roboto"/>
                <a:cs typeface="Roboto"/>
                <a:sym typeface="Roboto"/>
              </a:rPr>
              <a:t>(inc. homework)</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Conduct in-depth research into a specific case, and give a short presentation to the class.</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1" name="Google Shape;221;p30"/>
          <p:cNvSpPr/>
          <p:nvPr/>
        </p:nvSpPr>
        <p:spPr>
          <a:xfrm>
            <a:off x="4227850" y="2538900"/>
            <a:ext cx="37611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2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Present your findings, and refine your arguments in your Kialo discussions.</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2" name="Google Shape;222;p30"/>
          <p:cNvSpPr/>
          <p:nvPr/>
        </p:nvSpPr>
        <p:spPr>
          <a:xfrm>
            <a:off x="832392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3</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Reflect on who gets to define and legitimize “truth” in mathematics.</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26" name="Shape 226"/>
        <p:cNvGrpSpPr/>
        <p:nvPr/>
      </p:nvGrpSpPr>
      <p:grpSpPr>
        <a:xfrm>
          <a:off x="0" y="0"/>
          <a:ext cx="0" cy="0"/>
          <a:chOff x="0" y="0"/>
          <a:chExt cx="0" cy="0"/>
        </a:xfrm>
      </p:grpSpPr>
      <p:sp>
        <p:nvSpPr>
          <p:cNvPr id="227" name="Google Shape;227;p31"/>
          <p:cNvSpPr txBox="1"/>
          <p:nvPr>
            <p:ph type="title"/>
          </p:nvPr>
        </p:nvSpPr>
        <p:spPr>
          <a:xfrm>
            <a:off x="266925" y="0"/>
            <a:ext cx="118752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Case Study: </a:t>
            </a:r>
            <a:r>
              <a:rPr lang="en-US" sz="3500"/>
              <a:t>Mathematical Controversies</a:t>
            </a:r>
            <a:endParaRPr sz="3500"/>
          </a:p>
        </p:txBody>
      </p:sp>
      <p:sp>
        <p:nvSpPr>
          <p:cNvPr id="228" name="Google Shape;228;p31"/>
          <p:cNvSpPr/>
          <p:nvPr/>
        </p:nvSpPr>
        <p:spPr>
          <a:xfrm>
            <a:off x="535425" y="1673213"/>
            <a:ext cx="5484300" cy="1883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rgbClr val="FFFFFF"/>
              </a:solidFill>
              <a:latin typeface="Roboto"/>
              <a:ea typeface="Roboto"/>
              <a:cs typeface="Roboto"/>
              <a:sym typeface="Roboto"/>
            </a:endParaRPr>
          </a:p>
          <a:p>
            <a:pPr indent="0" lvl="0" marL="0" rtl="0" algn="l">
              <a:spcBef>
                <a:spcPts val="1000"/>
              </a:spcBef>
              <a:spcAft>
                <a:spcPts val="0"/>
              </a:spcAft>
              <a:buNone/>
            </a:pPr>
            <a:r>
              <a:t/>
            </a:r>
            <a:endParaRPr sz="1600">
              <a:solidFill>
                <a:srgbClr val="FFFFFF"/>
              </a:solidFill>
              <a:latin typeface="Roboto"/>
              <a:ea typeface="Roboto"/>
              <a:cs typeface="Roboto"/>
              <a:sym typeface="Roboto"/>
            </a:endParaRPr>
          </a:p>
          <a:p>
            <a:pPr indent="0" lvl="0" marL="0" rtl="0" algn="ctr">
              <a:spcBef>
                <a:spcPts val="1000"/>
              </a:spcBef>
              <a:spcAft>
                <a:spcPts val="0"/>
              </a:spcAft>
              <a:buNone/>
            </a:pPr>
            <a:r>
              <a:rPr b="1" lang="en-US" sz="1600" u="sng">
                <a:solidFill>
                  <a:srgbClr val="FFFFFF"/>
                </a:solidFill>
                <a:latin typeface="Roboto"/>
                <a:ea typeface="Roboto"/>
                <a:cs typeface="Roboto"/>
                <a:sym typeface="Roboto"/>
              </a:rPr>
              <a:t>Gödel’s Incompleteness Theorems (1931)</a:t>
            </a:r>
            <a:endParaRPr b="1" sz="1600" u="sng">
              <a:solidFill>
                <a:srgbClr val="FFFFFF"/>
              </a:solidFill>
              <a:latin typeface="Roboto"/>
              <a:ea typeface="Roboto"/>
              <a:cs typeface="Roboto"/>
              <a:sym typeface="Roboto"/>
            </a:endParaRPr>
          </a:p>
          <a:p>
            <a:pPr indent="0" lvl="0" marL="0" rtl="0" algn="l">
              <a:spcBef>
                <a:spcPts val="1000"/>
              </a:spcBef>
              <a:spcAft>
                <a:spcPts val="0"/>
              </a:spcAft>
              <a:buNone/>
            </a:pPr>
            <a:r>
              <a:rPr b="1" lang="en-US" sz="1600">
                <a:solidFill>
                  <a:srgbClr val="FFFFFF"/>
                </a:solidFill>
                <a:latin typeface="Roboto"/>
                <a:ea typeface="Roboto"/>
                <a:cs typeface="Roboto"/>
                <a:sym typeface="Roboto"/>
              </a:rPr>
              <a:t>Focus: </a:t>
            </a:r>
            <a:r>
              <a:rPr lang="en-US" sz="1600">
                <a:solidFill>
                  <a:srgbClr val="FFFFFF"/>
                </a:solidFill>
                <a:latin typeface="Roboto"/>
                <a:ea typeface="Roboto"/>
                <a:cs typeface="Roboto"/>
                <a:sym typeface="Roboto"/>
              </a:rPr>
              <a:t>Proved that some mathematical truths cannot be established within a system.</a:t>
            </a:r>
            <a:endParaRPr sz="1600">
              <a:solidFill>
                <a:srgbClr val="FFFFFF"/>
              </a:solidFill>
              <a:latin typeface="Roboto"/>
              <a:ea typeface="Roboto"/>
              <a:cs typeface="Roboto"/>
              <a:sym typeface="Roboto"/>
            </a:endParaRPr>
          </a:p>
          <a:p>
            <a:pPr indent="0" lvl="0" marL="0" rtl="0" algn="l">
              <a:spcBef>
                <a:spcPts val="1000"/>
              </a:spcBef>
              <a:spcAft>
                <a:spcPts val="0"/>
              </a:spcAft>
              <a:buNone/>
            </a:pPr>
            <a:r>
              <a:rPr b="1" lang="en-US" sz="1600">
                <a:solidFill>
                  <a:srgbClr val="FFFFFF"/>
                </a:solidFill>
                <a:latin typeface="Roboto"/>
                <a:ea typeface="Roboto"/>
                <a:cs typeface="Roboto"/>
                <a:sym typeface="Roboto"/>
              </a:rPr>
              <a:t>Key Question: </a:t>
            </a:r>
            <a:r>
              <a:rPr lang="en-US" sz="1600">
                <a:solidFill>
                  <a:srgbClr val="FFFFFF"/>
                </a:solidFill>
                <a:latin typeface="Roboto"/>
                <a:ea typeface="Roboto"/>
                <a:cs typeface="Roboto"/>
                <a:sym typeface="Roboto"/>
              </a:rPr>
              <a:t>Can mathematics ever be a complete and certain system of knowledge?</a:t>
            </a:r>
            <a:endParaRPr b="1" sz="1600">
              <a:solidFill>
                <a:srgbClr val="FFFFFF"/>
              </a:solidFill>
              <a:latin typeface="Roboto"/>
              <a:ea typeface="Roboto"/>
              <a:cs typeface="Roboto"/>
              <a:sym typeface="Roboto"/>
            </a:endParaRPr>
          </a:p>
          <a:p>
            <a:pPr indent="0" lvl="0" marL="0" rtl="0" algn="l">
              <a:spcBef>
                <a:spcPts val="1000"/>
              </a:spcBef>
              <a:spcAft>
                <a:spcPts val="0"/>
              </a:spcAft>
              <a:buNone/>
            </a:pPr>
            <a:r>
              <a:t/>
            </a:r>
            <a:endParaRPr sz="1600">
              <a:solidFill>
                <a:srgbClr val="FFFFFF"/>
              </a:solidFill>
              <a:latin typeface="Roboto"/>
              <a:ea typeface="Roboto"/>
              <a:cs typeface="Roboto"/>
              <a:sym typeface="Roboto"/>
            </a:endParaRPr>
          </a:p>
          <a:p>
            <a:pPr indent="0" lvl="0" marL="0" rtl="0" algn="l">
              <a:spcBef>
                <a:spcPts val="1000"/>
              </a:spcBef>
              <a:spcAft>
                <a:spcPts val="1000"/>
              </a:spcAft>
              <a:buNone/>
            </a:pPr>
            <a:r>
              <a:t/>
            </a:r>
            <a:endParaRPr sz="1600">
              <a:solidFill>
                <a:srgbClr val="FFFFFF"/>
              </a:solidFill>
              <a:latin typeface="Roboto"/>
              <a:ea typeface="Roboto"/>
              <a:cs typeface="Roboto"/>
              <a:sym typeface="Roboto"/>
            </a:endParaRPr>
          </a:p>
        </p:txBody>
      </p:sp>
      <p:sp>
        <p:nvSpPr>
          <p:cNvPr id="229" name="Google Shape;229;p31"/>
          <p:cNvSpPr/>
          <p:nvPr/>
        </p:nvSpPr>
        <p:spPr>
          <a:xfrm>
            <a:off x="6170202" y="1673225"/>
            <a:ext cx="5484300" cy="1883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rgbClr val="FFFFFF"/>
              </a:solidFill>
              <a:latin typeface="Roboto"/>
              <a:ea typeface="Roboto"/>
              <a:cs typeface="Roboto"/>
              <a:sym typeface="Roboto"/>
            </a:endParaRPr>
          </a:p>
          <a:p>
            <a:pPr indent="0" lvl="0" marL="0" rtl="0" algn="l">
              <a:spcBef>
                <a:spcPts val="1000"/>
              </a:spcBef>
              <a:spcAft>
                <a:spcPts val="0"/>
              </a:spcAft>
              <a:buNone/>
            </a:pPr>
            <a:r>
              <a:t/>
            </a:r>
            <a:endParaRPr sz="1600">
              <a:solidFill>
                <a:srgbClr val="FFFFFF"/>
              </a:solidFill>
              <a:latin typeface="Roboto"/>
              <a:ea typeface="Roboto"/>
              <a:cs typeface="Roboto"/>
              <a:sym typeface="Roboto"/>
            </a:endParaRPr>
          </a:p>
          <a:p>
            <a:pPr indent="0" lvl="0" marL="0" rtl="0" algn="ctr">
              <a:spcBef>
                <a:spcPts val="1000"/>
              </a:spcBef>
              <a:spcAft>
                <a:spcPts val="0"/>
              </a:spcAft>
              <a:buNone/>
            </a:pPr>
            <a:r>
              <a:rPr b="1" lang="en-US" sz="1600" u="sng">
                <a:solidFill>
                  <a:srgbClr val="FFFFFF"/>
                </a:solidFill>
                <a:latin typeface="Roboto"/>
                <a:ea typeface="Roboto"/>
                <a:cs typeface="Roboto"/>
                <a:sym typeface="Roboto"/>
              </a:rPr>
              <a:t>Four Color Theorem (1976)</a:t>
            </a:r>
            <a:endParaRPr b="1" sz="1600" u="sng">
              <a:solidFill>
                <a:srgbClr val="FFFFFF"/>
              </a:solidFill>
              <a:latin typeface="Roboto"/>
              <a:ea typeface="Roboto"/>
              <a:cs typeface="Roboto"/>
              <a:sym typeface="Roboto"/>
            </a:endParaRPr>
          </a:p>
          <a:p>
            <a:pPr indent="0" lvl="0" marL="0" rtl="0" algn="l">
              <a:spcBef>
                <a:spcPts val="1000"/>
              </a:spcBef>
              <a:spcAft>
                <a:spcPts val="0"/>
              </a:spcAft>
              <a:buNone/>
            </a:pPr>
            <a:r>
              <a:rPr b="1" lang="en-US" sz="1600">
                <a:solidFill>
                  <a:srgbClr val="FFFFFF"/>
                </a:solidFill>
                <a:latin typeface="Roboto"/>
                <a:ea typeface="Roboto"/>
                <a:cs typeface="Roboto"/>
                <a:sym typeface="Roboto"/>
              </a:rPr>
              <a:t>Focus: </a:t>
            </a:r>
            <a:r>
              <a:rPr lang="en-US" sz="1600">
                <a:solidFill>
                  <a:srgbClr val="FFFFFF"/>
                </a:solidFill>
                <a:latin typeface="Roboto"/>
                <a:ea typeface="Roboto"/>
                <a:cs typeface="Roboto"/>
                <a:sym typeface="Roboto"/>
              </a:rPr>
              <a:t>First major computer-assisted proof; relied on machine calculations beyond human checking.</a:t>
            </a:r>
            <a:endParaRPr sz="1600">
              <a:solidFill>
                <a:srgbClr val="FFFFFF"/>
              </a:solidFill>
              <a:latin typeface="Roboto"/>
              <a:ea typeface="Roboto"/>
              <a:cs typeface="Roboto"/>
              <a:sym typeface="Roboto"/>
            </a:endParaRPr>
          </a:p>
          <a:p>
            <a:pPr indent="0" lvl="0" marL="0" rtl="0" algn="l">
              <a:spcBef>
                <a:spcPts val="1000"/>
              </a:spcBef>
              <a:spcAft>
                <a:spcPts val="0"/>
              </a:spcAft>
              <a:buNone/>
            </a:pPr>
            <a:r>
              <a:rPr b="1" lang="en-US" sz="1600">
                <a:solidFill>
                  <a:srgbClr val="FFFFFF"/>
                </a:solidFill>
                <a:latin typeface="Roboto"/>
                <a:ea typeface="Roboto"/>
                <a:cs typeface="Roboto"/>
                <a:sym typeface="Roboto"/>
              </a:rPr>
              <a:t>Key Question: </a:t>
            </a:r>
            <a:r>
              <a:rPr lang="en-US" sz="1600">
                <a:solidFill>
                  <a:srgbClr val="FFFFFF"/>
                </a:solidFill>
                <a:latin typeface="Roboto"/>
                <a:ea typeface="Roboto"/>
                <a:cs typeface="Roboto"/>
                <a:sym typeface="Roboto"/>
              </a:rPr>
              <a:t>Should we trust a proof if humans cannot verify every step?</a:t>
            </a:r>
            <a:endParaRPr sz="1600">
              <a:solidFill>
                <a:srgbClr val="FFFFFF"/>
              </a:solidFill>
              <a:latin typeface="Roboto"/>
              <a:ea typeface="Roboto"/>
              <a:cs typeface="Roboto"/>
              <a:sym typeface="Roboto"/>
            </a:endParaRPr>
          </a:p>
          <a:p>
            <a:pPr indent="0" lvl="0" marL="0" rtl="0" algn="l">
              <a:spcBef>
                <a:spcPts val="0"/>
              </a:spcBef>
              <a:spcAft>
                <a:spcPts val="0"/>
              </a:spcAft>
              <a:buNone/>
            </a:pPr>
            <a:r>
              <a:t/>
            </a:r>
            <a:endParaRPr b="1" sz="1600">
              <a:solidFill>
                <a:srgbClr val="FFFFFF"/>
              </a:solidFill>
              <a:latin typeface="Roboto"/>
              <a:ea typeface="Roboto"/>
              <a:cs typeface="Roboto"/>
              <a:sym typeface="Roboto"/>
            </a:endParaRPr>
          </a:p>
          <a:p>
            <a:pPr indent="0" lvl="0" marL="0" rtl="0" algn="l">
              <a:spcBef>
                <a:spcPts val="0"/>
              </a:spcBef>
              <a:spcAft>
                <a:spcPts val="0"/>
              </a:spcAft>
              <a:buNone/>
            </a:pPr>
            <a:r>
              <a:t/>
            </a:r>
            <a:endParaRPr sz="1600">
              <a:solidFill>
                <a:srgbClr val="FFFFFF"/>
              </a:solidFill>
              <a:latin typeface="Roboto"/>
              <a:ea typeface="Roboto"/>
              <a:cs typeface="Roboto"/>
              <a:sym typeface="Roboto"/>
            </a:endParaRPr>
          </a:p>
          <a:p>
            <a:pPr indent="0" lvl="0" marL="0" rtl="0" algn="l">
              <a:spcBef>
                <a:spcPts val="0"/>
              </a:spcBef>
              <a:spcAft>
                <a:spcPts val="1000"/>
              </a:spcAft>
              <a:buNone/>
            </a:pPr>
            <a:r>
              <a:t/>
            </a:r>
            <a:endParaRPr sz="1600">
              <a:solidFill>
                <a:srgbClr val="FFFFFF"/>
              </a:solidFill>
              <a:latin typeface="Roboto"/>
              <a:ea typeface="Roboto"/>
              <a:cs typeface="Roboto"/>
              <a:sym typeface="Roboto"/>
            </a:endParaRPr>
          </a:p>
        </p:txBody>
      </p:sp>
      <p:sp>
        <p:nvSpPr>
          <p:cNvPr id="230" name="Google Shape;230;p31"/>
          <p:cNvSpPr/>
          <p:nvPr/>
        </p:nvSpPr>
        <p:spPr>
          <a:xfrm>
            <a:off x="536463" y="3808150"/>
            <a:ext cx="5484300" cy="1883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rgbClr val="FFFFFF"/>
              </a:solidFill>
              <a:latin typeface="Roboto"/>
              <a:ea typeface="Roboto"/>
              <a:cs typeface="Roboto"/>
              <a:sym typeface="Roboto"/>
            </a:endParaRPr>
          </a:p>
          <a:p>
            <a:pPr indent="0" lvl="0" marL="0" rtl="0" algn="ctr">
              <a:spcBef>
                <a:spcPts val="1000"/>
              </a:spcBef>
              <a:spcAft>
                <a:spcPts val="0"/>
              </a:spcAft>
              <a:buNone/>
            </a:pPr>
            <a:r>
              <a:t/>
            </a:r>
            <a:endParaRPr sz="1600">
              <a:solidFill>
                <a:srgbClr val="FFFFFF"/>
              </a:solidFill>
              <a:latin typeface="Roboto"/>
              <a:ea typeface="Roboto"/>
              <a:cs typeface="Roboto"/>
              <a:sym typeface="Roboto"/>
            </a:endParaRPr>
          </a:p>
          <a:p>
            <a:pPr indent="0" lvl="0" marL="0" rtl="0" algn="ctr">
              <a:spcBef>
                <a:spcPts val="1000"/>
              </a:spcBef>
              <a:spcAft>
                <a:spcPts val="0"/>
              </a:spcAft>
              <a:buNone/>
            </a:pPr>
            <a:r>
              <a:rPr b="1" lang="en-US" sz="1600" u="sng">
                <a:solidFill>
                  <a:srgbClr val="FFFFFF"/>
                </a:solidFill>
                <a:latin typeface="Roboto"/>
                <a:ea typeface="Roboto"/>
                <a:cs typeface="Roboto"/>
                <a:sym typeface="Roboto"/>
              </a:rPr>
              <a:t>Banach–Tarski Paradox</a:t>
            </a:r>
            <a:endParaRPr b="1" sz="1600" u="sng">
              <a:solidFill>
                <a:srgbClr val="FFFFFF"/>
              </a:solidFill>
              <a:latin typeface="Roboto"/>
              <a:ea typeface="Roboto"/>
              <a:cs typeface="Roboto"/>
              <a:sym typeface="Roboto"/>
            </a:endParaRPr>
          </a:p>
          <a:p>
            <a:pPr indent="0" lvl="0" marL="0" rtl="0" algn="l">
              <a:spcBef>
                <a:spcPts val="1000"/>
              </a:spcBef>
              <a:spcAft>
                <a:spcPts val="0"/>
              </a:spcAft>
              <a:buNone/>
            </a:pPr>
            <a:r>
              <a:rPr b="1" lang="en-US" sz="1600">
                <a:solidFill>
                  <a:srgbClr val="FFFFFF"/>
                </a:solidFill>
                <a:latin typeface="Roboto"/>
                <a:ea typeface="Roboto"/>
                <a:cs typeface="Roboto"/>
                <a:sym typeface="Roboto"/>
              </a:rPr>
              <a:t>Focus: </a:t>
            </a:r>
            <a:r>
              <a:rPr lang="en-US" sz="1600">
                <a:solidFill>
                  <a:srgbClr val="FFFFFF"/>
                </a:solidFill>
                <a:latin typeface="Roboto"/>
                <a:ea typeface="Roboto"/>
                <a:cs typeface="Roboto"/>
                <a:sym typeface="Roboto"/>
              </a:rPr>
              <a:t>A mathematically valid theorem showing a ball can be split and reassembled into two identical copies.</a:t>
            </a:r>
            <a:endParaRPr sz="1600">
              <a:solidFill>
                <a:srgbClr val="FFFFFF"/>
              </a:solidFill>
              <a:latin typeface="Roboto"/>
              <a:ea typeface="Roboto"/>
              <a:cs typeface="Roboto"/>
              <a:sym typeface="Roboto"/>
            </a:endParaRPr>
          </a:p>
          <a:p>
            <a:pPr indent="0" lvl="0" marL="0" rtl="0" algn="l">
              <a:spcBef>
                <a:spcPts val="1000"/>
              </a:spcBef>
              <a:spcAft>
                <a:spcPts val="0"/>
              </a:spcAft>
              <a:buNone/>
            </a:pPr>
            <a:r>
              <a:rPr b="1" lang="en-US" sz="1600">
                <a:solidFill>
                  <a:srgbClr val="FFFFFF"/>
                </a:solidFill>
                <a:latin typeface="Roboto"/>
                <a:ea typeface="Roboto"/>
                <a:cs typeface="Roboto"/>
                <a:sym typeface="Roboto"/>
              </a:rPr>
              <a:t>Key Question: </a:t>
            </a:r>
            <a:r>
              <a:rPr lang="en-US" sz="1600">
                <a:solidFill>
                  <a:srgbClr val="FFFFFF"/>
                </a:solidFill>
                <a:latin typeface="Roboto"/>
                <a:ea typeface="Roboto"/>
                <a:cs typeface="Roboto"/>
                <a:sym typeface="Roboto"/>
              </a:rPr>
              <a:t>What happens when mathematical truth contradicts physical intuition and reality?</a:t>
            </a:r>
            <a:endParaRPr sz="1600">
              <a:solidFill>
                <a:srgbClr val="FFFFFF"/>
              </a:solidFill>
              <a:latin typeface="Roboto"/>
              <a:ea typeface="Roboto"/>
              <a:cs typeface="Roboto"/>
              <a:sym typeface="Roboto"/>
            </a:endParaRPr>
          </a:p>
          <a:p>
            <a:pPr indent="0" lvl="0" marL="0" rtl="0" algn="l">
              <a:spcBef>
                <a:spcPts val="1000"/>
              </a:spcBef>
              <a:spcAft>
                <a:spcPts val="0"/>
              </a:spcAft>
              <a:buNone/>
            </a:pPr>
            <a:r>
              <a:t/>
            </a:r>
            <a:endParaRPr b="1" sz="1600" u="sng">
              <a:solidFill>
                <a:srgbClr val="FFFFFF"/>
              </a:solidFill>
              <a:latin typeface="Roboto"/>
              <a:ea typeface="Roboto"/>
              <a:cs typeface="Roboto"/>
              <a:sym typeface="Roboto"/>
            </a:endParaRPr>
          </a:p>
          <a:p>
            <a:pPr indent="0" lvl="0" marL="0" rtl="0" algn="l">
              <a:spcBef>
                <a:spcPts val="1000"/>
              </a:spcBef>
              <a:spcAft>
                <a:spcPts val="1000"/>
              </a:spcAft>
              <a:buNone/>
            </a:pPr>
            <a:r>
              <a:t/>
            </a:r>
            <a:endParaRPr b="1" sz="1600" u="sng">
              <a:solidFill>
                <a:srgbClr val="FFFFFF"/>
              </a:solidFill>
              <a:latin typeface="Roboto"/>
              <a:ea typeface="Roboto"/>
              <a:cs typeface="Roboto"/>
              <a:sym typeface="Roboto"/>
            </a:endParaRPr>
          </a:p>
        </p:txBody>
      </p:sp>
      <p:sp>
        <p:nvSpPr>
          <p:cNvPr id="231" name="Google Shape;231;p31"/>
          <p:cNvSpPr txBox="1"/>
          <p:nvPr/>
        </p:nvSpPr>
        <p:spPr>
          <a:xfrm>
            <a:off x="593600" y="867888"/>
            <a:ext cx="10895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Your teacher will assign you a case study for homework.</a:t>
            </a:r>
            <a:endParaRPr sz="2400">
              <a:solidFill>
                <a:schemeClr val="accent2"/>
              </a:solidFill>
              <a:latin typeface="Roboto"/>
              <a:ea typeface="Roboto"/>
              <a:cs typeface="Roboto"/>
              <a:sym typeface="Roboto"/>
            </a:endParaRPr>
          </a:p>
        </p:txBody>
      </p:sp>
      <p:sp>
        <p:nvSpPr>
          <p:cNvPr id="232" name="Google Shape;232;p31"/>
          <p:cNvSpPr/>
          <p:nvPr/>
        </p:nvSpPr>
        <p:spPr>
          <a:xfrm>
            <a:off x="6171238" y="3808150"/>
            <a:ext cx="5484300" cy="1883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rgbClr val="FFFFFF"/>
              </a:solidFill>
              <a:latin typeface="Roboto"/>
              <a:ea typeface="Roboto"/>
              <a:cs typeface="Roboto"/>
              <a:sym typeface="Roboto"/>
            </a:endParaRPr>
          </a:p>
          <a:p>
            <a:pPr indent="0" lvl="0" marL="0" rtl="0" algn="ctr">
              <a:spcBef>
                <a:spcPts val="1000"/>
              </a:spcBef>
              <a:spcAft>
                <a:spcPts val="0"/>
              </a:spcAft>
              <a:buNone/>
            </a:pPr>
            <a:r>
              <a:t/>
            </a:r>
            <a:endParaRPr sz="1600">
              <a:solidFill>
                <a:srgbClr val="FFFFFF"/>
              </a:solidFill>
              <a:latin typeface="Roboto"/>
              <a:ea typeface="Roboto"/>
              <a:cs typeface="Roboto"/>
              <a:sym typeface="Roboto"/>
            </a:endParaRPr>
          </a:p>
          <a:p>
            <a:pPr indent="0" lvl="0" marL="0" rtl="0" algn="ctr">
              <a:spcBef>
                <a:spcPts val="1000"/>
              </a:spcBef>
              <a:spcAft>
                <a:spcPts val="0"/>
              </a:spcAft>
              <a:buNone/>
            </a:pPr>
            <a:r>
              <a:rPr b="1" lang="en-US" sz="1600" u="sng">
                <a:solidFill>
                  <a:srgbClr val="FFFFFF"/>
                </a:solidFill>
                <a:latin typeface="Roboto"/>
                <a:ea typeface="Roboto"/>
                <a:cs typeface="Roboto"/>
                <a:sym typeface="Roboto"/>
              </a:rPr>
              <a:t>2008 Financial Crisis (Gaussian Copula Model)</a:t>
            </a:r>
            <a:endParaRPr b="1" sz="1600" u="sng">
              <a:solidFill>
                <a:srgbClr val="FFFFFF"/>
              </a:solidFill>
              <a:latin typeface="Roboto"/>
              <a:ea typeface="Roboto"/>
              <a:cs typeface="Roboto"/>
              <a:sym typeface="Roboto"/>
            </a:endParaRPr>
          </a:p>
          <a:p>
            <a:pPr indent="0" lvl="0" marL="0" rtl="0" algn="l">
              <a:spcBef>
                <a:spcPts val="1000"/>
              </a:spcBef>
              <a:spcAft>
                <a:spcPts val="0"/>
              </a:spcAft>
              <a:buNone/>
            </a:pPr>
            <a:r>
              <a:rPr b="1" lang="en-US" sz="1600">
                <a:solidFill>
                  <a:srgbClr val="FFFFFF"/>
                </a:solidFill>
                <a:latin typeface="Roboto"/>
                <a:ea typeface="Roboto"/>
                <a:cs typeface="Roboto"/>
                <a:sym typeface="Roboto"/>
              </a:rPr>
              <a:t>Focus: </a:t>
            </a:r>
            <a:r>
              <a:rPr lang="en-US" sz="1600">
                <a:solidFill>
                  <a:srgbClr val="FFFFFF"/>
                </a:solidFill>
                <a:latin typeface="Roboto"/>
                <a:ea typeface="Roboto"/>
                <a:cs typeface="Roboto"/>
                <a:sym typeface="Roboto"/>
              </a:rPr>
              <a:t>Risk models gave a false sense of certainty, contributing to global collapse.</a:t>
            </a:r>
            <a:endParaRPr sz="1600">
              <a:solidFill>
                <a:srgbClr val="FFFFFF"/>
              </a:solidFill>
              <a:latin typeface="Roboto"/>
              <a:ea typeface="Roboto"/>
              <a:cs typeface="Roboto"/>
              <a:sym typeface="Roboto"/>
            </a:endParaRPr>
          </a:p>
          <a:p>
            <a:pPr indent="0" lvl="0" marL="0" rtl="0" algn="l">
              <a:spcBef>
                <a:spcPts val="1000"/>
              </a:spcBef>
              <a:spcAft>
                <a:spcPts val="0"/>
              </a:spcAft>
              <a:buNone/>
            </a:pPr>
            <a:r>
              <a:rPr b="1" lang="en-US" sz="1600">
                <a:solidFill>
                  <a:srgbClr val="FFFFFF"/>
                </a:solidFill>
                <a:latin typeface="Roboto"/>
                <a:ea typeface="Roboto"/>
                <a:cs typeface="Roboto"/>
                <a:sym typeface="Roboto"/>
              </a:rPr>
              <a:t>Key Question: </a:t>
            </a:r>
            <a:r>
              <a:rPr lang="en-US" sz="1600">
                <a:solidFill>
                  <a:srgbClr val="FFFFFF"/>
                </a:solidFill>
                <a:latin typeface="Roboto"/>
                <a:ea typeface="Roboto"/>
                <a:cs typeface="Roboto"/>
                <a:sym typeface="Roboto"/>
              </a:rPr>
              <a:t>What are the dangers of overreliance on mathematical models in real-world decision-making?</a:t>
            </a:r>
            <a:endParaRPr sz="1600">
              <a:solidFill>
                <a:srgbClr val="FFFFFF"/>
              </a:solidFill>
              <a:latin typeface="Roboto"/>
              <a:ea typeface="Roboto"/>
              <a:cs typeface="Roboto"/>
              <a:sym typeface="Roboto"/>
            </a:endParaRPr>
          </a:p>
          <a:p>
            <a:pPr indent="0" lvl="0" marL="0" rtl="0" algn="l">
              <a:spcBef>
                <a:spcPts val="1000"/>
              </a:spcBef>
              <a:spcAft>
                <a:spcPts val="0"/>
              </a:spcAft>
              <a:buNone/>
            </a:pPr>
            <a:r>
              <a:t/>
            </a:r>
            <a:endParaRPr b="1" sz="1600" u="sng">
              <a:solidFill>
                <a:srgbClr val="FFFFFF"/>
              </a:solidFill>
              <a:latin typeface="Roboto"/>
              <a:ea typeface="Roboto"/>
              <a:cs typeface="Roboto"/>
              <a:sym typeface="Roboto"/>
            </a:endParaRPr>
          </a:p>
          <a:p>
            <a:pPr indent="0" lvl="0" marL="0" rtl="0" algn="l">
              <a:spcBef>
                <a:spcPts val="1000"/>
              </a:spcBef>
              <a:spcAft>
                <a:spcPts val="1000"/>
              </a:spcAft>
              <a:buNone/>
            </a:pPr>
            <a:r>
              <a:t/>
            </a:r>
            <a:endParaRPr b="1" sz="1600" u="sng">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36" name="Shape 236"/>
        <p:cNvGrpSpPr/>
        <p:nvPr/>
      </p:nvGrpSpPr>
      <p:grpSpPr>
        <a:xfrm>
          <a:off x="0" y="0"/>
          <a:ext cx="0" cy="0"/>
          <a:chOff x="0" y="0"/>
          <a:chExt cx="0" cy="0"/>
        </a:xfrm>
      </p:grpSpPr>
      <p:sp>
        <p:nvSpPr>
          <p:cNvPr id="237" name="Google Shape;237;p32"/>
          <p:cNvSpPr txBox="1"/>
          <p:nvPr>
            <p:ph type="title"/>
          </p:nvPr>
        </p:nvSpPr>
        <p:spPr>
          <a:xfrm>
            <a:off x="266925" y="0"/>
            <a:ext cx="11925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Case Study: </a:t>
            </a:r>
            <a:r>
              <a:rPr lang="en-US" sz="3500"/>
              <a:t>Mathematical Controversies</a:t>
            </a:r>
            <a:endParaRPr sz="3500"/>
          </a:p>
        </p:txBody>
      </p:sp>
      <p:sp>
        <p:nvSpPr>
          <p:cNvPr id="238" name="Google Shape;238;p32"/>
          <p:cNvSpPr/>
          <p:nvPr/>
        </p:nvSpPr>
        <p:spPr>
          <a:xfrm>
            <a:off x="833400" y="1811650"/>
            <a:ext cx="10525200" cy="4045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FFFFFF"/>
              </a:solidFill>
              <a:latin typeface="Roboto"/>
              <a:ea typeface="Roboto"/>
              <a:cs typeface="Roboto"/>
              <a:sym typeface="Roboto"/>
            </a:endParaRPr>
          </a:p>
          <a:p>
            <a:pPr indent="0" lvl="0" marL="0" rtl="0" algn="ctr">
              <a:spcBef>
                <a:spcPts val="1000"/>
              </a:spcBef>
              <a:spcAft>
                <a:spcPts val="0"/>
              </a:spcAft>
              <a:buNone/>
            </a:pPr>
            <a:r>
              <a:rPr b="1" lang="en-US" sz="2100" u="sng">
                <a:solidFill>
                  <a:srgbClr val="FFFFFF"/>
                </a:solidFill>
                <a:latin typeface="Roboto"/>
                <a:ea typeface="Roboto"/>
                <a:cs typeface="Roboto"/>
                <a:sym typeface="Roboto"/>
              </a:rPr>
              <a:t>Presentation</a:t>
            </a:r>
            <a:endParaRPr b="1" sz="2100" u="sng">
              <a:solidFill>
                <a:srgbClr val="FFFFFF"/>
              </a:solidFill>
              <a:latin typeface="Roboto"/>
              <a:ea typeface="Roboto"/>
              <a:cs typeface="Roboto"/>
              <a:sym typeface="Roboto"/>
            </a:endParaRPr>
          </a:p>
          <a:p>
            <a:pPr indent="0" lvl="0" marL="0" rtl="0" algn="l">
              <a:spcBef>
                <a:spcPts val="1000"/>
              </a:spcBef>
              <a:spcAft>
                <a:spcPts val="0"/>
              </a:spcAft>
              <a:buNone/>
            </a:pPr>
            <a:r>
              <a:rPr lang="en-US" sz="2100">
                <a:solidFill>
                  <a:srgbClr val="FFFFFF"/>
                </a:solidFill>
                <a:latin typeface="Roboto"/>
                <a:ea typeface="Roboto"/>
                <a:cs typeface="Roboto"/>
                <a:sym typeface="Roboto"/>
              </a:rPr>
              <a:t>Your presentation should focus on: </a:t>
            </a:r>
            <a:endParaRPr sz="2100">
              <a:solidFill>
                <a:srgbClr val="FFFFFF"/>
              </a:solidFill>
              <a:latin typeface="Roboto"/>
              <a:ea typeface="Roboto"/>
              <a:cs typeface="Roboto"/>
              <a:sym typeface="Roboto"/>
            </a:endParaRPr>
          </a:p>
          <a:p>
            <a:pPr indent="-361950" lvl="0" marL="457200" rtl="0" algn="l">
              <a:spcBef>
                <a:spcPts val="1000"/>
              </a:spcBef>
              <a:spcAft>
                <a:spcPts val="0"/>
              </a:spcAft>
              <a:buClr>
                <a:srgbClr val="FFFFFF"/>
              </a:buClr>
              <a:buSzPts val="2100"/>
              <a:buFont typeface="Roboto"/>
              <a:buChar char="●"/>
            </a:pPr>
            <a:r>
              <a:rPr lang="en-US" sz="2100">
                <a:solidFill>
                  <a:srgbClr val="FFFFFF"/>
                </a:solidFill>
                <a:latin typeface="Roboto"/>
                <a:ea typeface="Roboto"/>
                <a:cs typeface="Roboto"/>
                <a:sym typeface="Roboto"/>
              </a:rPr>
              <a:t>What happened in the case.</a:t>
            </a:r>
            <a:endParaRPr sz="2100">
              <a:solidFill>
                <a:srgbClr val="FFFFFF"/>
              </a:solidFill>
              <a:latin typeface="Roboto"/>
              <a:ea typeface="Roboto"/>
              <a:cs typeface="Roboto"/>
              <a:sym typeface="Roboto"/>
            </a:endParaRPr>
          </a:p>
          <a:p>
            <a:pPr indent="-361950" lvl="0" marL="457200" rtl="0" algn="l">
              <a:spcBef>
                <a:spcPts val="1000"/>
              </a:spcBef>
              <a:spcAft>
                <a:spcPts val="0"/>
              </a:spcAft>
              <a:buClr>
                <a:srgbClr val="FFFFFF"/>
              </a:buClr>
              <a:buSzPts val="2100"/>
              <a:buFont typeface="Roboto"/>
              <a:buChar char="●"/>
            </a:pPr>
            <a:r>
              <a:rPr lang="en-US" sz="2100">
                <a:solidFill>
                  <a:srgbClr val="FFFFFF"/>
                </a:solidFill>
                <a:latin typeface="Roboto"/>
                <a:ea typeface="Roboto"/>
                <a:cs typeface="Roboto"/>
                <a:sym typeface="Roboto"/>
              </a:rPr>
              <a:t>Who had the power to decide or act (mathematicians, computers, scientists, policymakers, the public).</a:t>
            </a:r>
            <a:endParaRPr sz="2100">
              <a:solidFill>
                <a:srgbClr val="FFFFFF"/>
              </a:solidFill>
              <a:latin typeface="Roboto"/>
              <a:ea typeface="Roboto"/>
              <a:cs typeface="Roboto"/>
              <a:sym typeface="Roboto"/>
            </a:endParaRPr>
          </a:p>
          <a:p>
            <a:pPr indent="-361950" lvl="0" marL="457200" rtl="0" algn="l">
              <a:spcBef>
                <a:spcPts val="1000"/>
              </a:spcBef>
              <a:spcAft>
                <a:spcPts val="0"/>
              </a:spcAft>
              <a:buClr>
                <a:srgbClr val="FFFFFF"/>
              </a:buClr>
              <a:buSzPts val="2100"/>
              <a:buFont typeface="Roboto"/>
              <a:buChar char="●"/>
            </a:pPr>
            <a:r>
              <a:rPr lang="en-US" sz="2100">
                <a:solidFill>
                  <a:srgbClr val="FFFFFF"/>
                </a:solidFill>
                <a:latin typeface="Roboto"/>
                <a:ea typeface="Roboto"/>
                <a:cs typeface="Roboto"/>
                <a:sym typeface="Roboto"/>
              </a:rPr>
              <a:t>Which perspectives were marginalized or excluded.</a:t>
            </a:r>
            <a:endParaRPr sz="2100">
              <a:solidFill>
                <a:srgbClr val="FFFFFF"/>
              </a:solidFill>
              <a:latin typeface="Roboto"/>
              <a:ea typeface="Roboto"/>
              <a:cs typeface="Roboto"/>
              <a:sym typeface="Roboto"/>
            </a:endParaRPr>
          </a:p>
          <a:p>
            <a:pPr indent="-361950" lvl="0" marL="457200" rtl="0" algn="l">
              <a:spcBef>
                <a:spcPts val="1000"/>
              </a:spcBef>
              <a:spcAft>
                <a:spcPts val="0"/>
              </a:spcAft>
              <a:buClr>
                <a:srgbClr val="FFFFFF"/>
              </a:buClr>
              <a:buSzPts val="2100"/>
              <a:buFont typeface="Roboto"/>
              <a:buChar char="●"/>
            </a:pPr>
            <a:r>
              <a:rPr lang="en-US" sz="2100">
                <a:solidFill>
                  <a:srgbClr val="FFFFFF"/>
                </a:solidFill>
                <a:latin typeface="Roboto"/>
                <a:ea typeface="Roboto"/>
                <a:cs typeface="Roboto"/>
                <a:sym typeface="Roboto"/>
              </a:rPr>
              <a:t>Which TOK concept (certainty, truth, perspective) is most relevant.</a:t>
            </a:r>
            <a:endParaRPr sz="2100">
              <a:solidFill>
                <a:srgbClr val="FFFFFF"/>
              </a:solidFill>
              <a:latin typeface="Roboto"/>
              <a:ea typeface="Roboto"/>
              <a:cs typeface="Roboto"/>
              <a:sym typeface="Roboto"/>
            </a:endParaRPr>
          </a:p>
          <a:p>
            <a:pPr indent="-361950" lvl="0" marL="457200" rtl="0" algn="l">
              <a:spcBef>
                <a:spcPts val="1000"/>
              </a:spcBef>
              <a:spcAft>
                <a:spcPts val="0"/>
              </a:spcAft>
              <a:buClr>
                <a:srgbClr val="FFFFFF"/>
              </a:buClr>
              <a:buSzPts val="2100"/>
              <a:buFont typeface="Roboto"/>
              <a:buChar char="●"/>
            </a:pPr>
            <a:r>
              <a:rPr lang="en-US" sz="2100">
                <a:solidFill>
                  <a:srgbClr val="FFFFFF"/>
                </a:solidFill>
                <a:latin typeface="Roboto"/>
                <a:ea typeface="Roboto"/>
                <a:cs typeface="Roboto"/>
                <a:sym typeface="Roboto"/>
              </a:rPr>
              <a:t>Whether the case supports or challenges a claim from Lesson 1.</a:t>
            </a:r>
            <a:endParaRPr sz="2100">
              <a:solidFill>
                <a:srgbClr val="FFFFFF"/>
              </a:solidFill>
              <a:latin typeface="Roboto"/>
              <a:ea typeface="Roboto"/>
              <a:cs typeface="Roboto"/>
              <a:sym typeface="Roboto"/>
            </a:endParaRPr>
          </a:p>
          <a:p>
            <a:pPr indent="0" lvl="0" marL="457200" rtl="0" algn="l">
              <a:spcBef>
                <a:spcPts val="1000"/>
              </a:spcBef>
              <a:spcAft>
                <a:spcPts val="1000"/>
              </a:spcAft>
              <a:buNone/>
            </a:pPr>
            <a:r>
              <a:t/>
            </a:r>
            <a:endParaRPr sz="2100">
              <a:solidFill>
                <a:srgbClr val="FFFFFF"/>
              </a:solidFill>
              <a:latin typeface="Roboto"/>
              <a:ea typeface="Roboto"/>
              <a:cs typeface="Roboto"/>
              <a:sym typeface="Roboto"/>
            </a:endParaRPr>
          </a:p>
        </p:txBody>
      </p:sp>
      <p:pic>
        <p:nvPicPr>
          <p:cNvPr id="239" name="Google Shape;239;p32" title="Group 332(1).png"/>
          <p:cNvPicPr preferRelativeResize="0"/>
          <p:nvPr/>
        </p:nvPicPr>
        <p:blipFill>
          <a:blip r:embed="rId3">
            <a:alphaModFix/>
          </a:blip>
          <a:stretch>
            <a:fillRect/>
          </a:stretch>
        </p:blipFill>
        <p:spPr>
          <a:xfrm>
            <a:off x="10145375" y="4423900"/>
            <a:ext cx="1792849" cy="1594050"/>
          </a:xfrm>
          <a:prstGeom prst="rect">
            <a:avLst/>
          </a:prstGeom>
          <a:noFill/>
          <a:ln>
            <a:noFill/>
          </a:ln>
        </p:spPr>
      </p:pic>
      <p:sp>
        <p:nvSpPr>
          <p:cNvPr id="240" name="Google Shape;240;p32"/>
          <p:cNvSpPr txBox="1"/>
          <p:nvPr/>
        </p:nvSpPr>
        <p:spPr>
          <a:xfrm>
            <a:off x="648300" y="950838"/>
            <a:ext cx="10895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You will need to give a short presentation to the class on your case study.</a:t>
            </a:r>
            <a:endParaRPr sz="2400">
              <a:solidFill>
                <a:schemeClr val="accent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10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1000"/>
                                        <p:tgtEl>
                                          <p:spTgt spid="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1000"/>
                                        <p:tgtEl>
                                          <p:spTgt spid="2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animEffect filter="fade" transition="in">
                                      <p:cBhvr>
                                        <p:cTn dur="1000"/>
                                        <p:tgtEl>
                                          <p:spTgt spid="2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animEffect filter="fade" transition="in">
                                      <p:cBhvr>
                                        <p:cTn dur="1000"/>
                                        <p:tgtEl>
                                          <p:spTgt spid="2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5" st="5"/>
                                            </p:txEl>
                                          </p:spTgt>
                                        </p:tgtEl>
                                        <p:attrNameLst>
                                          <p:attrName>style.visibility</p:attrName>
                                        </p:attrNameLst>
                                      </p:cBhvr>
                                      <p:to>
                                        <p:strVal val="visible"/>
                                      </p:to>
                                    </p:set>
                                    <p:animEffect filter="fade" transition="in">
                                      <p:cBhvr>
                                        <p:cTn dur="1000"/>
                                        <p:tgtEl>
                                          <p:spTgt spid="2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6" st="6"/>
                                            </p:txEl>
                                          </p:spTgt>
                                        </p:tgtEl>
                                        <p:attrNameLst>
                                          <p:attrName>style.visibility</p:attrName>
                                        </p:attrNameLst>
                                      </p:cBhvr>
                                      <p:to>
                                        <p:strVal val="visible"/>
                                      </p:to>
                                    </p:set>
                                    <p:animEffect filter="fade" transition="in">
                                      <p:cBhvr>
                                        <p:cTn dur="1000"/>
                                        <p:tgtEl>
                                          <p:spTgt spid="2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7" st="7"/>
                                            </p:txEl>
                                          </p:spTgt>
                                        </p:tgtEl>
                                        <p:attrNameLst>
                                          <p:attrName>style.visibility</p:attrName>
                                        </p:attrNameLst>
                                      </p:cBhvr>
                                      <p:to>
                                        <p:strVal val="visible"/>
                                      </p:to>
                                    </p:set>
                                    <p:animEffect filter="fade" transition="in">
                                      <p:cBhvr>
                                        <p:cTn dur="1000"/>
                                        <p:tgtEl>
                                          <p:spTgt spid="23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8" st="8"/>
                                            </p:txEl>
                                          </p:spTgt>
                                        </p:tgtEl>
                                        <p:attrNameLst>
                                          <p:attrName>style.visibility</p:attrName>
                                        </p:attrNameLst>
                                      </p:cBhvr>
                                      <p:to>
                                        <p:strVal val="visible"/>
                                      </p:to>
                                    </p:set>
                                    <p:animEffect filter="fade" transition="in">
                                      <p:cBhvr>
                                        <p:cTn dur="1000"/>
                                        <p:tgtEl>
                                          <p:spTgt spid="23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4" name="Shape 244"/>
        <p:cNvGrpSpPr/>
        <p:nvPr/>
      </p:nvGrpSpPr>
      <p:grpSpPr>
        <a:xfrm>
          <a:off x="0" y="0"/>
          <a:ext cx="0" cy="0"/>
          <a:chOff x="0" y="0"/>
          <a:chExt cx="0" cy="0"/>
        </a:xfrm>
      </p:grpSpPr>
      <p:sp>
        <p:nvSpPr>
          <p:cNvPr id="245" name="Google Shape;245;p33"/>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a:t>
            </a:r>
            <a:r>
              <a:rPr lang="en-US" sz="3500"/>
              <a:t>Mathematical Controversies</a:t>
            </a:r>
            <a:endParaRPr sz="3500"/>
          </a:p>
        </p:txBody>
      </p:sp>
      <p:sp>
        <p:nvSpPr>
          <p:cNvPr id="246" name="Google Shape;246;p33"/>
          <p:cNvSpPr/>
          <p:nvPr/>
        </p:nvSpPr>
        <p:spPr>
          <a:xfrm>
            <a:off x="280416"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Class Discussion</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Last lesson, which claims did you find most convincing or flawed?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Did any arguments rely too much on assumptions without real-world support?</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47" name="Google Shape;247;p33" title="dicussionlightbulb.png"/>
          <p:cNvPicPr preferRelativeResize="0"/>
          <p:nvPr/>
        </p:nvPicPr>
        <p:blipFill>
          <a:blip r:embed="rId3">
            <a:alphaModFix/>
          </a:blip>
          <a:stretch>
            <a:fillRect/>
          </a:stretch>
        </p:blipFill>
        <p:spPr>
          <a:xfrm>
            <a:off x="6381151" y="1982401"/>
            <a:ext cx="5486400" cy="2893200"/>
          </a:xfrm>
          <a:prstGeom prst="roundRect">
            <a:avLst>
              <a:gd fmla="val 16667" name="adj"/>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51" name="Shape 251"/>
        <p:cNvGrpSpPr/>
        <p:nvPr/>
      </p:nvGrpSpPr>
      <p:grpSpPr>
        <a:xfrm>
          <a:off x="0" y="0"/>
          <a:ext cx="0" cy="0"/>
          <a:chOff x="0" y="0"/>
          <a:chExt cx="0" cy="0"/>
        </a:xfrm>
      </p:grpSpPr>
      <p:sp>
        <p:nvSpPr>
          <p:cNvPr id="252" name="Google Shape;252;p34"/>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a:t>
            </a:r>
            <a:r>
              <a:rPr lang="en-US" sz="3500"/>
              <a:t>Mathematical Controversies</a:t>
            </a:r>
            <a:endParaRPr sz="3500"/>
          </a:p>
        </p:txBody>
      </p:sp>
      <p:sp>
        <p:nvSpPr>
          <p:cNvPr id="253" name="Google Shape;253;p34"/>
          <p:cNvSpPr/>
          <p:nvPr/>
        </p:nvSpPr>
        <p:spPr>
          <a:xfrm>
            <a:off x="280416"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Class Discussion</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How do real-world mathematical controversies reveal tensions between certainty, truth, and perspective?</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54" name="Google Shape;254;p34" title="dicussionlightbulb.png"/>
          <p:cNvPicPr preferRelativeResize="0"/>
          <p:nvPr/>
        </p:nvPicPr>
        <p:blipFill>
          <a:blip r:embed="rId3">
            <a:alphaModFix/>
          </a:blip>
          <a:stretch>
            <a:fillRect/>
          </a:stretch>
        </p:blipFill>
        <p:spPr>
          <a:xfrm>
            <a:off x="6381151" y="1982401"/>
            <a:ext cx="5486400" cy="2893200"/>
          </a:xfrm>
          <a:prstGeom prst="roundRect">
            <a:avLst>
              <a:gd fmla="val 16667"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