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Roboto"/>
      <p:regular r:id="rId28"/>
      <p:bold r:id="rId29"/>
      <p:italic r:id="rId30"/>
      <p:boldItalic r:id="rId31"/>
    </p:embeddedFont>
    <p:embeddedFont>
      <p:font typeface="Roboto Medium"/>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RobotoMedium-bold.fntdata"/><Relationship Id="rId10" Type="http://schemas.openxmlformats.org/officeDocument/2006/relationships/slide" Target="slides/slide5.xml"/><Relationship Id="rId32" Type="http://schemas.openxmlformats.org/officeDocument/2006/relationships/font" Target="fonts/RobotoMedium-regular.fntdata"/><Relationship Id="rId13" Type="http://schemas.openxmlformats.org/officeDocument/2006/relationships/slide" Target="slides/slide8.xml"/><Relationship Id="rId35" Type="http://schemas.openxmlformats.org/officeDocument/2006/relationships/font" Target="fonts/RobotoMedium-boldItalic.fntdata"/><Relationship Id="rId12" Type="http://schemas.openxmlformats.org/officeDocument/2006/relationships/slide" Target="slides/slide7.xml"/><Relationship Id="rId34" Type="http://schemas.openxmlformats.org/officeDocument/2006/relationships/font" Target="fonts/RobotoMedium-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186abd6be_3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186abd6be_3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4512b46e58_0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4512b46e58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4512b46e58_0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4512b46e58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4512b46e58_0_2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4512b46e58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4512b46e58_0_2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4512b46e58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4512b46e58_0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4512b46e58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5f9ae9bdaf_0_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5f9ae9bdaf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5f9ae9bdaf_0_3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5f9ae9bdaf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5f9ae9bdaf_0_3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5f9ae9bdaf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5f9ae9bdaf_0_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5f9ae9bdaf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7129fb1ce7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7129fb1ce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5f9ae9bdaf_0_2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5f9ae9bdaf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5f9ae9bdaf_0_3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5f9ae9bdaf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4512b46e58_0_3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4512b46e58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5f9ae9bdaf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5f9ae9bdaf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5f9ae9bdaf_0_2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5f9ae9bdaf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5f9ae9bdaf_0_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5f9ae9bdaf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5f9ae9bdaf_0_2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5f9ae9bdaf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5f9ae9bdaf_0_3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5f9ae9bdaf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4512b46e58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4512b46e5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4512b46e58_0_2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4512b46e58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4512b46e58_0_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4512b46e58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rgbClr val="ECF8FE"/>
        </a:solidFill>
      </p:bgPr>
    </p:bg>
    <p:spTree>
      <p:nvGrpSpPr>
        <p:cNvPr id="7" name="Shape 7"/>
        <p:cNvGrpSpPr/>
        <p:nvPr/>
      </p:nvGrpSpPr>
      <p:grpSpPr>
        <a:xfrm>
          <a:off x="0" y="0"/>
          <a:ext cx="0" cy="0"/>
          <a:chOff x="0" y="0"/>
          <a:chExt cx="0" cy="0"/>
        </a:xfrm>
      </p:grpSpPr>
      <p:sp>
        <p:nvSpPr>
          <p:cNvPr id="8" name="Google Shape;8;p2"/>
          <p:cNvSpPr txBox="1"/>
          <p:nvPr>
            <p:ph type="title"/>
          </p:nvPr>
        </p:nvSpPr>
        <p:spPr>
          <a:xfrm>
            <a:off x="266925" y="473475"/>
            <a:ext cx="11142000" cy="9567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9" name="Google Shape;9;p2"/>
          <p:cNvSpPr txBox="1"/>
          <p:nvPr>
            <p:ph idx="1" type="body"/>
          </p:nvPr>
        </p:nvSpPr>
        <p:spPr>
          <a:xfrm>
            <a:off x="266925" y="1430175"/>
            <a:ext cx="10650300" cy="4231800"/>
          </a:xfrm>
          <a:prstGeom prst="rect">
            <a:avLst/>
          </a:prstGeom>
          <a:noFill/>
          <a:ln>
            <a:noFill/>
          </a:ln>
        </p:spPr>
        <p:txBody>
          <a:bodyPr anchorCtr="0" anchor="t" bIns="121900" lIns="121900" spcFirstLastPara="1" rIns="121900" wrap="square" tIns="121900">
            <a:noAutofit/>
          </a:bodyPr>
          <a:lstStyle>
            <a:lvl1pPr indent="-381000" lvl="0" marL="457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 name="Google Shape;10;p2"/>
          <p:cNvGrpSpPr/>
          <p:nvPr/>
        </p:nvGrpSpPr>
        <p:grpSpPr>
          <a:xfrm>
            <a:off x="-18200" y="6209645"/>
            <a:ext cx="12228094" cy="647984"/>
            <a:chOff x="-13650" y="4657350"/>
            <a:chExt cx="9171300" cy="486000"/>
          </a:xfrm>
        </p:grpSpPr>
        <p:sp>
          <p:nvSpPr>
            <p:cNvPr id="11" name="Google Shape;11;p2"/>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2" name="Google Shape;12;p2"/>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 name="Google Shape;13;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r>
              <a:rPr lang="en-US"/>
              <a:t> / 30</a:t>
            </a:r>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76" name="Shape 76"/>
        <p:cNvGrpSpPr/>
        <p:nvPr/>
      </p:nvGrpSpPr>
      <p:grpSpPr>
        <a:xfrm>
          <a:off x="0" y="0"/>
          <a:ext cx="0" cy="0"/>
          <a:chOff x="0" y="0"/>
          <a:chExt cx="0" cy="0"/>
        </a:xfrm>
      </p:grpSpPr>
      <p:sp>
        <p:nvSpPr>
          <p:cNvPr id="77" name="Google Shape;77;p11"/>
          <p:cNvSpPr/>
          <p:nvPr>
            <p:ph idx="2" type="pic"/>
          </p:nvPr>
        </p:nvSpPr>
        <p:spPr>
          <a:xfrm>
            <a:off x="-63733" y="-36433"/>
            <a:ext cx="12310500" cy="6246300"/>
          </a:xfrm>
          <a:prstGeom prst="rect">
            <a:avLst/>
          </a:prstGeom>
          <a:noFill/>
          <a:ln>
            <a:noFill/>
          </a:ln>
        </p:spPr>
      </p:sp>
      <p:sp>
        <p:nvSpPr>
          <p:cNvPr id="78" name="Google Shape;78;p11"/>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79" name="Google Shape;79;p11"/>
          <p:cNvGrpSpPr/>
          <p:nvPr/>
        </p:nvGrpSpPr>
        <p:grpSpPr>
          <a:xfrm>
            <a:off x="-18200" y="6209645"/>
            <a:ext cx="12228094" cy="647984"/>
            <a:chOff x="-13650" y="4657350"/>
            <a:chExt cx="9171300" cy="486000"/>
          </a:xfrm>
        </p:grpSpPr>
        <p:sp>
          <p:nvSpPr>
            <p:cNvPr id="80" name="Google Shape;80;p1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81" name="Google Shape;81;p1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82" name="Google Shape;82;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p1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chemeClr val="lt2"/>
        </a:solidFill>
      </p:bgPr>
    </p:bg>
    <p:spTree>
      <p:nvGrpSpPr>
        <p:cNvPr id="105" name="Shape 105"/>
        <p:cNvGrpSpPr/>
        <p:nvPr/>
      </p:nvGrpSpPr>
      <p:grpSpPr>
        <a:xfrm>
          <a:off x="0" y="0"/>
          <a:ext cx="0" cy="0"/>
          <a:chOff x="0" y="0"/>
          <a:chExt cx="0" cy="0"/>
        </a:xfrm>
      </p:grpSpPr>
      <p:sp>
        <p:nvSpPr>
          <p:cNvPr id="106" name="Google Shape;106;p16"/>
          <p:cNvSpPr txBox="1"/>
          <p:nvPr>
            <p:ph type="title"/>
          </p:nvPr>
        </p:nvSpPr>
        <p:spPr>
          <a:xfrm>
            <a:off x="266933" y="473467"/>
            <a:ext cx="10650300" cy="11199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07" name="Google Shape;107;p16"/>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8" name="Google Shape;108;p16"/>
          <p:cNvGrpSpPr/>
          <p:nvPr/>
        </p:nvGrpSpPr>
        <p:grpSpPr>
          <a:xfrm>
            <a:off x="-18200" y="6209645"/>
            <a:ext cx="12228094" cy="647984"/>
            <a:chOff x="-13650" y="4657350"/>
            <a:chExt cx="9171300" cy="486000"/>
          </a:xfrm>
        </p:grpSpPr>
        <p:sp>
          <p:nvSpPr>
            <p:cNvPr id="109" name="Google Shape;109;p1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10" name="Google Shape;110;p1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11" name="Google Shape;111;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701131" y="2117800"/>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14" name="Google Shape;114;p17"/>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15" name="Google Shape;115;p17"/>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16" name="Google Shape;116;p17"/>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17" name="Google Shape;117;p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692026" y="1316565"/>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20" name="Google Shape;120;p18"/>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21" name="Google Shape;121;p18"/>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122" name="Google Shape;122;p18"/>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p:txBody>
      </p:sp>
      <p:sp>
        <p:nvSpPr>
          <p:cNvPr id="123" name="Google Shape;123;p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b="1314" l="0" r="0" t="1324"/>
          <a:stretch/>
        </p:blipFill>
        <p:spPr>
          <a:xfrm>
            <a:off x="304800" y="598967"/>
            <a:ext cx="2036733" cy="423233"/>
          </a:xfrm>
          <a:prstGeom prst="rect">
            <a:avLst/>
          </a:prstGeom>
          <a:noFill/>
          <a:ln>
            <a:noFill/>
          </a:ln>
        </p:spPr>
      </p:pic>
      <p:sp>
        <p:nvSpPr>
          <p:cNvPr id="126" name="Google Shape;126;p19"/>
          <p:cNvSpPr txBox="1"/>
          <p:nvPr>
            <p:ph type="title"/>
          </p:nvPr>
        </p:nvSpPr>
        <p:spPr>
          <a:xfrm>
            <a:off x="628300" y="2117800"/>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127" name="Google Shape;127;p19"/>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a:spcBef>
                <a:spcPts val="0"/>
              </a:spcBef>
              <a:spcAft>
                <a:spcPts val="0"/>
              </a:spcAft>
              <a:buClr>
                <a:schemeClr val="accent2"/>
              </a:buClr>
              <a:buSzPts val="1900"/>
              <a:buNone/>
              <a:defRPr sz="1900">
                <a:solidFill>
                  <a:schemeClr val="accent2"/>
                </a:solidFill>
              </a:defRPr>
            </a:lvl2pPr>
            <a:lvl3pPr lvl="2">
              <a:spcBef>
                <a:spcPts val="0"/>
              </a:spcBef>
              <a:spcAft>
                <a:spcPts val="0"/>
              </a:spcAft>
              <a:buClr>
                <a:schemeClr val="accent2"/>
              </a:buClr>
              <a:buSzPts val="1900"/>
              <a:buNone/>
              <a:defRPr sz="1900">
                <a:solidFill>
                  <a:schemeClr val="accent2"/>
                </a:solidFill>
              </a:defRPr>
            </a:lvl3pPr>
            <a:lvl4pPr lvl="3">
              <a:spcBef>
                <a:spcPts val="0"/>
              </a:spcBef>
              <a:spcAft>
                <a:spcPts val="0"/>
              </a:spcAft>
              <a:buClr>
                <a:schemeClr val="accent2"/>
              </a:buClr>
              <a:buSzPts val="1900"/>
              <a:buNone/>
              <a:defRPr sz="1900">
                <a:solidFill>
                  <a:schemeClr val="accent2"/>
                </a:solidFill>
              </a:defRPr>
            </a:lvl4pPr>
            <a:lvl5pPr lvl="4">
              <a:spcBef>
                <a:spcPts val="0"/>
              </a:spcBef>
              <a:spcAft>
                <a:spcPts val="0"/>
              </a:spcAft>
              <a:buClr>
                <a:schemeClr val="accent2"/>
              </a:buClr>
              <a:buSzPts val="1900"/>
              <a:buNone/>
              <a:defRPr sz="1900">
                <a:solidFill>
                  <a:schemeClr val="accent2"/>
                </a:solidFill>
              </a:defRPr>
            </a:lvl5pPr>
            <a:lvl6pPr lvl="5">
              <a:spcBef>
                <a:spcPts val="0"/>
              </a:spcBef>
              <a:spcAft>
                <a:spcPts val="0"/>
              </a:spcAft>
              <a:buClr>
                <a:schemeClr val="accent2"/>
              </a:buClr>
              <a:buSzPts val="1900"/>
              <a:buNone/>
              <a:defRPr sz="1900">
                <a:solidFill>
                  <a:schemeClr val="accent2"/>
                </a:solidFill>
              </a:defRPr>
            </a:lvl6pPr>
            <a:lvl7pPr lvl="6">
              <a:spcBef>
                <a:spcPts val="0"/>
              </a:spcBef>
              <a:spcAft>
                <a:spcPts val="0"/>
              </a:spcAft>
              <a:buClr>
                <a:schemeClr val="accent2"/>
              </a:buClr>
              <a:buSzPts val="1900"/>
              <a:buNone/>
              <a:defRPr sz="1900">
                <a:solidFill>
                  <a:schemeClr val="accent2"/>
                </a:solidFill>
              </a:defRPr>
            </a:lvl7pPr>
            <a:lvl8pPr lvl="7">
              <a:spcBef>
                <a:spcPts val="0"/>
              </a:spcBef>
              <a:spcAft>
                <a:spcPts val="0"/>
              </a:spcAft>
              <a:buClr>
                <a:schemeClr val="accent2"/>
              </a:buClr>
              <a:buSzPts val="1900"/>
              <a:buNone/>
              <a:defRPr sz="1900">
                <a:solidFill>
                  <a:schemeClr val="accent2"/>
                </a:solidFill>
              </a:defRPr>
            </a:lvl8pPr>
            <a:lvl9pPr lvl="8">
              <a:spcBef>
                <a:spcPts val="0"/>
              </a:spcBef>
              <a:spcAft>
                <a:spcPts val="0"/>
              </a:spcAft>
              <a:buClr>
                <a:schemeClr val="accent2"/>
              </a:buClr>
              <a:buSzPts val="1900"/>
              <a:buNone/>
              <a:defRPr sz="1900">
                <a:solidFill>
                  <a:schemeClr val="accent2"/>
                </a:solidFill>
              </a:defRPr>
            </a:lvl9pPr>
          </a:lstStyle>
          <a:p/>
        </p:txBody>
      </p:sp>
      <p:sp>
        <p:nvSpPr>
          <p:cNvPr id="128" name="Google Shape;128;p19"/>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a:spcBef>
                <a:spcPts val="0"/>
              </a:spcBef>
              <a:spcAft>
                <a:spcPts val="0"/>
              </a:spcAft>
              <a:buClr>
                <a:schemeClr val="accent2"/>
              </a:buClr>
              <a:buSzPts val="1600"/>
              <a:buNone/>
              <a:defRPr sz="1600">
                <a:solidFill>
                  <a:schemeClr val="accent2"/>
                </a:solidFill>
              </a:defRPr>
            </a:lvl2pPr>
            <a:lvl3pPr lvl="2">
              <a:spcBef>
                <a:spcPts val="0"/>
              </a:spcBef>
              <a:spcAft>
                <a:spcPts val="0"/>
              </a:spcAft>
              <a:buClr>
                <a:schemeClr val="accent2"/>
              </a:buClr>
              <a:buSzPts val="1600"/>
              <a:buNone/>
              <a:defRPr sz="1600">
                <a:solidFill>
                  <a:schemeClr val="accent2"/>
                </a:solidFill>
              </a:defRPr>
            </a:lvl3pPr>
            <a:lvl4pPr lvl="3">
              <a:spcBef>
                <a:spcPts val="0"/>
              </a:spcBef>
              <a:spcAft>
                <a:spcPts val="0"/>
              </a:spcAft>
              <a:buClr>
                <a:schemeClr val="accent2"/>
              </a:buClr>
              <a:buSzPts val="1600"/>
              <a:buNone/>
              <a:defRPr sz="1600">
                <a:solidFill>
                  <a:schemeClr val="accent2"/>
                </a:solidFill>
              </a:defRPr>
            </a:lvl4pPr>
            <a:lvl5pPr lvl="4">
              <a:spcBef>
                <a:spcPts val="0"/>
              </a:spcBef>
              <a:spcAft>
                <a:spcPts val="0"/>
              </a:spcAft>
              <a:buClr>
                <a:schemeClr val="accent2"/>
              </a:buClr>
              <a:buSzPts val="1600"/>
              <a:buNone/>
              <a:defRPr sz="1600">
                <a:solidFill>
                  <a:schemeClr val="accent2"/>
                </a:solidFill>
              </a:defRPr>
            </a:lvl5pPr>
            <a:lvl6pPr lvl="5">
              <a:spcBef>
                <a:spcPts val="0"/>
              </a:spcBef>
              <a:spcAft>
                <a:spcPts val="0"/>
              </a:spcAft>
              <a:buClr>
                <a:schemeClr val="accent2"/>
              </a:buClr>
              <a:buSzPts val="1600"/>
              <a:buNone/>
              <a:defRPr sz="1600">
                <a:solidFill>
                  <a:schemeClr val="accent2"/>
                </a:solidFill>
              </a:defRPr>
            </a:lvl6pPr>
            <a:lvl7pPr lvl="6">
              <a:spcBef>
                <a:spcPts val="0"/>
              </a:spcBef>
              <a:spcAft>
                <a:spcPts val="0"/>
              </a:spcAft>
              <a:buClr>
                <a:schemeClr val="accent2"/>
              </a:buClr>
              <a:buSzPts val="1600"/>
              <a:buNone/>
              <a:defRPr sz="1600">
                <a:solidFill>
                  <a:schemeClr val="accent2"/>
                </a:solidFill>
              </a:defRPr>
            </a:lvl7pPr>
            <a:lvl8pPr lvl="7">
              <a:spcBef>
                <a:spcPts val="0"/>
              </a:spcBef>
              <a:spcAft>
                <a:spcPts val="0"/>
              </a:spcAft>
              <a:buClr>
                <a:schemeClr val="accent2"/>
              </a:buClr>
              <a:buSzPts val="1600"/>
              <a:buNone/>
              <a:defRPr sz="1600">
                <a:solidFill>
                  <a:schemeClr val="accent2"/>
                </a:solidFill>
              </a:defRPr>
            </a:lvl8pPr>
            <a:lvl9pPr lvl="8">
              <a:spcBef>
                <a:spcPts val="0"/>
              </a:spcBef>
              <a:spcAft>
                <a:spcPts val="0"/>
              </a:spcAft>
              <a:buClr>
                <a:schemeClr val="accent2"/>
              </a:buClr>
              <a:buSzPts val="1600"/>
              <a:buNone/>
              <a:defRPr sz="1600">
                <a:solidFill>
                  <a:schemeClr val="accent2"/>
                </a:solidFill>
              </a:defRPr>
            </a:lvl9pPr>
          </a:lstStyle>
          <a:p/>
        </p:txBody>
      </p:sp>
      <p:sp>
        <p:nvSpPr>
          <p:cNvPr id="129" name="Google Shape;129;p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130" name="Shape 130"/>
        <p:cNvGrpSpPr/>
        <p:nvPr/>
      </p:nvGrpSpPr>
      <p:grpSpPr>
        <a:xfrm>
          <a:off x="0" y="0"/>
          <a:ext cx="0" cy="0"/>
          <a:chOff x="0" y="0"/>
          <a:chExt cx="0" cy="0"/>
        </a:xfrm>
      </p:grpSpPr>
      <p:sp>
        <p:nvSpPr>
          <p:cNvPr id="131" name="Google Shape;131;p20"/>
          <p:cNvSpPr/>
          <p:nvPr>
            <p:ph idx="2" type="pic"/>
          </p:nvPr>
        </p:nvSpPr>
        <p:spPr>
          <a:xfrm>
            <a:off x="5982033" y="-67"/>
            <a:ext cx="6301200" cy="6210000"/>
          </a:xfrm>
          <a:prstGeom prst="rect">
            <a:avLst/>
          </a:prstGeom>
          <a:noFill/>
          <a:ln>
            <a:noFill/>
          </a:ln>
        </p:spPr>
      </p:sp>
      <p:sp>
        <p:nvSpPr>
          <p:cNvPr id="132" name="Google Shape;132;p20"/>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33" name="Google Shape;133;p20"/>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34" name="Google Shape;134;p20"/>
          <p:cNvGrpSpPr/>
          <p:nvPr/>
        </p:nvGrpSpPr>
        <p:grpSpPr>
          <a:xfrm>
            <a:off x="-18200" y="6209645"/>
            <a:ext cx="12228094" cy="647984"/>
            <a:chOff x="-13650" y="4657350"/>
            <a:chExt cx="9171300" cy="486000"/>
          </a:xfrm>
        </p:grpSpPr>
        <p:sp>
          <p:nvSpPr>
            <p:cNvPr id="135" name="Google Shape;135;p2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7" name="Google Shape;137;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138" name="Shape 138"/>
        <p:cNvGrpSpPr/>
        <p:nvPr/>
      </p:nvGrpSpPr>
      <p:grpSpPr>
        <a:xfrm>
          <a:off x="0" y="0"/>
          <a:ext cx="0" cy="0"/>
          <a:chOff x="0" y="0"/>
          <a:chExt cx="0" cy="0"/>
        </a:xfrm>
      </p:grpSpPr>
      <p:sp>
        <p:nvSpPr>
          <p:cNvPr id="139" name="Google Shape;139;p21"/>
          <p:cNvSpPr/>
          <p:nvPr>
            <p:ph idx="2" type="pic"/>
          </p:nvPr>
        </p:nvSpPr>
        <p:spPr>
          <a:xfrm>
            <a:off x="5982033" y="-67"/>
            <a:ext cx="6210000" cy="3259500"/>
          </a:xfrm>
          <a:prstGeom prst="rect">
            <a:avLst/>
          </a:prstGeom>
          <a:noFill/>
          <a:ln>
            <a:noFill/>
          </a:ln>
        </p:spPr>
      </p:sp>
      <p:sp>
        <p:nvSpPr>
          <p:cNvPr id="140" name="Google Shape;140;p21"/>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41" name="Google Shape;141;p21"/>
          <p:cNvSpPr/>
          <p:nvPr>
            <p:ph idx="3" type="pic"/>
          </p:nvPr>
        </p:nvSpPr>
        <p:spPr>
          <a:xfrm>
            <a:off x="9178000" y="3450867"/>
            <a:ext cx="3014100" cy="2758800"/>
          </a:xfrm>
          <a:prstGeom prst="rect">
            <a:avLst/>
          </a:prstGeom>
          <a:noFill/>
          <a:ln>
            <a:noFill/>
          </a:ln>
        </p:spPr>
      </p:sp>
      <p:sp>
        <p:nvSpPr>
          <p:cNvPr id="142" name="Google Shape;142;p21"/>
          <p:cNvSpPr/>
          <p:nvPr>
            <p:ph idx="4" type="pic"/>
          </p:nvPr>
        </p:nvSpPr>
        <p:spPr>
          <a:xfrm>
            <a:off x="5982033" y="3450867"/>
            <a:ext cx="3014100" cy="2758800"/>
          </a:xfrm>
          <a:prstGeom prst="rect">
            <a:avLst/>
          </a:prstGeom>
          <a:noFill/>
          <a:ln>
            <a:noFill/>
          </a:ln>
        </p:spPr>
      </p:sp>
      <p:sp>
        <p:nvSpPr>
          <p:cNvPr id="143" name="Google Shape;143;p21"/>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44" name="Google Shape;144;p21"/>
          <p:cNvGrpSpPr/>
          <p:nvPr/>
        </p:nvGrpSpPr>
        <p:grpSpPr>
          <a:xfrm>
            <a:off x="-18200" y="6209645"/>
            <a:ext cx="12228094" cy="647984"/>
            <a:chOff x="-13650" y="4657350"/>
            <a:chExt cx="9171300" cy="486000"/>
          </a:xfrm>
        </p:grpSpPr>
        <p:sp>
          <p:nvSpPr>
            <p:cNvPr id="145" name="Google Shape;145;p2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46" name="Google Shape;146;p2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47" name="Google Shape;147;p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701131" y="2117800"/>
            <a:ext cx="5809200" cy="16791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6" name="Google Shape;16;p3"/>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7" name="Google Shape;17;p3"/>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8" name="Google Shape;18;p3"/>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9" name="Google Shape;19;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148" name="Shape 148"/>
        <p:cNvGrpSpPr/>
        <p:nvPr/>
      </p:nvGrpSpPr>
      <p:grpSpPr>
        <a:xfrm>
          <a:off x="0" y="0"/>
          <a:ext cx="0" cy="0"/>
          <a:chOff x="0" y="0"/>
          <a:chExt cx="0" cy="0"/>
        </a:xfrm>
      </p:grpSpPr>
      <p:sp>
        <p:nvSpPr>
          <p:cNvPr id="149" name="Google Shape;149;p22"/>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50" name="Google Shape;150;p22"/>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151" name="Google Shape;151;p22"/>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52" name="Google Shape;152;p22"/>
          <p:cNvSpPr/>
          <p:nvPr>
            <p:ph idx="2" type="pic"/>
          </p:nvPr>
        </p:nvSpPr>
        <p:spPr>
          <a:xfrm>
            <a:off x="9100" y="3057717"/>
            <a:ext cx="12192000" cy="3152400"/>
          </a:xfrm>
          <a:prstGeom prst="rect">
            <a:avLst/>
          </a:prstGeom>
          <a:noFill/>
          <a:ln>
            <a:noFill/>
          </a:ln>
        </p:spPr>
      </p:sp>
      <p:sp>
        <p:nvSpPr>
          <p:cNvPr id="153" name="Google Shape;153;p22"/>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4" name="Google Shape;154;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155" name="Shape 155"/>
        <p:cNvGrpSpPr/>
        <p:nvPr/>
      </p:nvGrpSpPr>
      <p:grpSpPr>
        <a:xfrm>
          <a:off x="0" y="0"/>
          <a:ext cx="0" cy="0"/>
          <a:chOff x="0" y="0"/>
          <a:chExt cx="0" cy="0"/>
        </a:xfrm>
      </p:grpSpPr>
      <p:sp>
        <p:nvSpPr>
          <p:cNvPr id="156" name="Google Shape;156;p23"/>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57" name="Google Shape;157;p23"/>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8" name="Google Shape;158;p23"/>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23"/>
          <p:cNvSpPr/>
          <p:nvPr>
            <p:ph idx="2" type="pic"/>
          </p:nvPr>
        </p:nvSpPr>
        <p:spPr>
          <a:xfrm>
            <a:off x="1953050" y="2614000"/>
            <a:ext cx="1629900" cy="1629900"/>
          </a:xfrm>
          <a:prstGeom prst="ellipse">
            <a:avLst/>
          </a:prstGeom>
          <a:noFill/>
          <a:ln>
            <a:noFill/>
          </a:ln>
        </p:spPr>
      </p:sp>
      <p:sp>
        <p:nvSpPr>
          <p:cNvPr id="160" name="Google Shape;160;p23"/>
          <p:cNvSpPr/>
          <p:nvPr>
            <p:ph idx="3" type="pic"/>
          </p:nvPr>
        </p:nvSpPr>
        <p:spPr>
          <a:xfrm>
            <a:off x="5281000" y="2614000"/>
            <a:ext cx="1629900" cy="1629900"/>
          </a:xfrm>
          <a:prstGeom prst="ellipse">
            <a:avLst/>
          </a:prstGeom>
          <a:noFill/>
          <a:ln>
            <a:noFill/>
          </a:ln>
        </p:spPr>
      </p:sp>
      <p:sp>
        <p:nvSpPr>
          <p:cNvPr id="161" name="Google Shape;161;p23"/>
          <p:cNvSpPr/>
          <p:nvPr>
            <p:ph idx="4" type="pic"/>
          </p:nvPr>
        </p:nvSpPr>
        <p:spPr>
          <a:xfrm>
            <a:off x="8608967" y="2614000"/>
            <a:ext cx="1629900" cy="1629900"/>
          </a:xfrm>
          <a:prstGeom prst="ellipse">
            <a:avLst/>
          </a:prstGeom>
          <a:noFill/>
          <a:ln>
            <a:noFill/>
          </a:ln>
        </p:spPr>
      </p:sp>
      <p:sp>
        <p:nvSpPr>
          <p:cNvPr id="162" name="Google Shape;162;p23"/>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3" name="Google Shape;163;p23"/>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4" name="Google Shape;164;p23"/>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165" name="Google Shape;165;p23"/>
          <p:cNvGrpSpPr/>
          <p:nvPr/>
        </p:nvGrpSpPr>
        <p:grpSpPr>
          <a:xfrm>
            <a:off x="-18200" y="6209645"/>
            <a:ext cx="12228094" cy="647984"/>
            <a:chOff x="-13650" y="4657350"/>
            <a:chExt cx="9171300" cy="486000"/>
          </a:xfrm>
        </p:grpSpPr>
        <p:sp>
          <p:nvSpPr>
            <p:cNvPr id="166" name="Google Shape;166;p23"/>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67" name="Google Shape;167;p23"/>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68" name="Google Shape;168;p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169" name="Shape 169"/>
        <p:cNvGrpSpPr/>
        <p:nvPr/>
      </p:nvGrpSpPr>
      <p:grpSpPr>
        <a:xfrm>
          <a:off x="0" y="0"/>
          <a:ext cx="0" cy="0"/>
          <a:chOff x="0" y="0"/>
          <a:chExt cx="0" cy="0"/>
        </a:xfrm>
      </p:grpSpPr>
      <p:sp>
        <p:nvSpPr>
          <p:cNvPr id="170" name="Google Shape;170;p24"/>
          <p:cNvSpPr/>
          <p:nvPr>
            <p:ph idx="2" type="pic"/>
          </p:nvPr>
        </p:nvSpPr>
        <p:spPr>
          <a:xfrm>
            <a:off x="-54633" y="-45533"/>
            <a:ext cx="12328500" cy="6255600"/>
          </a:xfrm>
          <a:prstGeom prst="rect">
            <a:avLst/>
          </a:prstGeom>
          <a:noFill/>
          <a:ln>
            <a:noFill/>
          </a:ln>
        </p:spPr>
      </p:sp>
      <p:grpSp>
        <p:nvGrpSpPr>
          <p:cNvPr id="171" name="Google Shape;171;p24"/>
          <p:cNvGrpSpPr/>
          <p:nvPr/>
        </p:nvGrpSpPr>
        <p:grpSpPr>
          <a:xfrm>
            <a:off x="-18200" y="6209645"/>
            <a:ext cx="12228094" cy="647984"/>
            <a:chOff x="-13650" y="4657350"/>
            <a:chExt cx="9171300" cy="486000"/>
          </a:xfrm>
        </p:grpSpPr>
        <p:sp>
          <p:nvSpPr>
            <p:cNvPr id="172" name="Google Shape;172;p24"/>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73" name="Google Shape;173;p24"/>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74" name="Google Shape;174;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175" name="Shape 175"/>
        <p:cNvGrpSpPr/>
        <p:nvPr/>
      </p:nvGrpSpPr>
      <p:grpSpPr>
        <a:xfrm>
          <a:off x="0" y="0"/>
          <a:ext cx="0" cy="0"/>
          <a:chOff x="0" y="0"/>
          <a:chExt cx="0" cy="0"/>
        </a:xfrm>
      </p:grpSpPr>
      <p:sp>
        <p:nvSpPr>
          <p:cNvPr id="176" name="Google Shape;176;p25"/>
          <p:cNvSpPr/>
          <p:nvPr>
            <p:ph idx="2" type="pic"/>
          </p:nvPr>
        </p:nvSpPr>
        <p:spPr>
          <a:xfrm>
            <a:off x="-63733" y="-36433"/>
            <a:ext cx="12310500" cy="6246300"/>
          </a:xfrm>
          <a:prstGeom prst="rect">
            <a:avLst/>
          </a:prstGeom>
          <a:noFill/>
          <a:ln>
            <a:noFill/>
          </a:ln>
        </p:spPr>
      </p:sp>
      <p:sp>
        <p:nvSpPr>
          <p:cNvPr id="177" name="Google Shape;177;p25"/>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78" name="Google Shape;178;p25"/>
          <p:cNvGrpSpPr/>
          <p:nvPr/>
        </p:nvGrpSpPr>
        <p:grpSpPr>
          <a:xfrm>
            <a:off x="-18200" y="6209645"/>
            <a:ext cx="12228094" cy="647984"/>
            <a:chOff x="-13650" y="4657350"/>
            <a:chExt cx="9171300" cy="486000"/>
          </a:xfrm>
        </p:grpSpPr>
        <p:sp>
          <p:nvSpPr>
            <p:cNvPr id="179" name="Google Shape;179;p25"/>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80" name="Google Shape;180;p25"/>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81" name="Google Shape;181;p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692026" y="1316565"/>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22" name="Google Shape;22;p4"/>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23" name="Google Shape;23;p4"/>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24" name="Google Shape;24;p4"/>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5" name="Google Shape;25;p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628300" y="2117800"/>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28" name="Google Shape;28;p5"/>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p:txBody>
      </p:sp>
      <p:sp>
        <p:nvSpPr>
          <p:cNvPr id="29" name="Google Shape;29;p5"/>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p:txBody>
      </p:sp>
      <p:sp>
        <p:nvSpPr>
          <p:cNvPr id="30" name="Google Shape;30;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accent2"/>
                </a:solidFill>
                <a:latin typeface="Roboto"/>
                <a:ea typeface="Roboto"/>
                <a:cs typeface="Roboto"/>
                <a:sym typeface="Roboto"/>
              </a:defRPr>
            </a:lvl1pPr>
            <a:lvl2pPr lvl="1">
              <a:buNone/>
              <a:defRPr>
                <a:solidFill>
                  <a:schemeClr val="accent2"/>
                </a:solidFill>
                <a:latin typeface="Roboto"/>
                <a:ea typeface="Roboto"/>
                <a:cs typeface="Roboto"/>
                <a:sym typeface="Roboto"/>
              </a:defRPr>
            </a:lvl2pPr>
            <a:lvl3pPr lvl="2">
              <a:buNone/>
              <a:defRPr>
                <a:solidFill>
                  <a:schemeClr val="accent2"/>
                </a:solidFill>
                <a:latin typeface="Roboto"/>
                <a:ea typeface="Roboto"/>
                <a:cs typeface="Roboto"/>
                <a:sym typeface="Roboto"/>
              </a:defRPr>
            </a:lvl3pPr>
            <a:lvl4pPr lvl="3">
              <a:buNone/>
              <a:defRPr>
                <a:solidFill>
                  <a:schemeClr val="accent2"/>
                </a:solidFill>
                <a:latin typeface="Roboto"/>
                <a:ea typeface="Roboto"/>
                <a:cs typeface="Roboto"/>
                <a:sym typeface="Roboto"/>
              </a:defRPr>
            </a:lvl4pPr>
            <a:lvl5pPr lvl="4">
              <a:buNone/>
              <a:defRPr>
                <a:solidFill>
                  <a:schemeClr val="accent2"/>
                </a:solidFill>
                <a:latin typeface="Roboto"/>
                <a:ea typeface="Roboto"/>
                <a:cs typeface="Roboto"/>
                <a:sym typeface="Roboto"/>
              </a:defRPr>
            </a:lvl5pPr>
            <a:lvl6pPr lvl="5">
              <a:buNone/>
              <a:defRPr>
                <a:solidFill>
                  <a:schemeClr val="accent2"/>
                </a:solidFill>
                <a:latin typeface="Roboto"/>
                <a:ea typeface="Roboto"/>
                <a:cs typeface="Roboto"/>
                <a:sym typeface="Roboto"/>
              </a:defRPr>
            </a:lvl6pPr>
            <a:lvl7pPr lvl="6">
              <a:buNone/>
              <a:defRPr>
                <a:solidFill>
                  <a:schemeClr val="accent2"/>
                </a:solidFill>
                <a:latin typeface="Roboto"/>
                <a:ea typeface="Roboto"/>
                <a:cs typeface="Roboto"/>
                <a:sym typeface="Roboto"/>
              </a:defRPr>
            </a:lvl7pPr>
            <a:lvl8pPr lvl="7">
              <a:buNone/>
              <a:defRPr>
                <a:solidFill>
                  <a:schemeClr val="accent2"/>
                </a:solidFill>
                <a:latin typeface="Roboto"/>
                <a:ea typeface="Roboto"/>
                <a:cs typeface="Roboto"/>
                <a:sym typeface="Roboto"/>
              </a:defRPr>
            </a:lvl8pPr>
            <a:lvl9pPr lvl="8">
              <a:buNone/>
              <a:defRPr>
                <a:solidFill>
                  <a:schemeClr val="accen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31" name="Shape 31"/>
        <p:cNvGrpSpPr/>
        <p:nvPr/>
      </p:nvGrpSpPr>
      <p:grpSpPr>
        <a:xfrm>
          <a:off x="0" y="0"/>
          <a:ext cx="0" cy="0"/>
          <a:chOff x="0" y="0"/>
          <a:chExt cx="0" cy="0"/>
        </a:xfrm>
      </p:grpSpPr>
      <p:sp>
        <p:nvSpPr>
          <p:cNvPr id="32" name="Google Shape;32;p6"/>
          <p:cNvSpPr/>
          <p:nvPr>
            <p:ph idx="2" type="pic"/>
          </p:nvPr>
        </p:nvSpPr>
        <p:spPr>
          <a:xfrm>
            <a:off x="5982033" y="-67"/>
            <a:ext cx="6301200" cy="6210000"/>
          </a:xfrm>
          <a:prstGeom prst="rect">
            <a:avLst/>
          </a:prstGeom>
          <a:noFill/>
          <a:ln>
            <a:noFill/>
          </a:ln>
        </p:spPr>
      </p:sp>
      <p:sp>
        <p:nvSpPr>
          <p:cNvPr id="33" name="Google Shape;33;p6"/>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34" name="Google Shape;34;p6"/>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35" name="Google Shape;35;p6"/>
          <p:cNvGrpSpPr/>
          <p:nvPr/>
        </p:nvGrpSpPr>
        <p:grpSpPr>
          <a:xfrm>
            <a:off x="-18200" y="6209645"/>
            <a:ext cx="12228094" cy="647984"/>
            <a:chOff x="-13650" y="4657350"/>
            <a:chExt cx="9171300" cy="486000"/>
          </a:xfrm>
        </p:grpSpPr>
        <p:sp>
          <p:nvSpPr>
            <p:cNvPr id="36" name="Google Shape;36;p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7" name="Google Shape;37;p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38" name="Google Shape;38;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39" name="Shape 39"/>
        <p:cNvGrpSpPr/>
        <p:nvPr/>
      </p:nvGrpSpPr>
      <p:grpSpPr>
        <a:xfrm>
          <a:off x="0" y="0"/>
          <a:ext cx="0" cy="0"/>
          <a:chOff x="0" y="0"/>
          <a:chExt cx="0" cy="0"/>
        </a:xfrm>
      </p:grpSpPr>
      <p:sp>
        <p:nvSpPr>
          <p:cNvPr id="40" name="Google Shape;40;p7"/>
          <p:cNvSpPr/>
          <p:nvPr>
            <p:ph idx="2" type="pic"/>
          </p:nvPr>
        </p:nvSpPr>
        <p:spPr>
          <a:xfrm>
            <a:off x="5982033" y="-67"/>
            <a:ext cx="6210000" cy="3259500"/>
          </a:xfrm>
          <a:prstGeom prst="rect">
            <a:avLst/>
          </a:prstGeom>
          <a:noFill/>
          <a:ln>
            <a:noFill/>
          </a:ln>
        </p:spPr>
      </p:sp>
      <p:sp>
        <p:nvSpPr>
          <p:cNvPr id="41" name="Google Shape;41;p7"/>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42" name="Google Shape;42;p7"/>
          <p:cNvSpPr/>
          <p:nvPr>
            <p:ph idx="3" type="pic"/>
          </p:nvPr>
        </p:nvSpPr>
        <p:spPr>
          <a:xfrm>
            <a:off x="9178000" y="3450867"/>
            <a:ext cx="3014100" cy="2758800"/>
          </a:xfrm>
          <a:prstGeom prst="rect">
            <a:avLst/>
          </a:prstGeom>
          <a:noFill/>
          <a:ln>
            <a:noFill/>
          </a:ln>
        </p:spPr>
      </p:sp>
      <p:sp>
        <p:nvSpPr>
          <p:cNvPr id="43" name="Google Shape;43;p7"/>
          <p:cNvSpPr/>
          <p:nvPr>
            <p:ph idx="4" type="pic"/>
          </p:nvPr>
        </p:nvSpPr>
        <p:spPr>
          <a:xfrm>
            <a:off x="5982033" y="3450867"/>
            <a:ext cx="3014100" cy="2758800"/>
          </a:xfrm>
          <a:prstGeom prst="rect">
            <a:avLst/>
          </a:prstGeom>
          <a:noFill/>
          <a:ln>
            <a:noFill/>
          </a:ln>
        </p:spPr>
      </p:sp>
      <p:sp>
        <p:nvSpPr>
          <p:cNvPr id="44" name="Google Shape;44;p7"/>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45" name="Google Shape;45;p7"/>
          <p:cNvGrpSpPr/>
          <p:nvPr/>
        </p:nvGrpSpPr>
        <p:grpSpPr>
          <a:xfrm>
            <a:off x="-18200" y="6209645"/>
            <a:ext cx="12228094" cy="647984"/>
            <a:chOff x="-13650" y="4657350"/>
            <a:chExt cx="9171300" cy="486000"/>
          </a:xfrm>
        </p:grpSpPr>
        <p:sp>
          <p:nvSpPr>
            <p:cNvPr id="46" name="Google Shape;46;p7"/>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47" name="Google Shape;47;p7"/>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48" name="Google Shape;48;p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49" name="Shape 49"/>
        <p:cNvGrpSpPr/>
        <p:nvPr/>
      </p:nvGrpSpPr>
      <p:grpSpPr>
        <a:xfrm>
          <a:off x="0" y="0"/>
          <a:ext cx="0" cy="0"/>
          <a:chOff x="0" y="0"/>
          <a:chExt cx="0" cy="0"/>
        </a:xfrm>
      </p:grpSpPr>
      <p:sp>
        <p:nvSpPr>
          <p:cNvPr id="50" name="Google Shape;50;p8"/>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51" name="Google Shape;51;p8"/>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52" name="Google Shape;52;p8"/>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3" name="Google Shape;53;p8"/>
          <p:cNvSpPr/>
          <p:nvPr>
            <p:ph idx="2" type="pic"/>
          </p:nvPr>
        </p:nvSpPr>
        <p:spPr>
          <a:xfrm>
            <a:off x="9100" y="3057717"/>
            <a:ext cx="12192000" cy="3152400"/>
          </a:xfrm>
          <a:prstGeom prst="rect">
            <a:avLst/>
          </a:prstGeom>
          <a:noFill/>
          <a:ln>
            <a:noFill/>
          </a:ln>
        </p:spPr>
      </p:sp>
      <p:sp>
        <p:nvSpPr>
          <p:cNvPr id="54" name="Google Shape;54;p8"/>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5" name="Google Shape;55;p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56" name="Shape 56"/>
        <p:cNvGrpSpPr/>
        <p:nvPr/>
      </p:nvGrpSpPr>
      <p:grpSpPr>
        <a:xfrm>
          <a:off x="0" y="0"/>
          <a:ext cx="0" cy="0"/>
          <a:chOff x="0" y="0"/>
          <a:chExt cx="0" cy="0"/>
        </a:xfrm>
      </p:grpSpPr>
      <p:sp>
        <p:nvSpPr>
          <p:cNvPr id="57" name="Google Shape;57;p9"/>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8" name="Google Shape;58;p9"/>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9" name="Google Shape;59;p9"/>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9"/>
          <p:cNvSpPr/>
          <p:nvPr>
            <p:ph idx="2" type="pic"/>
          </p:nvPr>
        </p:nvSpPr>
        <p:spPr>
          <a:xfrm>
            <a:off x="1953050" y="2614000"/>
            <a:ext cx="1629900" cy="1629900"/>
          </a:xfrm>
          <a:prstGeom prst="ellipse">
            <a:avLst/>
          </a:prstGeom>
          <a:noFill/>
          <a:ln>
            <a:noFill/>
          </a:ln>
        </p:spPr>
      </p:sp>
      <p:sp>
        <p:nvSpPr>
          <p:cNvPr id="61" name="Google Shape;61;p9"/>
          <p:cNvSpPr/>
          <p:nvPr>
            <p:ph idx="3" type="pic"/>
          </p:nvPr>
        </p:nvSpPr>
        <p:spPr>
          <a:xfrm>
            <a:off x="5281000" y="2614000"/>
            <a:ext cx="1629900" cy="1629900"/>
          </a:xfrm>
          <a:prstGeom prst="ellipse">
            <a:avLst/>
          </a:prstGeom>
          <a:noFill/>
          <a:ln>
            <a:noFill/>
          </a:ln>
        </p:spPr>
      </p:sp>
      <p:sp>
        <p:nvSpPr>
          <p:cNvPr id="62" name="Google Shape;62;p9"/>
          <p:cNvSpPr/>
          <p:nvPr>
            <p:ph idx="4" type="pic"/>
          </p:nvPr>
        </p:nvSpPr>
        <p:spPr>
          <a:xfrm>
            <a:off x="8608967" y="2614000"/>
            <a:ext cx="1629900" cy="1629900"/>
          </a:xfrm>
          <a:prstGeom prst="ellipse">
            <a:avLst/>
          </a:prstGeom>
          <a:noFill/>
          <a:ln>
            <a:noFill/>
          </a:ln>
        </p:spPr>
      </p:sp>
      <p:sp>
        <p:nvSpPr>
          <p:cNvPr id="63" name="Google Shape;63;p9"/>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4" name="Google Shape;64;p9"/>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5" name="Google Shape;65;p9"/>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66" name="Google Shape;66;p9"/>
          <p:cNvGrpSpPr/>
          <p:nvPr/>
        </p:nvGrpSpPr>
        <p:grpSpPr>
          <a:xfrm>
            <a:off x="-18200" y="6209645"/>
            <a:ext cx="12228094" cy="647984"/>
            <a:chOff x="-13650" y="4657350"/>
            <a:chExt cx="9171300" cy="486000"/>
          </a:xfrm>
        </p:grpSpPr>
        <p:sp>
          <p:nvSpPr>
            <p:cNvPr id="67" name="Google Shape;67;p9"/>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68" name="Google Shape;68;p9"/>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69" name="Google Shape;69;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70" name="Shape 70"/>
        <p:cNvGrpSpPr/>
        <p:nvPr/>
      </p:nvGrpSpPr>
      <p:grpSpPr>
        <a:xfrm>
          <a:off x="0" y="0"/>
          <a:ext cx="0" cy="0"/>
          <a:chOff x="0" y="0"/>
          <a:chExt cx="0" cy="0"/>
        </a:xfrm>
      </p:grpSpPr>
      <p:sp>
        <p:nvSpPr>
          <p:cNvPr id="71" name="Google Shape;71;p10"/>
          <p:cNvSpPr/>
          <p:nvPr>
            <p:ph idx="2" type="pic"/>
          </p:nvPr>
        </p:nvSpPr>
        <p:spPr>
          <a:xfrm>
            <a:off x="-54633" y="-45533"/>
            <a:ext cx="12328500" cy="6255600"/>
          </a:xfrm>
          <a:prstGeom prst="rect">
            <a:avLst/>
          </a:prstGeom>
          <a:noFill/>
          <a:ln>
            <a:noFill/>
          </a:ln>
        </p:spPr>
      </p:sp>
      <p:grpSp>
        <p:nvGrpSpPr>
          <p:cNvPr id="72" name="Google Shape;72;p10"/>
          <p:cNvGrpSpPr/>
          <p:nvPr/>
        </p:nvGrpSpPr>
        <p:grpSpPr>
          <a:xfrm>
            <a:off x="-18200" y="6209645"/>
            <a:ext cx="12228094" cy="647984"/>
            <a:chOff x="-13650" y="4657350"/>
            <a:chExt cx="9171300" cy="486000"/>
          </a:xfrm>
        </p:grpSpPr>
        <p:sp>
          <p:nvSpPr>
            <p:cNvPr id="73" name="Google Shape;73;p1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74" name="Google Shape;74;p1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75" name="Google Shape;75;p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2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2F89DC"/>
            </a:gs>
            <a:gs pos="100000">
              <a:srgbClr val="194670"/>
            </a:gs>
          </a:gsLst>
          <a:lin ang="5400012" scaled="0"/>
        </a:gra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101" name="Shape 101"/>
        <p:cNvGrpSpPr/>
        <p:nvPr/>
      </p:nvGrpSpPr>
      <p:grpSpPr>
        <a:xfrm>
          <a:off x="0" y="0"/>
          <a:ext cx="0" cy="0"/>
          <a:chOff x="0" y="0"/>
          <a:chExt cx="0" cy="0"/>
        </a:xfrm>
      </p:grpSpPr>
      <p:sp>
        <p:nvSpPr>
          <p:cNvPr id="102" name="Google Shape;102;p15"/>
          <p:cNvSpPr txBox="1"/>
          <p:nvPr>
            <p:ph type="title"/>
          </p:nvPr>
        </p:nvSpPr>
        <p:spPr>
          <a:xfrm>
            <a:off x="266933" y="473467"/>
            <a:ext cx="10650300" cy="11199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103" name="Google Shape;103;p15"/>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04" name="Google Shape;104;p1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nrich.maths.org/articles/four-colour-theorem" TargetMode="External"/><Relationship Id="rId4" Type="http://schemas.openxmlformats.org/officeDocument/2006/relationships/image" Target="../media/image22.png"/><Relationship Id="rId5" Type="http://schemas.openxmlformats.org/officeDocument/2006/relationships/image" Target="../media/image31.png"/><Relationship Id="rId6" Type="http://schemas.openxmlformats.org/officeDocument/2006/relationships/hyperlink" Target="https://las.illinois.edu/news/2017-10-18/celebrating-four-color-theorem" TargetMode="External"/><Relationship Id="rId7"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hyperlink" Target="https://www.quantamagazine.org/how-a-mathematical-paradox-allows-infinite-cloning-20210826/" TargetMode="External"/><Relationship Id="rId5" Type="http://schemas.openxmlformats.org/officeDocument/2006/relationships/image" Target="../media/image23.png"/><Relationship Id="rId6" Type="http://schemas.openxmlformats.org/officeDocument/2006/relationships/image" Target="../media/image31.png"/><Relationship Id="rId7" Type="http://schemas.openxmlformats.org/officeDocument/2006/relationships/hyperlink" Target="https://math.hmc.edu/funfacts/banach-tarski-paradox/" TargetMode="External"/><Relationship Id="rId8"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wired.com/2009/02/wp-quant/" TargetMode="External"/><Relationship Id="rId4" Type="http://schemas.openxmlformats.org/officeDocument/2006/relationships/image" Target="../media/image24.png"/><Relationship Id="rId5" Type="http://schemas.openxmlformats.org/officeDocument/2006/relationships/image" Target="../media/image31.png"/><Relationship Id="rId6" Type="http://schemas.openxmlformats.org/officeDocument/2006/relationships/image" Target="../media/image25.png"/><Relationship Id="rId7" Type="http://schemas.openxmlformats.org/officeDocument/2006/relationships/hyperlink" Target="https://nhsjs.com/2025/incorrectly-applying-default-correlation-theory-the-causes-of-the-subprime-mortgage-crisis-of-2008/" TargetMode="External"/><Relationship Id="rId8"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hyperlink" Target="https://www.pnas.org/doi/10.1073/pnas.2006520117" TargetMode="External"/><Relationship Id="rId5" Type="http://schemas.openxmlformats.org/officeDocument/2006/relationships/image" Target="../media/image26.png"/><Relationship Id="rId6" Type="http://schemas.openxmlformats.org/officeDocument/2006/relationships/image" Target="../media/image31.png"/><Relationship Id="rId7" Type="http://schemas.openxmlformats.org/officeDocument/2006/relationships/hyperlink" Target="https://www.nejm.org/doi/full/10.1056/NEJMp2016822" TargetMode="External"/><Relationship Id="rId8"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31.png"/><Relationship Id="rId5" Type="http://schemas.openxmlformats.org/officeDocument/2006/relationships/hyperlink" Target="https://www.ox.ac.uk/news/2024-05-02-new-algorithm-supercharges-climate-models-and-could-lead-better-predictions-future" TargetMode="External"/><Relationship Id="rId6" Type="http://schemas.openxmlformats.org/officeDocument/2006/relationships/image" Target="../media/image32.png"/><Relationship Id="rId7" Type="http://schemas.openxmlformats.org/officeDocument/2006/relationships/hyperlink" Target="https://royalsociety.org/-/media/policy/projects/climate-change-science-solutions/climate-science-solutions-modelling.pdf" TargetMode="External"/><Relationship Id="rId8"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4.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hyperlink" Target="http://www.youtube.com/watch?v=_U4KzXn9RNg" TargetMode="External"/><Relationship Id="rId5"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plato.stanford.edu/entries/goedel-incompleteness/" TargetMode="External"/><Relationship Id="rId4" Type="http://schemas.openxmlformats.org/officeDocument/2006/relationships/image" Target="../media/image18.jpg"/><Relationship Id="rId5" Type="http://schemas.openxmlformats.org/officeDocument/2006/relationships/image" Target="../media/image39.png"/><Relationship Id="rId6" Type="http://schemas.openxmlformats.org/officeDocument/2006/relationships/hyperlink" Target="https://www.quantamagazine.org/how-godels-proof-works-20200714/" TargetMode="External"/><Relationship Id="rId7" Type="http://schemas.openxmlformats.org/officeDocument/2006/relationships/image" Target="../media/image20.png"/><Relationship Id="rId8"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304800" y="1829675"/>
            <a:ext cx="6671700" cy="2697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4000"/>
              <a:t>Do mathematical structures reveal truth or just create illusions of certainty?</a:t>
            </a:r>
            <a:endParaRPr/>
          </a:p>
        </p:txBody>
      </p:sp>
      <p:sp>
        <p:nvSpPr>
          <p:cNvPr id="187" name="Google Shape;187;p26"/>
          <p:cNvSpPr txBox="1"/>
          <p:nvPr>
            <p:ph type="title"/>
          </p:nvPr>
        </p:nvSpPr>
        <p:spPr>
          <a:xfrm>
            <a:off x="223250" y="5396100"/>
            <a:ext cx="6671700" cy="1228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400"/>
              <a:t>Mathematics</a:t>
            </a:r>
            <a:r>
              <a:rPr lang="en-US" sz="2400"/>
              <a:t>: </a:t>
            </a:r>
            <a:endParaRPr sz="2400"/>
          </a:p>
          <a:p>
            <a:pPr indent="0" lvl="0" marL="0" rtl="0" algn="l">
              <a:spcBef>
                <a:spcPts val="0"/>
              </a:spcBef>
              <a:spcAft>
                <a:spcPts val="0"/>
              </a:spcAft>
              <a:buNone/>
            </a:pPr>
            <a:r>
              <a:rPr b="0" lang="en-US" sz="2400"/>
              <a:t>Certainty in Mathematics</a:t>
            </a:r>
            <a:endParaRPr b="0" sz="2400"/>
          </a:p>
          <a:p>
            <a:pPr indent="0" lvl="0" marL="0" rtl="0" algn="l">
              <a:spcBef>
                <a:spcPts val="0"/>
              </a:spcBef>
              <a:spcAft>
                <a:spcPts val="0"/>
              </a:spcAft>
              <a:buNone/>
            </a:pPr>
            <a:r>
              <a:rPr b="0" lang="en-US" sz="2400"/>
              <a:t>Lesson 1: Opening Debate</a:t>
            </a:r>
            <a:endParaRPr b="0"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5"/>
          <p:cNvSpPr txBox="1"/>
          <p:nvPr>
            <p:ph type="title"/>
          </p:nvPr>
        </p:nvSpPr>
        <p:spPr>
          <a:xfrm>
            <a:off x="266925" y="2663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Four Color Theorem (1976)</a:t>
            </a:r>
            <a:endParaRPr/>
          </a:p>
        </p:txBody>
      </p:sp>
      <p:grpSp>
        <p:nvGrpSpPr>
          <p:cNvPr id="263" name="Google Shape;263;p35"/>
          <p:cNvGrpSpPr/>
          <p:nvPr/>
        </p:nvGrpSpPr>
        <p:grpSpPr>
          <a:xfrm>
            <a:off x="3229600" y="2808875"/>
            <a:ext cx="5732801" cy="2953150"/>
            <a:chOff x="266925" y="1903950"/>
            <a:chExt cx="5732801" cy="2953150"/>
          </a:xfrm>
        </p:grpSpPr>
        <p:pic>
          <p:nvPicPr>
            <p:cNvPr id="264" name="Google Shape;264;p35" title="World_using_the_four_color_theorem.png">
              <a:hlinkClick r:id="rId3"/>
            </p:cNvPr>
            <p:cNvPicPr preferRelativeResize="0"/>
            <p:nvPr/>
          </p:nvPicPr>
          <p:blipFill>
            <a:blip r:embed="rId4">
              <a:alphaModFix/>
            </a:blip>
            <a:stretch>
              <a:fillRect/>
            </a:stretch>
          </p:blipFill>
          <p:spPr>
            <a:xfrm>
              <a:off x="266925" y="1903950"/>
              <a:ext cx="5732801" cy="2953150"/>
            </a:xfrm>
            <a:prstGeom prst="rect">
              <a:avLst/>
            </a:prstGeom>
            <a:noFill/>
            <a:ln cap="flat" cmpd="sng" w="28575">
              <a:solidFill>
                <a:schemeClr val="dk2"/>
              </a:solidFill>
              <a:prstDash val="solid"/>
              <a:round/>
              <a:headEnd len="sm" w="sm" type="none"/>
              <a:tailEnd len="sm" w="sm" type="none"/>
            </a:ln>
          </p:spPr>
        </p:pic>
        <p:pic>
          <p:nvPicPr>
            <p:cNvPr id="265" name="Google Shape;265;p35" title="hyperlink.png"/>
            <p:cNvPicPr preferRelativeResize="0"/>
            <p:nvPr/>
          </p:nvPicPr>
          <p:blipFill>
            <a:blip r:embed="rId5">
              <a:alphaModFix/>
            </a:blip>
            <a:stretch>
              <a:fillRect/>
            </a:stretch>
          </p:blipFill>
          <p:spPr>
            <a:xfrm>
              <a:off x="266925" y="4268575"/>
              <a:ext cx="588523" cy="588523"/>
            </a:xfrm>
            <a:prstGeom prst="rect">
              <a:avLst/>
            </a:prstGeom>
            <a:noFill/>
            <a:ln>
              <a:noFill/>
            </a:ln>
          </p:spPr>
        </p:pic>
      </p:grpSp>
      <p:grpSp>
        <p:nvGrpSpPr>
          <p:cNvPr id="266" name="Google Shape;266;p35"/>
          <p:cNvGrpSpPr/>
          <p:nvPr/>
        </p:nvGrpSpPr>
        <p:grpSpPr>
          <a:xfrm>
            <a:off x="1624572" y="1454997"/>
            <a:ext cx="8942852" cy="1118750"/>
            <a:chOff x="1198197" y="4943947"/>
            <a:chExt cx="8942852" cy="1118750"/>
          </a:xfrm>
        </p:grpSpPr>
        <p:pic>
          <p:nvPicPr>
            <p:cNvPr id="267" name="Google Shape;267;p35">
              <a:hlinkClick r:id="rId6"/>
            </p:cNvPr>
            <p:cNvPicPr preferRelativeResize="0"/>
            <p:nvPr/>
          </p:nvPicPr>
          <p:blipFill>
            <a:blip r:embed="rId7">
              <a:alphaModFix/>
            </a:blip>
            <a:stretch>
              <a:fillRect/>
            </a:stretch>
          </p:blipFill>
          <p:spPr>
            <a:xfrm>
              <a:off x="1198197" y="4943947"/>
              <a:ext cx="8942851" cy="1118750"/>
            </a:xfrm>
            <a:prstGeom prst="rect">
              <a:avLst/>
            </a:prstGeom>
            <a:noFill/>
            <a:ln cap="flat" cmpd="sng" w="28575">
              <a:solidFill>
                <a:schemeClr val="dk2"/>
              </a:solidFill>
              <a:prstDash val="solid"/>
              <a:round/>
              <a:headEnd len="sm" w="sm" type="none"/>
              <a:tailEnd len="sm" w="sm" type="none"/>
            </a:ln>
          </p:spPr>
        </p:pic>
        <p:pic>
          <p:nvPicPr>
            <p:cNvPr id="268" name="Google Shape;268;p35" title="hyperlink.png"/>
            <p:cNvPicPr preferRelativeResize="0"/>
            <p:nvPr/>
          </p:nvPicPr>
          <p:blipFill>
            <a:blip r:embed="rId5">
              <a:alphaModFix/>
            </a:blip>
            <a:stretch>
              <a:fillRect/>
            </a:stretch>
          </p:blipFill>
          <p:spPr>
            <a:xfrm>
              <a:off x="9552525" y="4943950"/>
              <a:ext cx="588523" cy="588523"/>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6"/>
          <p:cNvSpPr txBox="1"/>
          <p:nvPr>
            <p:ph type="title"/>
          </p:nvPr>
        </p:nvSpPr>
        <p:spPr>
          <a:xfrm>
            <a:off x="266925" y="2663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Banach–Tarski Paradox</a:t>
            </a:r>
            <a:endParaRPr/>
          </a:p>
        </p:txBody>
      </p:sp>
      <p:pic>
        <p:nvPicPr>
          <p:cNvPr id="274" name="Google Shape;274;p36" title="Group 332(1).png"/>
          <p:cNvPicPr preferRelativeResize="0"/>
          <p:nvPr/>
        </p:nvPicPr>
        <p:blipFill>
          <a:blip r:embed="rId3">
            <a:alphaModFix/>
          </a:blip>
          <a:stretch>
            <a:fillRect/>
          </a:stretch>
        </p:blipFill>
        <p:spPr>
          <a:xfrm>
            <a:off x="0" y="4325500"/>
            <a:ext cx="1865701" cy="1658826"/>
          </a:xfrm>
          <a:prstGeom prst="rect">
            <a:avLst/>
          </a:prstGeom>
          <a:noFill/>
          <a:ln>
            <a:noFill/>
          </a:ln>
        </p:spPr>
      </p:pic>
      <p:grpSp>
        <p:nvGrpSpPr>
          <p:cNvPr id="275" name="Google Shape;275;p36"/>
          <p:cNvGrpSpPr/>
          <p:nvPr/>
        </p:nvGrpSpPr>
        <p:grpSpPr>
          <a:xfrm>
            <a:off x="988150" y="1270949"/>
            <a:ext cx="6863326" cy="2175540"/>
            <a:chOff x="988150" y="1270949"/>
            <a:chExt cx="6863326" cy="2175540"/>
          </a:xfrm>
        </p:grpSpPr>
        <p:pic>
          <p:nvPicPr>
            <p:cNvPr id="276" name="Google Shape;276;p36">
              <a:hlinkClick r:id="rId4"/>
            </p:cNvPr>
            <p:cNvPicPr preferRelativeResize="0"/>
            <p:nvPr/>
          </p:nvPicPr>
          <p:blipFill>
            <a:blip r:embed="rId5">
              <a:alphaModFix/>
            </a:blip>
            <a:stretch>
              <a:fillRect/>
            </a:stretch>
          </p:blipFill>
          <p:spPr>
            <a:xfrm>
              <a:off x="1064826" y="1270949"/>
              <a:ext cx="6786649" cy="2091375"/>
            </a:xfrm>
            <a:prstGeom prst="rect">
              <a:avLst/>
            </a:prstGeom>
            <a:noFill/>
            <a:ln cap="flat" cmpd="sng" w="28575">
              <a:solidFill>
                <a:schemeClr val="dk2"/>
              </a:solidFill>
              <a:prstDash val="solid"/>
              <a:round/>
              <a:headEnd len="sm" w="sm" type="none"/>
              <a:tailEnd len="sm" w="sm" type="none"/>
            </a:ln>
          </p:spPr>
        </p:pic>
        <p:pic>
          <p:nvPicPr>
            <p:cNvPr id="277" name="Google Shape;277;p36" title="hyperlink.png"/>
            <p:cNvPicPr preferRelativeResize="0"/>
            <p:nvPr/>
          </p:nvPicPr>
          <p:blipFill>
            <a:blip r:embed="rId6">
              <a:alphaModFix/>
            </a:blip>
            <a:stretch>
              <a:fillRect/>
            </a:stretch>
          </p:blipFill>
          <p:spPr>
            <a:xfrm>
              <a:off x="988150" y="2765162"/>
              <a:ext cx="681326" cy="681326"/>
            </a:xfrm>
            <a:prstGeom prst="rect">
              <a:avLst/>
            </a:prstGeom>
            <a:noFill/>
            <a:ln>
              <a:noFill/>
            </a:ln>
          </p:spPr>
        </p:pic>
      </p:grpSp>
      <p:grpSp>
        <p:nvGrpSpPr>
          <p:cNvPr id="278" name="Google Shape;278;p36"/>
          <p:cNvGrpSpPr/>
          <p:nvPr/>
        </p:nvGrpSpPr>
        <p:grpSpPr>
          <a:xfrm>
            <a:off x="5300149" y="3581850"/>
            <a:ext cx="5831775" cy="2259000"/>
            <a:chOff x="5300149" y="3581850"/>
            <a:chExt cx="5831775" cy="2259000"/>
          </a:xfrm>
        </p:grpSpPr>
        <p:pic>
          <p:nvPicPr>
            <p:cNvPr id="279" name="Google Shape;279;p36">
              <a:hlinkClick r:id="rId7"/>
            </p:cNvPr>
            <p:cNvPicPr preferRelativeResize="0"/>
            <p:nvPr/>
          </p:nvPicPr>
          <p:blipFill>
            <a:blip r:embed="rId8">
              <a:alphaModFix/>
            </a:blip>
            <a:stretch>
              <a:fillRect/>
            </a:stretch>
          </p:blipFill>
          <p:spPr>
            <a:xfrm>
              <a:off x="5300149" y="3581850"/>
              <a:ext cx="5831775" cy="2259000"/>
            </a:xfrm>
            <a:prstGeom prst="rect">
              <a:avLst/>
            </a:prstGeom>
            <a:noFill/>
            <a:ln cap="flat" cmpd="sng" w="28575">
              <a:solidFill>
                <a:schemeClr val="dk2"/>
              </a:solidFill>
              <a:prstDash val="solid"/>
              <a:round/>
              <a:headEnd len="sm" w="sm" type="none"/>
              <a:tailEnd len="sm" w="sm" type="none"/>
            </a:ln>
          </p:spPr>
        </p:pic>
        <p:pic>
          <p:nvPicPr>
            <p:cNvPr id="280" name="Google Shape;280;p36" title="hyperlink.png"/>
            <p:cNvPicPr preferRelativeResize="0"/>
            <p:nvPr/>
          </p:nvPicPr>
          <p:blipFill>
            <a:blip r:embed="rId6">
              <a:alphaModFix/>
            </a:blip>
            <a:stretch>
              <a:fillRect/>
            </a:stretch>
          </p:blipFill>
          <p:spPr>
            <a:xfrm>
              <a:off x="10353600" y="3644162"/>
              <a:ext cx="681326" cy="681326"/>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7"/>
          <p:cNvSpPr txBox="1"/>
          <p:nvPr>
            <p:ph type="title"/>
          </p:nvPr>
        </p:nvSpPr>
        <p:spPr>
          <a:xfrm>
            <a:off x="266925" y="2663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2008 Financial Crisis: Gaussian copulas</a:t>
            </a:r>
            <a:endParaRPr/>
          </a:p>
        </p:txBody>
      </p:sp>
      <p:grpSp>
        <p:nvGrpSpPr>
          <p:cNvPr id="286" name="Google Shape;286;p37"/>
          <p:cNvGrpSpPr/>
          <p:nvPr/>
        </p:nvGrpSpPr>
        <p:grpSpPr>
          <a:xfrm>
            <a:off x="905587" y="4305674"/>
            <a:ext cx="10380826" cy="1180325"/>
            <a:chOff x="1811175" y="4327474"/>
            <a:chExt cx="10380826" cy="1180325"/>
          </a:xfrm>
        </p:grpSpPr>
        <p:pic>
          <p:nvPicPr>
            <p:cNvPr id="287" name="Google Shape;287;p37">
              <a:hlinkClick r:id="rId3"/>
            </p:cNvPr>
            <p:cNvPicPr preferRelativeResize="0"/>
            <p:nvPr/>
          </p:nvPicPr>
          <p:blipFill>
            <a:blip r:embed="rId4">
              <a:alphaModFix/>
            </a:blip>
            <a:stretch>
              <a:fillRect/>
            </a:stretch>
          </p:blipFill>
          <p:spPr>
            <a:xfrm>
              <a:off x="1811175" y="4327474"/>
              <a:ext cx="10380826" cy="1180325"/>
            </a:xfrm>
            <a:prstGeom prst="rect">
              <a:avLst/>
            </a:prstGeom>
            <a:noFill/>
            <a:ln cap="flat" cmpd="sng" w="28575">
              <a:solidFill>
                <a:schemeClr val="dk2"/>
              </a:solidFill>
              <a:prstDash val="solid"/>
              <a:round/>
              <a:headEnd len="sm" w="sm" type="none"/>
              <a:tailEnd len="sm" w="sm" type="none"/>
            </a:ln>
          </p:spPr>
        </p:pic>
        <p:pic>
          <p:nvPicPr>
            <p:cNvPr id="288" name="Google Shape;288;p37" title="hyperlink.png"/>
            <p:cNvPicPr preferRelativeResize="0"/>
            <p:nvPr/>
          </p:nvPicPr>
          <p:blipFill>
            <a:blip r:embed="rId5">
              <a:alphaModFix/>
            </a:blip>
            <a:stretch>
              <a:fillRect/>
            </a:stretch>
          </p:blipFill>
          <p:spPr>
            <a:xfrm>
              <a:off x="11510675" y="4327475"/>
              <a:ext cx="681326" cy="681326"/>
            </a:xfrm>
            <a:prstGeom prst="rect">
              <a:avLst/>
            </a:prstGeom>
            <a:noFill/>
            <a:ln>
              <a:noFill/>
            </a:ln>
          </p:spPr>
        </p:pic>
      </p:grpSp>
      <p:pic>
        <p:nvPicPr>
          <p:cNvPr id="289" name="Google Shape;289;p37" title="users.png"/>
          <p:cNvPicPr preferRelativeResize="0"/>
          <p:nvPr/>
        </p:nvPicPr>
        <p:blipFill>
          <a:blip r:embed="rId6">
            <a:alphaModFix/>
          </a:blip>
          <a:stretch>
            <a:fillRect/>
          </a:stretch>
        </p:blipFill>
        <p:spPr>
          <a:xfrm>
            <a:off x="9327763" y="1967112"/>
            <a:ext cx="1958661" cy="1526600"/>
          </a:xfrm>
          <a:prstGeom prst="rect">
            <a:avLst/>
          </a:prstGeom>
          <a:noFill/>
          <a:ln>
            <a:noFill/>
          </a:ln>
        </p:spPr>
      </p:pic>
      <p:grpSp>
        <p:nvGrpSpPr>
          <p:cNvPr id="290" name="Google Shape;290;p37"/>
          <p:cNvGrpSpPr/>
          <p:nvPr/>
        </p:nvGrpSpPr>
        <p:grpSpPr>
          <a:xfrm>
            <a:off x="905575" y="1558075"/>
            <a:ext cx="7760008" cy="1935651"/>
            <a:chOff x="512825" y="1165575"/>
            <a:chExt cx="7760008" cy="1935651"/>
          </a:xfrm>
        </p:grpSpPr>
        <p:pic>
          <p:nvPicPr>
            <p:cNvPr id="291" name="Google Shape;291;p37">
              <a:hlinkClick r:id="rId7"/>
            </p:cNvPr>
            <p:cNvPicPr preferRelativeResize="0"/>
            <p:nvPr/>
          </p:nvPicPr>
          <p:blipFill>
            <a:blip r:embed="rId8">
              <a:alphaModFix/>
            </a:blip>
            <a:stretch>
              <a:fillRect/>
            </a:stretch>
          </p:blipFill>
          <p:spPr>
            <a:xfrm>
              <a:off x="512825" y="1165575"/>
              <a:ext cx="7760008" cy="1935650"/>
            </a:xfrm>
            <a:prstGeom prst="rect">
              <a:avLst/>
            </a:prstGeom>
            <a:noFill/>
            <a:ln cap="flat" cmpd="sng" w="28575">
              <a:solidFill>
                <a:schemeClr val="dk2"/>
              </a:solidFill>
              <a:prstDash val="solid"/>
              <a:round/>
              <a:headEnd len="sm" w="sm" type="none"/>
              <a:tailEnd len="sm" w="sm" type="none"/>
            </a:ln>
          </p:spPr>
        </p:pic>
        <p:pic>
          <p:nvPicPr>
            <p:cNvPr id="292" name="Google Shape;292;p37" title="hyperlink.png"/>
            <p:cNvPicPr preferRelativeResize="0"/>
            <p:nvPr/>
          </p:nvPicPr>
          <p:blipFill>
            <a:blip r:embed="rId5">
              <a:alphaModFix/>
            </a:blip>
            <a:stretch>
              <a:fillRect/>
            </a:stretch>
          </p:blipFill>
          <p:spPr>
            <a:xfrm>
              <a:off x="7591500" y="1165575"/>
              <a:ext cx="681326" cy="681326"/>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8"/>
          <p:cNvSpPr txBox="1"/>
          <p:nvPr>
            <p:ph type="title"/>
          </p:nvPr>
        </p:nvSpPr>
        <p:spPr>
          <a:xfrm>
            <a:off x="266925" y="2663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COVID-19 Epidemiological Models</a:t>
            </a:r>
            <a:endParaRPr/>
          </a:p>
        </p:txBody>
      </p:sp>
      <p:pic>
        <p:nvPicPr>
          <p:cNvPr id="298" name="Google Shape;298;p38" title="users.png"/>
          <p:cNvPicPr preferRelativeResize="0"/>
          <p:nvPr/>
        </p:nvPicPr>
        <p:blipFill>
          <a:blip r:embed="rId3">
            <a:alphaModFix/>
          </a:blip>
          <a:stretch>
            <a:fillRect/>
          </a:stretch>
        </p:blipFill>
        <p:spPr>
          <a:xfrm>
            <a:off x="9169875" y="1744350"/>
            <a:ext cx="2140150" cy="1668050"/>
          </a:xfrm>
          <a:prstGeom prst="rect">
            <a:avLst/>
          </a:prstGeom>
          <a:noFill/>
          <a:ln>
            <a:noFill/>
          </a:ln>
        </p:spPr>
      </p:pic>
      <p:grpSp>
        <p:nvGrpSpPr>
          <p:cNvPr id="299" name="Google Shape;299;p38"/>
          <p:cNvGrpSpPr/>
          <p:nvPr/>
        </p:nvGrpSpPr>
        <p:grpSpPr>
          <a:xfrm>
            <a:off x="2999527" y="4203252"/>
            <a:ext cx="8683038" cy="1490304"/>
            <a:chOff x="1652113" y="4432413"/>
            <a:chExt cx="9267839" cy="1590676"/>
          </a:xfrm>
        </p:grpSpPr>
        <p:pic>
          <p:nvPicPr>
            <p:cNvPr id="300" name="Google Shape;300;p38">
              <a:hlinkClick r:id="rId4"/>
            </p:cNvPr>
            <p:cNvPicPr preferRelativeResize="0"/>
            <p:nvPr/>
          </p:nvPicPr>
          <p:blipFill>
            <a:blip r:embed="rId5">
              <a:alphaModFix/>
            </a:blip>
            <a:stretch>
              <a:fillRect/>
            </a:stretch>
          </p:blipFill>
          <p:spPr>
            <a:xfrm>
              <a:off x="1652113" y="4432413"/>
              <a:ext cx="9267825" cy="1590675"/>
            </a:xfrm>
            <a:prstGeom prst="rect">
              <a:avLst/>
            </a:prstGeom>
            <a:noFill/>
            <a:ln cap="flat" cmpd="sng" w="26775">
              <a:solidFill>
                <a:schemeClr val="dk2"/>
              </a:solidFill>
              <a:prstDash val="solid"/>
              <a:round/>
              <a:headEnd len="sm" w="sm" type="none"/>
              <a:tailEnd len="sm" w="sm" type="none"/>
            </a:ln>
          </p:spPr>
        </p:pic>
        <p:pic>
          <p:nvPicPr>
            <p:cNvPr id="301" name="Google Shape;301;p38" title="hyperlink.png"/>
            <p:cNvPicPr preferRelativeResize="0"/>
            <p:nvPr/>
          </p:nvPicPr>
          <p:blipFill>
            <a:blip r:embed="rId6">
              <a:alphaModFix/>
            </a:blip>
            <a:stretch>
              <a:fillRect/>
            </a:stretch>
          </p:blipFill>
          <p:spPr>
            <a:xfrm>
              <a:off x="10238625" y="5341762"/>
              <a:ext cx="681326" cy="681326"/>
            </a:xfrm>
            <a:prstGeom prst="rect">
              <a:avLst/>
            </a:prstGeom>
            <a:noFill/>
            <a:ln>
              <a:noFill/>
            </a:ln>
          </p:spPr>
        </p:pic>
      </p:grpSp>
      <p:grpSp>
        <p:nvGrpSpPr>
          <p:cNvPr id="302" name="Google Shape;302;p38"/>
          <p:cNvGrpSpPr/>
          <p:nvPr/>
        </p:nvGrpSpPr>
        <p:grpSpPr>
          <a:xfrm>
            <a:off x="266924" y="1690781"/>
            <a:ext cx="8450616" cy="2179864"/>
            <a:chOff x="365049" y="1156531"/>
            <a:chExt cx="8450616" cy="2179864"/>
          </a:xfrm>
        </p:grpSpPr>
        <p:pic>
          <p:nvPicPr>
            <p:cNvPr id="303" name="Google Shape;303;p38">
              <a:hlinkClick r:id="rId7"/>
            </p:cNvPr>
            <p:cNvPicPr preferRelativeResize="0"/>
            <p:nvPr/>
          </p:nvPicPr>
          <p:blipFill>
            <a:blip r:embed="rId8">
              <a:alphaModFix/>
            </a:blip>
            <a:stretch>
              <a:fillRect/>
            </a:stretch>
          </p:blipFill>
          <p:spPr>
            <a:xfrm>
              <a:off x="365049" y="1156531"/>
              <a:ext cx="8383726" cy="2098055"/>
            </a:xfrm>
            <a:prstGeom prst="rect">
              <a:avLst/>
            </a:prstGeom>
            <a:noFill/>
            <a:ln cap="flat" cmpd="sng" w="28575">
              <a:solidFill>
                <a:schemeClr val="dk2"/>
              </a:solidFill>
              <a:prstDash val="solid"/>
              <a:round/>
              <a:headEnd len="sm" w="sm" type="none"/>
              <a:tailEnd len="sm" w="sm" type="none"/>
            </a:ln>
          </p:spPr>
        </p:pic>
        <p:pic>
          <p:nvPicPr>
            <p:cNvPr id="304" name="Google Shape;304;p38" title="hyperlink.png"/>
            <p:cNvPicPr preferRelativeResize="0"/>
            <p:nvPr/>
          </p:nvPicPr>
          <p:blipFill>
            <a:blip r:embed="rId6">
              <a:alphaModFix/>
            </a:blip>
            <a:stretch>
              <a:fillRect/>
            </a:stretch>
          </p:blipFill>
          <p:spPr>
            <a:xfrm>
              <a:off x="8239329" y="2760059"/>
              <a:ext cx="576336" cy="576336"/>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9"/>
          <p:cNvSpPr txBox="1"/>
          <p:nvPr>
            <p:ph type="title"/>
          </p:nvPr>
        </p:nvSpPr>
        <p:spPr>
          <a:xfrm>
            <a:off x="266925" y="2663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Climate Change Models</a:t>
            </a:r>
            <a:endParaRPr/>
          </a:p>
        </p:txBody>
      </p:sp>
      <p:pic>
        <p:nvPicPr>
          <p:cNvPr id="310" name="Google Shape;310;p39" title="users.png"/>
          <p:cNvPicPr preferRelativeResize="0"/>
          <p:nvPr/>
        </p:nvPicPr>
        <p:blipFill>
          <a:blip r:embed="rId3">
            <a:alphaModFix/>
          </a:blip>
          <a:stretch>
            <a:fillRect/>
          </a:stretch>
        </p:blipFill>
        <p:spPr>
          <a:xfrm>
            <a:off x="9238000" y="1417225"/>
            <a:ext cx="2320575" cy="1808674"/>
          </a:xfrm>
          <a:prstGeom prst="rect">
            <a:avLst/>
          </a:prstGeom>
          <a:noFill/>
          <a:ln>
            <a:noFill/>
          </a:ln>
        </p:spPr>
      </p:pic>
      <p:grpSp>
        <p:nvGrpSpPr>
          <p:cNvPr id="311" name="Google Shape;311;p39"/>
          <p:cNvGrpSpPr/>
          <p:nvPr/>
        </p:nvGrpSpPr>
        <p:grpSpPr>
          <a:xfrm>
            <a:off x="424950" y="1371513"/>
            <a:ext cx="8276899" cy="2027951"/>
            <a:chOff x="414050" y="1238700"/>
            <a:chExt cx="8276899" cy="2027951"/>
          </a:xfrm>
        </p:grpSpPr>
        <p:pic>
          <p:nvPicPr>
            <p:cNvPr id="312" name="Google Shape;312;p39" title="hyperlink.png"/>
            <p:cNvPicPr preferRelativeResize="0"/>
            <p:nvPr/>
          </p:nvPicPr>
          <p:blipFill>
            <a:blip r:embed="rId4">
              <a:alphaModFix/>
            </a:blip>
            <a:stretch>
              <a:fillRect/>
            </a:stretch>
          </p:blipFill>
          <p:spPr>
            <a:xfrm>
              <a:off x="7332575" y="2585325"/>
              <a:ext cx="681326" cy="681326"/>
            </a:xfrm>
            <a:prstGeom prst="rect">
              <a:avLst/>
            </a:prstGeom>
            <a:noFill/>
            <a:ln>
              <a:noFill/>
            </a:ln>
          </p:spPr>
        </p:pic>
        <p:pic>
          <p:nvPicPr>
            <p:cNvPr id="313" name="Google Shape;313;p39">
              <a:hlinkClick r:id="rId5"/>
            </p:cNvPr>
            <p:cNvPicPr preferRelativeResize="0"/>
            <p:nvPr/>
          </p:nvPicPr>
          <p:blipFill>
            <a:blip r:embed="rId6">
              <a:alphaModFix/>
            </a:blip>
            <a:stretch>
              <a:fillRect/>
            </a:stretch>
          </p:blipFill>
          <p:spPr>
            <a:xfrm>
              <a:off x="414050" y="1238700"/>
              <a:ext cx="8276899" cy="1873250"/>
            </a:xfrm>
            <a:prstGeom prst="rect">
              <a:avLst/>
            </a:prstGeom>
            <a:noFill/>
            <a:ln cap="flat" cmpd="sng" w="28575">
              <a:solidFill>
                <a:schemeClr val="dk2"/>
              </a:solidFill>
              <a:prstDash val="solid"/>
              <a:round/>
              <a:headEnd len="sm" w="sm" type="none"/>
              <a:tailEnd len="sm" w="sm" type="none"/>
            </a:ln>
          </p:spPr>
        </p:pic>
        <p:pic>
          <p:nvPicPr>
            <p:cNvPr id="314" name="Google Shape;314;p39" title="hyperlink.png"/>
            <p:cNvPicPr preferRelativeResize="0"/>
            <p:nvPr/>
          </p:nvPicPr>
          <p:blipFill>
            <a:blip r:embed="rId4">
              <a:alphaModFix/>
            </a:blip>
            <a:stretch>
              <a:fillRect/>
            </a:stretch>
          </p:blipFill>
          <p:spPr>
            <a:xfrm>
              <a:off x="7801150" y="1778275"/>
              <a:ext cx="681326" cy="681326"/>
            </a:xfrm>
            <a:prstGeom prst="rect">
              <a:avLst/>
            </a:prstGeom>
            <a:noFill/>
            <a:ln>
              <a:noFill/>
            </a:ln>
          </p:spPr>
        </p:pic>
      </p:grpSp>
      <p:grpSp>
        <p:nvGrpSpPr>
          <p:cNvPr id="315" name="Google Shape;315;p39"/>
          <p:cNvGrpSpPr/>
          <p:nvPr/>
        </p:nvGrpSpPr>
        <p:grpSpPr>
          <a:xfrm>
            <a:off x="5431012" y="3719555"/>
            <a:ext cx="6127560" cy="2173571"/>
            <a:chOff x="4380598" y="3417254"/>
            <a:chExt cx="6948923" cy="2464925"/>
          </a:xfrm>
        </p:grpSpPr>
        <p:pic>
          <p:nvPicPr>
            <p:cNvPr id="316" name="Google Shape;316;p39">
              <a:hlinkClick r:id="rId7"/>
            </p:cNvPr>
            <p:cNvPicPr preferRelativeResize="0"/>
            <p:nvPr/>
          </p:nvPicPr>
          <p:blipFill>
            <a:blip r:embed="rId8">
              <a:alphaModFix/>
            </a:blip>
            <a:stretch>
              <a:fillRect/>
            </a:stretch>
          </p:blipFill>
          <p:spPr>
            <a:xfrm>
              <a:off x="4380598" y="3417254"/>
              <a:ext cx="6948923" cy="2464925"/>
            </a:xfrm>
            <a:prstGeom prst="rect">
              <a:avLst/>
            </a:prstGeom>
            <a:noFill/>
            <a:ln cap="flat" cmpd="sng" w="25200">
              <a:solidFill>
                <a:schemeClr val="dk2"/>
              </a:solidFill>
              <a:prstDash val="solid"/>
              <a:round/>
              <a:headEnd len="sm" w="sm" type="none"/>
              <a:tailEnd len="sm" w="sm" type="none"/>
            </a:ln>
          </p:spPr>
        </p:pic>
        <p:pic>
          <p:nvPicPr>
            <p:cNvPr id="317" name="Google Shape;317;p39" title="hyperlink.png"/>
            <p:cNvPicPr preferRelativeResize="0"/>
            <p:nvPr/>
          </p:nvPicPr>
          <p:blipFill>
            <a:blip r:embed="rId4">
              <a:alphaModFix/>
            </a:blip>
            <a:stretch>
              <a:fillRect/>
            </a:stretch>
          </p:blipFill>
          <p:spPr>
            <a:xfrm>
              <a:off x="10483050" y="3522500"/>
              <a:ext cx="681326" cy="681326"/>
            </a:xfrm>
            <a:prstGeom prst="rect">
              <a:avLst/>
            </a:prstGeom>
            <a:noFill/>
            <a:ln>
              <a:noFill/>
            </a:ln>
          </p:spPr>
        </p:pic>
      </p:grpSp>
      <p:pic>
        <p:nvPicPr>
          <p:cNvPr id="318" name="Google Shape;318;p39" title="users.png"/>
          <p:cNvPicPr preferRelativeResize="0"/>
          <p:nvPr/>
        </p:nvPicPr>
        <p:blipFill>
          <a:blip r:embed="rId3">
            <a:alphaModFix/>
          </a:blip>
          <a:stretch>
            <a:fillRect/>
          </a:stretch>
        </p:blipFill>
        <p:spPr>
          <a:xfrm>
            <a:off x="1649250" y="3848350"/>
            <a:ext cx="2320575" cy="18086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22" name="Shape 322"/>
        <p:cNvGrpSpPr/>
        <p:nvPr/>
      </p:nvGrpSpPr>
      <p:grpSpPr>
        <a:xfrm>
          <a:off x="0" y="0"/>
          <a:ext cx="0" cy="0"/>
          <a:chOff x="0" y="0"/>
          <a:chExt cx="0" cy="0"/>
        </a:xfrm>
      </p:grpSpPr>
      <p:sp>
        <p:nvSpPr>
          <p:cNvPr id="323" name="Google Shape;323;p40"/>
          <p:cNvSpPr txBox="1"/>
          <p:nvPr>
            <p:ph type="title"/>
          </p:nvPr>
        </p:nvSpPr>
        <p:spPr>
          <a:xfrm>
            <a:off x="328125" y="180250"/>
            <a:ext cx="11667000" cy="11697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000"/>
              <a:t>Kialo Discussion: Does </a:t>
            </a:r>
            <a:r>
              <a:rPr lang="en-US" sz="3000"/>
              <a:t>mathematics</a:t>
            </a:r>
            <a:r>
              <a:rPr lang="en-US" sz="3000"/>
              <a:t> reveal objective truth about reality?</a:t>
            </a:r>
            <a:endParaRPr sz="3000"/>
          </a:p>
        </p:txBody>
      </p:sp>
      <p:sp>
        <p:nvSpPr>
          <p:cNvPr id="324" name="Google Shape;324;p40"/>
          <p:cNvSpPr/>
          <p:nvPr/>
        </p:nvSpPr>
        <p:spPr>
          <a:xfrm>
            <a:off x="280425" y="1937100"/>
            <a:ext cx="49572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ctr">
              <a:spcBef>
                <a:spcPts val="0"/>
              </a:spcBef>
              <a:spcAft>
                <a:spcPts val="0"/>
              </a:spcAft>
              <a:buNone/>
            </a:pPr>
            <a:r>
              <a:t/>
            </a:r>
            <a:endParaRPr sz="2400" u="sng">
              <a:solidFill>
                <a:srgbClr val="FFFFFF"/>
              </a:solidFill>
              <a:latin typeface="Roboto"/>
              <a:ea typeface="Roboto"/>
              <a:cs typeface="Roboto"/>
              <a:sym typeface="Roboto"/>
            </a:endParaRPr>
          </a:p>
          <a:p>
            <a:pPr indent="0" lvl="0" marL="0" rtl="0" algn="ctr">
              <a:spcBef>
                <a:spcPts val="0"/>
              </a:spcBef>
              <a:spcAft>
                <a:spcPts val="0"/>
              </a:spcAft>
              <a:buNone/>
            </a:pPr>
            <a:r>
              <a:t/>
            </a:r>
            <a:endParaRPr sz="2400">
              <a:solidFill>
                <a:srgbClr val="FFFFFF"/>
              </a:solidFill>
              <a:latin typeface="Roboto"/>
              <a:ea typeface="Roboto"/>
              <a:cs typeface="Roboto"/>
              <a:sym typeface="Roboto"/>
            </a:endParaRPr>
          </a:p>
          <a:p>
            <a:pPr indent="0" lvl="0" marL="0" rtl="0" algn="ctr">
              <a:spcBef>
                <a:spcPts val="0"/>
              </a:spcBef>
              <a:spcAft>
                <a:spcPts val="0"/>
              </a:spcAft>
              <a:buNone/>
            </a:pPr>
            <a:r>
              <a:rPr lang="en-US" sz="2400">
                <a:solidFill>
                  <a:srgbClr val="FFFFFF"/>
                </a:solidFill>
                <a:latin typeface="Roboto"/>
                <a:ea typeface="Roboto"/>
                <a:cs typeface="Roboto"/>
                <a:sym typeface="Roboto"/>
              </a:rPr>
              <a:t>Now that you’ve had chance to discuss your initial thoughts, you are going to add your ideas to a Kialo discussion.</a:t>
            </a:r>
            <a:endParaRPr sz="2400">
              <a:solidFill>
                <a:srgbClr val="FFFFFF"/>
              </a:solidFill>
              <a:latin typeface="Roboto"/>
              <a:ea typeface="Roboto"/>
              <a:cs typeface="Roboto"/>
              <a:sym typeface="Roboto"/>
            </a:endParaRPr>
          </a:p>
          <a:p>
            <a:pPr indent="0" lvl="0" marL="0" rtl="0" algn="ctr">
              <a:spcBef>
                <a:spcPts val="1000"/>
              </a:spcBef>
              <a:spcAft>
                <a:spcPts val="0"/>
              </a:spcAft>
              <a:buNone/>
            </a:pPr>
            <a:r>
              <a:rPr lang="en-US" sz="2400">
                <a:solidFill>
                  <a:srgbClr val="FFFFFF"/>
                </a:solidFill>
                <a:latin typeface="Roboto"/>
                <a:ea typeface="Roboto"/>
                <a:cs typeface="Roboto"/>
                <a:sym typeface="Roboto"/>
              </a:rPr>
              <a:t>Let’s learn more about having an </a:t>
            </a:r>
            <a:r>
              <a:rPr b="1" lang="en-US" sz="2400">
                <a:solidFill>
                  <a:srgbClr val="FFFFFF"/>
                </a:solidFill>
                <a:latin typeface="Roboto"/>
                <a:ea typeface="Roboto"/>
                <a:cs typeface="Roboto"/>
                <a:sym typeface="Roboto"/>
              </a:rPr>
              <a:t>in-depth</a:t>
            </a:r>
            <a:r>
              <a:rPr lang="en-US" sz="2400">
                <a:solidFill>
                  <a:srgbClr val="FFFFFF"/>
                </a:solidFill>
                <a:latin typeface="Roboto"/>
                <a:ea typeface="Roboto"/>
                <a:cs typeface="Roboto"/>
                <a:sym typeface="Roboto"/>
              </a:rPr>
              <a:t> discussion on Kialo.</a:t>
            </a:r>
            <a:endParaRPr sz="2400">
              <a:solidFill>
                <a:srgbClr val="FFFFFF"/>
              </a:solidFill>
              <a:latin typeface="Roboto"/>
              <a:ea typeface="Roboto"/>
              <a:cs typeface="Roboto"/>
              <a:sym typeface="Roboto"/>
            </a:endParaRPr>
          </a:p>
          <a:p>
            <a:pPr indent="0" lvl="0" marL="0" rtl="0" algn="ctr">
              <a:spcBef>
                <a:spcPts val="100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p:txBody>
      </p:sp>
      <p:pic>
        <p:nvPicPr>
          <p:cNvPr id="325" name="Google Shape;325;p40" title="Discussion Maths.png"/>
          <p:cNvPicPr preferRelativeResize="0"/>
          <p:nvPr/>
        </p:nvPicPr>
        <p:blipFill>
          <a:blip r:embed="rId3">
            <a:alphaModFix/>
          </a:blip>
          <a:stretch>
            <a:fillRect/>
          </a:stretch>
        </p:blipFill>
        <p:spPr>
          <a:xfrm>
            <a:off x="5681775" y="1290450"/>
            <a:ext cx="6205199" cy="465390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29" name="Shape 329"/>
        <p:cNvGrpSpPr/>
        <p:nvPr/>
      </p:nvGrpSpPr>
      <p:grpSpPr>
        <a:xfrm>
          <a:off x="0" y="0"/>
          <a:ext cx="0" cy="0"/>
          <a:chOff x="0" y="0"/>
          <a:chExt cx="0" cy="0"/>
        </a:xfrm>
      </p:grpSpPr>
      <p:pic>
        <p:nvPicPr>
          <p:cNvPr id="330" name="Google Shape;330;p41"/>
          <p:cNvPicPr preferRelativeResize="0"/>
          <p:nvPr/>
        </p:nvPicPr>
        <p:blipFill>
          <a:blip r:embed="rId3">
            <a:alphaModFix/>
          </a:blip>
          <a:stretch>
            <a:fillRect/>
          </a:stretch>
        </p:blipFill>
        <p:spPr>
          <a:xfrm>
            <a:off x="4074138" y="4628100"/>
            <a:ext cx="7543800" cy="923925"/>
          </a:xfrm>
          <a:prstGeom prst="rect">
            <a:avLst/>
          </a:prstGeom>
          <a:noFill/>
          <a:ln cap="flat" cmpd="sng" w="19050">
            <a:solidFill>
              <a:schemeClr val="dk2"/>
            </a:solidFill>
            <a:prstDash val="solid"/>
            <a:round/>
            <a:headEnd len="sm" w="sm" type="none"/>
            <a:tailEnd len="sm" w="sm" type="none"/>
          </a:ln>
        </p:spPr>
      </p:pic>
      <p:sp>
        <p:nvSpPr>
          <p:cNvPr id="331" name="Google Shape;331;p41"/>
          <p:cNvSpPr txBox="1"/>
          <p:nvPr/>
        </p:nvSpPr>
        <p:spPr>
          <a:xfrm>
            <a:off x="1099050" y="1062725"/>
            <a:ext cx="10518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On Kialo, the discussion is represented by an argument tree. </a:t>
            </a:r>
            <a:endParaRPr sz="2400">
              <a:solidFill>
                <a:schemeClr val="accent2"/>
              </a:solidFill>
              <a:latin typeface="Roboto"/>
              <a:ea typeface="Roboto"/>
              <a:cs typeface="Roboto"/>
              <a:sym typeface="Roboto"/>
            </a:endParaRPr>
          </a:p>
          <a:p>
            <a:pPr indent="0" lvl="0" marL="0" rtl="0" algn="ctr">
              <a:spcBef>
                <a:spcPts val="0"/>
              </a:spcBef>
              <a:spcAft>
                <a:spcPts val="0"/>
              </a:spcAft>
              <a:buNone/>
            </a:pPr>
            <a:r>
              <a:rPr lang="en-US" sz="2400">
                <a:solidFill>
                  <a:schemeClr val="accent2"/>
                </a:solidFill>
                <a:latin typeface="Roboto"/>
                <a:ea typeface="Roboto"/>
                <a:cs typeface="Roboto"/>
                <a:sym typeface="Roboto"/>
              </a:rPr>
              <a:t>The pros are green and the cons are red.</a:t>
            </a:r>
            <a:endParaRPr sz="2400">
              <a:solidFill>
                <a:schemeClr val="accent2"/>
              </a:solidFill>
              <a:latin typeface="Roboto"/>
              <a:ea typeface="Roboto"/>
              <a:cs typeface="Roboto"/>
              <a:sym typeface="Roboto"/>
            </a:endParaRPr>
          </a:p>
        </p:txBody>
      </p:sp>
      <p:pic>
        <p:nvPicPr>
          <p:cNvPr id="332" name="Google Shape;332;p41"/>
          <p:cNvPicPr preferRelativeResize="0"/>
          <p:nvPr/>
        </p:nvPicPr>
        <p:blipFill>
          <a:blip r:embed="rId4">
            <a:alphaModFix/>
          </a:blip>
          <a:stretch>
            <a:fillRect/>
          </a:stretch>
        </p:blipFill>
        <p:spPr>
          <a:xfrm>
            <a:off x="6431575" y="2426038"/>
            <a:ext cx="2828925" cy="1762125"/>
          </a:xfrm>
          <a:prstGeom prst="rect">
            <a:avLst/>
          </a:prstGeom>
          <a:noFill/>
          <a:ln cap="flat" cmpd="sng" w="19050">
            <a:solidFill>
              <a:schemeClr val="dk2"/>
            </a:solidFill>
            <a:prstDash val="solid"/>
            <a:round/>
            <a:headEnd len="sm" w="sm" type="none"/>
            <a:tailEnd len="sm" w="sm" type="none"/>
          </a:ln>
        </p:spPr>
      </p:pic>
      <p:sp>
        <p:nvSpPr>
          <p:cNvPr id="333" name="Google Shape;333;p41"/>
          <p:cNvSpPr txBox="1"/>
          <p:nvPr>
            <p:ph type="title"/>
          </p:nvPr>
        </p:nvSpPr>
        <p:spPr>
          <a:xfrm>
            <a:off x="418350" y="147425"/>
            <a:ext cx="11667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Kialo Discussion: The Argument Tree</a:t>
            </a:r>
            <a:endParaRPr sz="3500"/>
          </a:p>
        </p:txBody>
      </p:sp>
      <p:sp>
        <p:nvSpPr>
          <p:cNvPr id="334" name="Google Shape;334;p41"/>
          <p:cNvSpPr/>
          <p:nvPr/>
        </p:nvSpPr>
        <p:spPr>
          <a:xfrm>
            <a:off x="418350" y="2375900"/>
            <a:ext cx="32952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Here are two Kialo argument trees.</a:t>
            </a:r>
            <a:endParaRPr sz="2200">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Which one represents a more in-depth discussion?</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38" name="Shape 338"/>
        <p:cNvGrpSpPr/>
        <p:nvPr/>
      </p:nvGrpSpPr>
      <p:grpSpPr>
        <a:xfrm>
          <a:off x="0" y="0"/>
          <a:ext cx="0" cy="0"/>
          <a:chOff x="0" y="0"/>
          <a:chExt cx="0" cy="0"/>
        </a:xfrm>
      </p:grpSpPr>
      <p:pic>
        <p:nvPicPr>
          <p:cNvPr id="339" name="Google Shape;339;p42"/>
          <p:cNvPicPr preferRelativeResize="0"/>
          <p:nvPr/>
        </p:nvPicPr>
        <p:blipFill>
          <a:blip r:embed="rId3">
            <a:alphaModFix/>
          </a:blip>
          <a:stretch>
            <a:fillRect/>
          </a:stretch>
        </p:blipFill>
        <p:spPr>
          <a:xfrm>
            <a:off x="425722" y="1523350"/>
            <a:ext cx="5757751" cy="705175"/>
          </a:xfrm>
          <a:prstGeom prst="rect">
            <a:avLst/>
          </a:prstGeom>
          <a:noFill/>
          <a:ln cap="flat" cmpd="sng" w="19050">
            <a:solidFill>
              <a:schemeClr val="dk2"/>
            </a:solidFill>
            <a:prstDash val="solid"/>
            <a:round/>
            <a:headEnd len="sm" w="sm" type="none"/>
            <a:tailEnd len="sm" w="sm" type="none"/>
          </a:ln>
        </p:spPr>
      </p:pic>
      <p:pic>
        <p:nvPicPr>
          <p:cNvPr id="340" name="Google Shape;340;p42"/>
          <p:cNvPicPr preferRelativeResize="0"/>
          <p:nvPr/>
        </p:nvPicPr>
        <p:blipFill>
          <a:blip r:embed="rId4">
            <a:alphaModFix/>
          </a:blip>
          <a:stretch>
            <a:fillRect/>
          </a:stretch>
        </p:blipFill>
        <p:spPr>
          <a:xfrm>
            <a:off x="7878138" y="1260075"/>
            <a:ext cx="3063375" cy="1908175"/>
          </a:xfrm>
          <a:prstGeom prst="rect">
            <a:avLst/>
          </a:prstGeom>
          <a:noFill/>
          <a:ln cap="flat" cmpd="sng" w="19050">
            <a:solidFill>
              <a:schemeClr val="dk2"/>
            </a:solidFill>
            <a:prstDash val="solid"/>
            <a:round/>
            <a:headEnd len="sm" w="sm" type="none"/>
            <a:tailEnd len="sm" w="sm" type="none"/>
          </a:ln>
        </p:spPr>
      </p:pic>
      <p:sp>
        <p:nvSpPr>
          <p:cNvPr id="341" name="Google Shape;341;p42"/>
          <p:cNvSpPr txBox="1"/>
          <p:nvPr>
            <p:ph type="title"/>
          </p:nvPr>
        </p:nvSpPr>
        <p:spPr>
          <a:xfrm>
            <a:off x="425725" y="180250"/>
            <a:ext cx="11667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Kialo Discussion: The Argument Tree</a:t>
            </a:r>
            <a:endParaRPr sz="3500"/>
          </a:p>
        </p:txBody>
      </p:sp>
      <p:sp>
        <p:nvSpPr>
          <p:cNvPr id="342" name="Google Shape;342;p42"/>
          <p:cNvSpPr/>
          <p:nvPr/>
        </p:nvSpPr>
        <p:spPr>
          <a:xfrm>
            <a:off x="845200" y="2432525"/>
            <a:ext cx="4918800" cy="3126600"/>
          </a:xfrm>
          <a:prstGeom prst="upArrowCallout">
            <a:avLst>
              <a:gd fmla="val 25000" name="adj1"/>
              <a:gd fmla="val 25000" name="adj2"/>
              <a:gd fmla="val 25000" name="adj3"/>
              <a:gd fmla="val 64977" name="adj4"/>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In this discussion, everyone has added their own perspective on the thesis.</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Some perspectives might be repeated.</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Students have not engaged with their peers’ perspectives.</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This is unlikely to be an in-depth discussion!</a:t>
            </a:r>
            <a:endParaRPr sz="1700">
              <a:solidFill>
                <a:srgbClr val="FFFFFF"/>
              </a:solidFill>
              <a:latin typeface="Roboto"/>
              <a:ea typeface="Roboto"/>
              <a:cs typeface="Roboto"/>
              <a:sym typeface="Roboto"/>
            </a:endParaRPr>
          </a:p>
          <a:p>
            <a:pPr indent="0" lvl="0" marL="0" rtl="0" algn="l">
              <a:spcBef>
                <a:spcPts val="0"/>
              </a:spcBef>
              <a:spcAft>
                <a:spcPts val="0"/>
              </a:spcAft>
              <a:buNone/>
            </a:pPr>
            <a:r>
              <a:t/>
            </a:r>
            <a:endParaRPr sz="1700">
              <a:solidFill>
                <a:srgbClr val="FFFFFF"/>
              </a:solidFill>
              <a:latin typeface="Roboto"/>
              <a:ea typeface="Roboto"/>
              <a:cs typeface="Roboto"/>
              <a:sym typeface="Roboto"/>
            </a:endParaRPr>
          </a:p>
        </p:txBody>
      </p:sp>
      <p:sp>
        <p:nvSpPr>
          <p:cNvPr id="343" name="Google Shape;343;p42"/>
          <p:cNvSpPr/>
          <p:nvPr/>
        </p:nvSpPr>
        <p:spPr>
          <a:xfrm>
            <a:off x="7107025" y="3332225"/>
            <a:ext cx="4605600" cy="2226900"/>
          </a:xfrm>
          <a:prstGeom prst="upArrowCallout">
            <a:avLst>
              <a:gd fmla="val 25000" name="adj1"/>
              <a:gd fmla="val 25000" name="adj2"/>
              <a:gd fmla="val 25000" name="adj3"/>
              <a:gd fmla="val 64977" name="adj4"/>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In this discussion, students have added their perspective on the thesis, developed their arguments, and responded to other perspectives.</a:t>
            </a:r>
            <a:endParaRPr sz="1700">
              <a:solidFill>
                <a:srgbClr val="FFFFFF"/>
              </a:solidFill>
              <a:latin typeface="Roboto"/>
              <a:ea typeface="Roboto"/>
              <a:cs typeface="Roboto"/>
              <a:sym typeface="Roboto"/>
            </a:endParaRPr>
          </a:p>
          <a:p>
            <a:pPr indent="0" lvl="0" marL="0" rtl="0" algn="ctr">
              <a:spcBef>
                <a:spcPts val="0"/>
              </a:spcBef>
              <a:spcAft>
                <a:spcPts val="0"/>
              </a:spcAft>
              <a:buNone/>
            </a:pPr>
            <a:r>
              <a:rPr lang="en-US" sz="1700">
                <a:solidFill>
                  <a:srgbClr val="FFFFFF"/>
                </a:solidFill>
                <a:latin typeface="Roboto"/>
                <a:ea typeface="Roboto"/>
                <a:cs typeface="Roboto"/>
                <a:sym typeface="Roboto"/>
              </a:rPr>
              <a:t>This results in a more in-depth discussion!</a:t>
            </a:r>
            <a:endParaRPr sz="1700">
              <a:solidFill>
                <a:srgbClr val="FFFFFF"/>
              </a:solidFill>
              <a:latin typeface="Roboto"/>
              <a:ea typeface="Roboto"/>
              <a:cs typeface="Roboto"/>
              <a:sym typeface="Roboto"/>
            </a:endParaRPr>
          </a:p>
          <a:p>
            <a:pPr indent="0" lvl="0" marL="0" rtl="0" algn="l">
              <a:spcBef>
                <a:spcPts val="0"/>
              </a:spcBef>
              <a:spcAft>
                <a:spcPts val="0"/>
              </a:spcAft>
              <a:buNone/>
            </a:pPr>
            <a:r>
              <a:t/>
            </a:r>
            <a:endParaRPr sz="17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47" name="Shape 347"/>
        <p:cNvGrpSpPr/>
        <p:nvPr/>
      </p:nvGrpSpPr>
      <p:grpSpPr>
        <a:xfrm>
          <a:off x="0" y="0"/>
          <a:ext cx="0" cy="0"/>
          <a:chOff x="0" y="0"/>
          <a:chExt cx="0" cy="0"/>
        </a:xfrm>
      </p:grpSpPr>
      <p:sp>
        <p:nvSpPr>
          <p:cNvPr id="348" name="Google Shape;348;p43"/>
          <p:cNvSpPr txBox="1"/>
          <p:nvPr>
            <p:ph type="title"/>
          </p:nvPr>
        </p:nvSpPr>
        <p:spPr>
          <a:xfrm>
            <a:off x="525000" y="217200"/>
            <a:ext cx="11142000" cy="20934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000"/>
              <a:t>Kialo Discussion: </a:t>
            </a:r>
            <a:r>
              <a:rPr lang="en-US" sz="3000"/>
              <a:t>Does mathematics reveal objective truth about reality?</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349" name="Google Shape;349;p43"/>
          <p:cNvSpPr/>
          <p:nvPr/>
        </p:nvSpPr>
        <p:spPr>
          <a:xfrm>
            <a:off x="705975" y="1876575"/>
            <a:ext cx="10629600" cy="34197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u="sng">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ctr">
              <a:spcBef>
                <a:spcPts val="0"/>
              </a:spcBef>
              <a:spcAft>
                <a:spcPts val="0"/>
              </a:spcAft>
              <a:buNone/>
            </a:pPr>
            <a:r>
              <a:rPr b="1" lang="en-US" sz="2400" u="sng">
                <a:solidFill>
                  <a:srgbClr val="FFFFFF"/>
                </a:solidFill>
                <a:latin typeface="Roboto"/>
                <a:ea typeface="Roboto"/>
                <a:cs typeface="Roboto"/>
                <a:sym typeface="Roboto"/>
              </a:rPr>
              <a:t>Building Arguments</a:t>
            </a:r>
            <a:endParaRPr b="1" sz="2400" u="sng">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1: Choose the starter claim you most agree with.</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2: Develop this claim by adding at least 2 pros.</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3: Add at least 2 cons to represent an alternative perspective.</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4: Repeat this for at least 3 other starter claims.</a:t>
            </a:r>
            <a:endParaRPr sz="2400">
              <a:solidFill>
                <a:srgbClr val="FFFFFF"/>
              </a:solidFill>
              <a:latin typeface="Roboto"/>
              <a:ea typeface="Roboto"/>
              <a:cs typeface="Roboto"/>
              <a:sym typeface="Roboto"/>
            </a:endParaRPr>
          </a:p>
          <a:p>
            <a:pPr indent="0" lvl="0" marL="0" rtl="0" algn="l">
              <a:spcBef>
                <a:spcPts val="500"/>
              </a:spcBef>
              <a:spcAft>
                <a:spcPts val="0"/>
              </a:spcAft>
              <a:buNone/>
            </a:pPr>
            <a:r>
              <a:rPr lang="en-US" sz="2400">
                <a:solidFill>
                  <a:srgbClr val="FFFFFF"/>
                </a:solidFill>
                <a:latin typeface="Roboto"/>
                <a:ea typeface="Roboto"/>
                <a:cs typeface="Roboto"/>
                <a:sym typeface="Roboto"/>
              </a:rPr>
              <a:t>Step 5: Your peers will also add claims to the discussion. Try to respond to at least 3 of these.</a:t>
            </a:r>
            <a:endParaRPr sz="2400">
              <a:solidFill>
                <a:srgbClr val="FFFFFF"/>
              </a:solidFill>
              <a:latin typeface="Roboto"/>
              <a:ea typeface="Roboto"/>
              <a:cs typeface="Roboto"/>
              <a:sym typeface="Roboto"/>
            </a:endParaRPr>
          </a:p>
          <a:p>
            <a:pPr indent="0" lvl="0" marL="0" rtl="0" algn="l">
              <a:spcBef>
                <a:spcPts val="500"/>
              </a:spcBef>
              <a:spcAft>
                <a:spcPts val="0"/>
              </a:spcAft>
              <a:buNone/>
            </a:pPr>
            <a:r>
              <a:t/>
            </a:r>
            <a:endParaRPr sz="2400">
              <a:solidFill>
                <a:srgbClr val="FFFFFF"/>
              </a:solidFill>
              <a:latin typeface="Roboto"/>
              <a:ea typeface="Roboto"/>
              <a:cs typeface="Roboto"/>
              <a:sym typeface="Roboto"/>
            </a:endParaRPr>
          </a:p>
          <a:p>
            <a:pPr indent="0" lvl="0" marL="0" rtl="0" algn="l">
              <a:spcBef>
                <a:spcPts val="50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p:txBody>
      </p:sp>
      <p:sp>
        <p:nvSpPr>
          <p:cNvPr id="350" name="Google Shape;350;p43"/>
          <p:cNvSpPr txBox="1"/>
          <p:nvPr/>
        </p:nvSpPr>
        <p:spPr>
          <a:xfrm>
            <a:off x="911000" y="1227800"/>
            <a:ext cx="10518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Let’s apply this to a discussion!</a:t>
            </a:r>
            <a:endParaRPr sz="2400">
              <a:solidFill>
                <a:schemeClr val="accent2"/>
              </a:solidFill>
              <a:latin typeface="Roboto"/>
              <a:ea typeface="Roboto"/>
              <a:cs typeface="Roboto"/>
              <a:sym typeface="Roboto"/>
            </a:endParaRPr>
          </a:p>
        </p:txBody>
      </p:sp>
      <p:pic>
        <p:nvPicPr>
          <p:cNvPr id="351" name="Google Shape;351;p43" title="discussion-claims.png"/>
          <p:cNvPicPr preferRelativeResize="0"/>
          <p:nvPr/>
        </p:nvPicPr>
        <p:blipFill>
          <a:blip r:embed="rId3">
            <a:alphaModFix/>
          </a:blip>
          <a:stretch>
            <a:fillRect/>
          </a:stretch>
        </p:blipFill>
        <p:spPr>
          <a:xfrm>
            <a:off x="9840421" y="2612807"/>
            <a:ext cx="1046951" cy="800525"/>
          </a:xfrm>
          <a:prstGeom prst="rect">
            <a:avLst/>
          </a:prstGeom>
          <a:noFill/>
          <a:ln>
            <a:noFill/>
          </a:ln>
        </p:spPr>
      </p:pic>
      <p:sp>
        <p:nvSpPr>
          <p:cNvPr id="352" name="Google Shape;352;p43"/>
          <p:cNvSpPr txBox="1"/>
          <p:nvPr/>
        </p:nvSpPr>
        <p:spPr>
          <a:xfrm>
            <a:off x="911000" y="5390950"/>
            <a:ext cx="10518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Check the argument tree: How deep is the discussion?</a:t>
            </a:r>
            <a:endParaRPr sz="2400">
              <a:solidFill>
                <a:schemeClr val="accent2"/>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0" st="0"/>
                                            </p:txEl>
                                          </p:spTgt>
                                        </p:tgtEl>
                                        <p:attrNameLst>
                                          <p:attrName>style.visibility</p:attrName>
                                        </p:attrNameLst>
                                      </p:cBhvr>
                                      <p:to>
                                        <p:strVal val="visible"/>
                                      </p:to>
                                    </p:set>
                                    <p:animEffect filter="fade" transition="in">
                                      <p:cBhvr>
                                        <p:cTn dur="1000"/>
                                        <p:tgtEl>
                                          <p:spTgt spid="3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1" st="1"/>
                                            </p:txEl>
                                          </p:spTgt>
                                        </p:tgtEl>
                                        <p:attrNameLst>
                                          <p:attrName>style.visibility</p:attrName>
                                        </p:attrNameLst>
                                      </p:cBhvr>
                                      <p:to>
                                        <p:strVal val="visible"/>
                                      </p:to>
                                    </p:set>
                                    <p:animEffect filter="fade" transition="in">
                                      <p:cBhvr>
                                        <p:cTn dur="1000"/>
                                        <p:tgtEl>
                                          <p:spTgt spid="3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2" st="2"/>
                                            </p:txEl>
                                          </p:spTgt>
                                        </p:tgtEl>
                                        <p:attrNameLst>
                                          <p:attrName>style.visibility</p:attrName>
                                        </p:attrNameLst>
                                      </p:cBhvr>
                                      <p:to>
                                        <p:strVal val="visible"/>
                                      </p:to>
                                    </p:set>
                                    <p:animEffect filter="fade" transition="in">
                                      <p:cBhvr>
                                        <p:cTn dur="1000"/>
                                        <p:tgtEl>
                                          <p:spTgt spid="3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3" st="3"/>
                                            </p:txEl>
                                          </p:spTgt>
                                        </p:tgtEl>
                                        <p:attrNameLst>
                                          <p:attrName>style.visibility</p:attrName>
                                        </p:attrNameLst>
                                      </p:cBhvr>
                                      <p:to>
                                        <p:strVal val="visible"/>
                                      </p:to>
                                    </p:set>
                                    <p:animEffect filter="fade" transition="in">
                                      <p:cBhvr>
                                        <p:cTn dur="1000"/>
                                        <p:tgtEl>
                                          <p:spTgt spid="3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4" st="4"/>
                                            </p:txEl>
                                          </p:spTgt>
                                        </p:tgtEl>
                                        <p:attrNameLst>
                                          <p:attrName>style.visibility</p:attrName>
                                        </p:attrNameLst>
                                      </p:cBhvr>
                                      <p:to>
                                        <p:strVal val="visible"/>
                                      </p:to>
                                    </p:set>
                                    <p:animEffect filter="fade" transition="in">
                                      <p:cBhvr>
                                        <p:cTn dur="1000"/>
                                        <p:tgtEl>
                                          <p:spTgt spid="3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5" st="5"/>
                                            </p:txEl>
                                          </p:spTgt>
                                        </p:tgtEl>
                                        <p:attrNameLst>
                                          <p:attrName>style.visibility</p:attrName>
                                        </p:attrNameLst>
                                      </p:cBhvr>
                                      <p:to>
                                        <p:strVal val="visible"/>
                                      </p:to>
                                    </p:set>
                                    <p:animEffect filter="fade" transition="in">
                                      <p:cBhvr>
                                        <p:cTn dur="1000"/>
                                        <p:tgtEl>
                                          <p:spTgt spid="34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6" st="6"/>
                                            </p:txEl>
                                          </p:spTgt>
                                        </p:tgtEl>
                                        <p:attrNameLst>
                                          <p:attrName>style.visibility</p:attrName>
                                        </p:attrNameLst>
                                      </p:cBhvr>
                                      <p:to>
                                        <p:strVal val="visible"/>
                                      </p:to>
                                    </p:set>
                                    <p:animEffect filter="fade" transition="in">
                                      <p:cBhvr>
                                        <p:cTn dur="1000"/>
                                        <p:tgtEl>
                                          <p:spTgt spid="34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7" st="7"/>
                                            </p:txEl>
                                          </p:spTgt>
                                        </p:tgtEl>
                                        <p:attrNameLst>
                                          <p:attrName>style.visibility</p:attrName>
                                        </p:attrNameLst>
                                      </p:cBhvr>
                                      <p:to>
                                        <p:strVal val="visible"/>
                                      </p:to>
                                    </p:set>
                                    <p:animEffect filter="fade" transition="in">
                                      <p:cBhvr>
                                        <p:cTn dur="1000"/>
                                        <p:tgtEl>
                                          <p:spTgt spid="34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8" st="8"/>
                                            </p:txEl>
                                          </p:spTgt>
                                        </p:tgtEl>
                                        <p:attrNameLst>
                                          <p:attrName>style.visibility</p:attrName>
                                        </p:attrNameLst>
                                      </p:cBhvr>
                                      <p:to>
                                        <p:strVal val="visible"/>
                                      </p:to>
                                    </p:set>
                                    <p:animEffect filter="fade" transition="in">
                                      <p:cBhvr>
                                        <p:cTn dur="1000"/>
                                        <p:tgtEl>
                                          <p:spTgt spid="34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9" st="9"/>
                                            </p:txEl>
                                          </p:spTgt>
                                        </p:tgtEl>
                                        <p:attrNameLst>
                                          <p:attrName>style.visibility</p:attrName>
                                        </p:attrNameLst>
                                      </p:cBhvr>
                                      <p:to>
                                        <p:strVal val="visible"/>
                                      </p:to>
                                    </p:set>
                                    <p:animEffect filter="fade" transition="in">
                                      <p:cBhvr>
                                        <p:cTn dur="1000"/>
                                        <p:tgtEl>
                                          <p:spTgt spid="34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10" st="10"/>
                                            </p:txEl>
                                          </p:spTgt>
                                        </p:tgtEl>
                                        <p:attrNameLst>
                                          <p:attrName>style.visibility</p:attrName>
                                        </p:attrNameLst>
                                      </p:cBhvr>
                                      <p:to>
                                        <p:strVal val="visible"/>
                                      </p:to>
                                    </p:set>
                                    <p:animEffect filter="fade" transition="in">
                                      <p:cBhvr>
                                        <p:cTn dur="1000"/>
                                        <p:tgtEl>
                                          <p:spTgt spid="34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11" st="11"/>
                                            </p:txEl>
                                          </p:spTgt>
                                        </p:tgtEl>
                                        <p:attrNameLst>
                                          <p:attrName>style.visibility</p:attrName>
                                        </p:attrNameLst>
                                      </p:cBhvr>
                                      <p:to>
                                        <p:strVal val="visible"/>
                                      </p:to>
                                    </p:set>
                                    <p:animEffect filter="fade" transition="in">
                                      <p:cBhvr>
                                        <p:cTn dur="1000"/>
                                        <p:tgtEl>
                                          <p:spTgt spid="34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12" st="12"/>
                                            </p:txEl>
                                          </p:spTgt>
                                        </p:tgtEl>
                                        <p:attrNameLst>
                                          <p:attrName>style.visibility</p:attrName>
                                        </p:attrNameLst>
                                      </p:cBhvr>
                                      <p:to>
                                        <p:strVal val="visible"/>
                                      </p:to>
                                    </p:set>
                                    <p:animEffect filter="fade" transition="in">
                                      <p:cBhvr>
                                        <p:cTn dur="1000"/>
                                        <p:tgtEl>
                                          <p:spTgt spid="34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13" st="13"/>
                                            </p:txEl>
                                          </p:spTgt>
                                        </p:tgtEl>
                                        <p:attrNameLst>
                                          <p:attrName>style.visibility</p:attrName>
                                        </p:attrNameLst>
                                      </p:cBhvr>
                                      <p:to>
                                        <p:strVal val="visible"/>
                                      </p:to>
                                    </p:set>
                                    <p:animEffect filter="fade" transition="in">
                                      <p:cBhvr>
                                        <p:cTn dur="1000"/>
                                        <p:tgtEl>
                                          <p:spTgt spid="349">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56" name="Shape 356"/>
        <p:cNvGrpSpPr/>
        <p:nvPr/>
      </p:nvGrpSpPr>
      <p:grpSpPr>
        <a:xfrm>
          <a:off x="0" y="0"/>
          <a:ext cx="0" cy="0"/>
          <a:chOff x="0" y="0"/>
          <a:chExt cx="0" cy="0"/>
        </a:xfrm>
      </p:grpSpPr>
      <p:sp>
        <p:nvSpPr>
          <p:cNvPr id="357" name="Google Shape;357;p44"/>
          <p:cNvSpPr txBox="1"/>
          <p:nvPr>
            <p:ph type="title"/>
          </p:nvPr>
        </p:nvSpPr>
        <p:spPr>
          <a:xfrm>
            <a:off x="328125" y="180250"/>
            <a:ext cx="11667000" cy="26322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000"/>
              <a:t>Kialo Discussion: Does mathematics reveal objective truth about reality?</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500"/>
          </a:p>
        </p:txBody>
      </p:sp>
      <p:sp>
        <p:nvSpPr>
          <p:cNvPr id="358" name="Google Shape;358;p44"/>
          <p:cNvSpPr/>
          <p:nvPr/>
        </p:nvSpPr>
        <p:spPr>
          <a:xfrm>
            <a:off x="371975" y="1503850"/>
            <a:ext cx="11444100" cy="43755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457200" rtl="0" algn="ctr">
              <a:spcBef>
                <a:spcPts val="1000"/>
              </a:spcBef>
              <a:spcAft>
                <a:spcPts val="0"/>
              </a:spcAft>
              <a:buNone/>
            </a:pPr>
            <a:r>
              <a:rPr b="1" lang="en-US" sz="2200" u="sng">
                <a:solidFill>
                  <a:srgbClr val="FFFFFF"/>
                </a:solidFill>
                <a:latin typeface="Roboto"/>
                <a:ea typeface="Roboto"/>
                <a:cs typeface="Roboto"/>
                <a:sym typeface="Roboto"/>
              </a:rPr>
              <a:t>Questions to Consider</a:t>
            </a:r>
            <a:endParaRPr b="1" sz="2200" u="sng">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lang="en-US" sz="2200">
                <a:solidFill>
                  <a:srgbClr val="FFFFFF"/>
                </a:solidFill>
                <a:latin typeface="Roboto"/>
                <a:ea typeface="Roboto"/>
                <a:cs typeface="Roboto"/>
                <a:sym typeface="Roboto"/>
              </a:rPr>
              <a:t>Does a proof guarantee truth, or just truth within a system?</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lang="en-US" sz="2200">
                <a:solidFill>
                  <a:srgbClr val="FFFFFF"/>
                </a:solidFill>
                <a:latin typeface="Roboto"/>
                <a:ea typeface="Roboto"/>
                <a:cs typeface="Roboto"/>
                <a:sym typeface="Roboto"/>
              </a:rPr>
              <a:t>Should we trust computer-assisted proofs the same way we trust traditional proofs?</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lang="en-US" sz="2200">
                <a:solidFill>
                  <a:srgbClr val="FFFFFF"/>
                </a:solidFill>
                <a:latin typeface="Roboto"/>
                <a:ea typeface="Roboto"/>
                <a:cs typeface="Roboto"/>
                <a:sym typeface="Roboto"/>
              </a:rPr>
              <a:t>Is predictive success enough to justify calling a model “true”?</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lang="en-US" sz="2200">
                <a:solidFill>
                  <a:srgbClr val="FFFFFF"/>
                </a:solidFill>
                <a:latin typeface="Roboto"/>
                <a:ea typeface="Roboto"/>
                <a:cs typeface="Roboto"/>
                <a:sym typeface="Roboto"/>
              </a:rPr>
              <a:t>Who should decide when a mathematical model is reliable — mathematicians, scientists, or society?</a:t>
            </a:r>
            <a:endParaRPr sz="2200">
              <a:solidFill>
                <a:srgbClr val="FFFFFF"/>
              </a:solidFill>
              <a:latin typeface="Roboto"/>
              <a:ea typeface="Roboto"/>
              <a:cs typeface="Roboto"/>
              <a:sym typeface="Roboto"/>
            </a:endParaRPr>
          </a:p>
          <a:p>
            <a:pPr indent="-368300" lvl="0" marL="457200" rtl="0" algn="l">
              <a:spcBef>
                <a:spcPts val="1000"/>
              </a:spcBef>
              <a:spcAft>
                <a:spcPts val="0"/>
              </a:spcAft>
              <a:buClr>
                <a:srgbClr val="FFFFFF"/>
              </a:buClr>
              <a:buSzPts val="2200"/>
              <a:buFont typeface="Roboto"/>
              <a:buChar char="●"/>
            </a:pPr>
            <a:r>
              <a:rPr lang="en-US" sz="2200">
                <a:solidFill>
                  <a:srgbClr val="FFFFFF"/>
                </a:solidFill>
                <a:latin typeface="Roboto"/>
                <a:ea typeface="Roboto"/>
                <a:cs typeface="Roboto"/>
                <a:sym typeface="Roboto"/>
              </a:rPr>
              <a:t>How do the TOK concepts of certainty, truth, and perspective help us evaluate these dilemmas?</a:t>
            </a:r>
            <a:endParaRPr sz="2200">
              <a:solidFill>
                <a:srgbClr val="FFFFFF"/>
              </a:solidFill>
              <a:latin typeface="Roboto"/>
              <a:ea typeface="Roboto"/>
              <a:cs typeface="Roboto"/>
              <a:sym typeface="Roboto"/>
            </a:endParaRPr>
          </a:p>
          <a:p>
            <a:pPr indent="0" lvl="0" marL="457200" rtl="0" algn="l">
              <a:spcBef>
                <a:spcPts val="1000"/>
              </a:spcBef>
              <a:spcAft>
                <a:spcPts val="1000"/>
              </a:spcAft>
              <a:buNone/>
            </a:pPr>
            <a:r>
              <a:t/>
            </a:r>
            <a:endParaRPr sz="2200">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191" name="Shape 191"/>
        <p:cNvGrpSpPr/>
        <p:nvPr/>
      </p:nvGrpSpPr>
      <p:grpSpPr>
        <a:xfrm>
          <a:off x="0" y="0"/>
          <a:ext cx="0" cy="0"/>
          <a:chOff x="0" y="0"/>
          <a:chExt cx="0" cy="0"/>
        </a:xfrm>
      </p:grpSpPr>
      <p:sp>
        <p:nvSpPr>
          <p:cNvPr id="192" name="Google Shape;192;p27"/>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How does Kialo work?</a:t>
            </a:r>
            <a:endParaRPr sz="3500"/>
          </a:p>
        </p:txBody>
      </p:sp>
      <p:pic>
        <p:nvPicPr>
          <p:cNvPr id="193" name="Google Shape;193;p27" title="Group 333.png"/>
          <p:cNvPicPr preferRelativeResize="0"/>
          <p:nvPr/>
        </p:nvPicPr>
        <p:blipFill rotWithShape="1">
          <a:blip r:embed="rId3">
            <a:alphaModFix/>
          </a:blip>
          <a:srcRect b="26519" l="0" r="0" t="0"/>
          <a:stretch/>
        </p:blipFill>
        <p:spPr>
          <a:xfrm>
            <a:off x="10612678" y="5451925"/>
            <a:ext cx="1476597" cy="1316175"/>
          </a:xfrm>
          <a:prstGeom prst="rect">
            <a:avLst/>
          </a:prstGeom>
          <a:noFill/>
          <a:ln>
            <a:noFill/>
          </a:ln>
        </p:spPr>
      </p:pic>
      <p:sp>
        <p:nvSpPr>
          <p:cNvPr id="194" name="Google Shape;194;p27"/>
          <p:cNvSpPr txBox="1"/>
          <p:nvPr>
            <p:ph type="title"/>
          </p:nvPr>
        </p:nvSpPr>
        <p:spPr>
          <a:xfrm>
            <a:off x="538425" y="1201900"/>
            <a:ext cx="10599000" cy="954300"/>
          </a:xfrm>
          <a:prstGeom prst="rect">
            <a:avLst/>
          </a:prstGeom>
        </p:spPr>
        <p:txBody>
          <a:bodyPr anchorCtr="0" anchor="t" bIns="121900" lIns="121900" spcFirstLastPara="1" rIns="121900" wrap="square" tIns="121900">
            <a:spAutoFit/>
          </a:bodyPr>
          <a:lstStyle/>
          <a:p>
            <a:pPr indent="0" lvl="0" marL="0" rtl="0" algn="ctr">
              <a:spcBef>
                <a:spcPts val="0"/>
              </a:spcBef>
              <a:spcAft>
                <a:spcPts val="1000"/>
              </a:spcAft>
              <a:buNone/>
            </a:pPr>
            <a:r>
              <a:rPr lang="en-US" sz="2300"/>
              <a:t>If you’re new to Kialo, watch this video to discover how the platform works.  Otherwise, let’s get started!</a:t>
            </a:r>
            <a:endParaRPr sz="2300"/>
          </a:p>
        </p:txBody>
      </p:sp>
      <p:pic>
        <p:nvPicPr>
          <p:cNvPr descr="Kialo is the free, award-winning tool for thoughtful, inclusive discussion.&#10;&#10;In Kialo discussions, students respond to a central thesis by adding pros and cons — both to the thesis and to each other’s points — creating an interactive discussion map.&#10;&#10;This format empowers students to break down complex topics, explore diverse perspectives, and build well-reasoned arguments together.&#10;&#10;This 60-second video explains how Kialo:&#10;&#10;▪️ trains critical thinking by encouraging students to show their reasoning in dynamic, structured argument trees. &#10;▪️ greatly increases student participation. &#10;▪️ lets students join in seconds with no accounts required. &#10;&#10;Why Kialo works: Kialo’s combination of debate and argument-mapping has been proven to enhance critical thinking. The platform has ESSA Tier IV evidence and has received multiple awards. &#10;&#10;Who Kialo is for: Educators who lead debates and discussions or teach argumentative reasoning. Help every student participate in structured, inclusive conversations!&#10;&#10;👉 Try out our demo discussion. No sign-up required. https://www.kialo-edu.com/demo&#10;&#10;🌐 Visit Kialo at https://www.kialo-edu.com/&#10;&#10;🚀 Learn more with our Kialo in 60 Seconds tutorial videos. https://youtube.com/playlist?list=PLHBYxYwcONgCiE-SFF5WbW8wakyqdJ7cM&amp;si=01SgFpCkzoOpwY-3&#10;&#10;#kialo  #edtechtools  #criticalthinking #studentengagement #inquirybasedlearning &#10;&#10;&#10;&#10;📢 About Kialo&#10;&#10;Kialo is the free tool for thoughtful, inclusive discussion. Driven by our mission to make the world a more thoughtful place, Kialo is free and always will be." id="195" name="Google Shape;195;p27" title="What is Kialo?">
            <a:hlinkClick r:id="rId4"/>
          </p:cNvPr>
          <p:cNvPicPr preferRelativeResize="0"/>
          <p:nvPr/>
        </p:nvPicPr>
        <p:blipFill>
          <a:blip r:embed="rId5">
            <a:alphaModFix/>
          </a:blip>
          <a:stretch>
            <a:fillRect/>
          </a:stretch>
        </p:blipFill>
        <p:spPr>
          <a:xfrm>
            <a:off x="2879525" y="2270450"/>
            <a:ext cx="6432975" cy="36185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62" name="Shape 362"/>
        <p:cNvGrpSpPr/>
        <p:nvPr/>
      </p:nvGrpSpPr>
      <p:grpSpPr>
        <a:xfrm>
          <a:off x="0" y="0"/>
          <a:ext cx="0" cy="0"/>
          <a:chOff x="0" y="0"/>
          <a:chExt cx="0" cy="0"/>
        </a:xfrm>
      </p:grpSpPr>
      <p:sp>
        <p:nvSpPr>
          <p:cNvPr id="363" name="Google Shape;363;p45"/>
          <p:cNvSpPr txBox="1"/>
          <p:nvPr>
            <p:ph type="title"/>
          </p:nvPr>
        </p:nvSpPr>
        <p:spPr>
          <a:xfrm>
            <a:off x="266925" y="318150"/>
            <a:ext cx="117822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Reflection Task: </a:t>
            </a:r>
            <a:r>
              <a:rPr lang="en-US" sz="3500"/>
              <a:t>The Certainty of Mathematics</a:t>
            </a:r>
            <a:endParaRPr sz="3500"/>
          </a:p>
        </p:txBody>
      </p:sp>
      <p:sp>
        <p:nvSpPr>
          <p:cNvPr id="364" name="Google Shape;364;p45"/>
          <p:cNvSpPr/>
          <p:nvPr/>
        </p:nvSpPr>
        <p:spPr>
          <a:xfrm>
            <a:off x="1233325" y="1304150"/>
            <a:ext cx="9834600" cy="43572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u="sng">
                <a:solidFill>
                  <a:schemeClr val="lt1"/>
                </a:solidFill>
                <a:latin typeface="Roboto"/>
                <a:ea typeface="Roboto"/>
                <a:cs typeface="Roboto"/>
                <a:sym typeface="Roboto"/>
              </a:rPr>
              <a:t>Discussion Questions</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Did mathematics in these cases strengthen or weaken the reliability of knowledge?</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Can flawed or misleading mathematical structures (proofs or models) ever be justified by their usefulness?</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Who should bear responsibility for ensuring mathematical models and proofs are applied responsibly — mathematicians, scientists, or policymakers?</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How does perspective (pure vs. applied math, scientific vs. societal, cultural vs. universal) change what is seen as mathematically “true”?</a:t>
            </a:r>
            <a:endParaRPr sz="2000">
              <a:solidFill>
                <a:srgbClr val="FFFFFF"/>
              </a:solidFill>
              <a:latin typeface="Roboto"/>
              <a:ea typeface="Roboto"/>
              <a:cs typeface="Roboto"/>
              <a:sym typeface="Roboto"/>
            </a:endParaRPr>
          </a:p>
          <a:p>
            <a:pPr indent="-355600" lvl="0" marL="457200" rtl="0" algn="l">
              <a:spcBef>
                <a:spcPts val="1000"/>
              </a:spcBef>
              <a:spcAft>
                <a:spcPts val="1000"/>
              </a:spcAft>
              <a:buClr>
                <a:srgbClr val="FFFFFF"/>
              </a:buClr>
              <a:buSzPts val="2000"/>
              <a:buFont typeface="Roboto"/>
              <a:buChar char="●"/>
            </a:pPr>
            <a:r>
              <a:rPr lang="en-US" sz="2000">
                <a:solidFill>
                  <a:srgbClr val="FFFFFF"/>
                </a:solidFill>
                <a:latin typeface="Roboto"/>
                <a:ea typeface="Roboto"/>
                <a:cs typeface="Roboto"/>
                <a:sym typeface="Roboto"/>
              </a:rPr>
              <a:t>How do power structures (governments, corporations, academic institutions) influence which mathematical questions are pursued, funded, or trusted?</a:t>
            </a:r>
            <a:endParaRPr sz="20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0" st="0"/>
                                            </p:txEl>
                                          </p:spTgt>
                                        </p:tgtEl>
                                        <p:attrNameLst>
                                          <p:attrName>style.visibility</p:attrName>
                                        </p:attrNameLst>
                                      </p:cBhvr>
                                      <p:to>
                                        <p:strVal val="visible"/>
                                      </p:to>
                                    </p:set>
                                    <p:animEffect filter="fade" transition="in">
                                      <p:cBhvr>
                                        <p:cTn dur="1000"/>
                                        <p:tgtEl>
                                          <p:spTgt spid="3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1" st="1"/>
                                            </p:txEl>
                                          </p:spTgt>
                                        </p:tgtEl>
                                        <p:attrNameLst>
                                          <p:attrName>style.visibility</p:attrName>
                                        </p:attrNameLst>
                                      </p:cBhvr>
                                      <p:to>
                                        <p:strVal val="visible"/>
                                      </p:to>
                                    </p:set>
                                    <p:animEffect filter="fade" transition="in">
                                      <p:cBhvr>
                                        <p:cTn dur="1000"/>
                                        <p:tgtEl>
                                          <p:spTgt spid="3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2" st="2"/>
                                            </p:txEl>
                                          </p:spTgt>
                                        </p:tgtEl>
                                        <p:attrNameLst>
                                          <p:attrName>style.visibility</p:attrName>
                                        </p:attrNameLst>
                                      </p:cBhvr>
                                      <p:to>
                                        <p:strVal val="visible"/>
                                      </p:to>
                                    </p:set>
                                    <p:animEffect filter="fade" transition="in">
                                      <p:cBhvr>
                                        <p:cTn dur="1000"/>
                                        <p:tgtEl>
                                          <p:spTgt spid="3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3" st="3"/>
                                            </p:txEl>
                                          </p:spTgt>
                                        </p:tgtEl>
                                        <p:attrNameLst>
                                          <p:attrName>style.visibility</p:attrName>
                                        </p:attrNameLst>
                                      </p:cBhvr>
                                      <p:to>
                                        <p:strVal val="visible"/>
                                      </p:to>
                                    </p:set>
                                    <p:animEffect filter="fade" transition="in">
                                      <p:cBhvr>
                                        <p:cTn dur="1000"/>
                                        <p:tgtEl>
                                          <p:spTgt spid="3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4" st="4"/>
                                            </p:txEl>
                                          </p:spTgt>
                                        </p:tgtEl>
                                        <p:attrNameLst>
                                          <p:attrName>style.visibility</p:attrName>
                                        </p:attrNameLst>
                                      </p:cBhvr>
                                      <p:to>
                                        <p:strVal val="visible"/>
                                      </p:to>
                                    </p:set>
                                    <p:animEffect filter="fade" transition="in">
                                      <p:cBhvr>
                                        <p:cTn dur="1000"/>
                                        <p:tgtEl>
                                          <p:spTgt spid="3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5" st="5"/>
                                            </p:txEl>
                                          </p:spTgt>
                                        </p:tgtEl>
                                        <p:attrNameLst>
                                          <p:attrName>style.visibility</p:attrName>
                                        </p:attrNameLst>
                                      </p:cBhvr>
                                      <p:to>
                                        <p:strVal val="visible"/>
                                      </p:to>
                                    </p:set>
                                    <p:animEffect filter="fade" transition="in">
                                      <p:cBhvr>
                                        <p:cTn dur="1000"/>
                                        <p:tgtEl>
                                          <p:spTgt spid="36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6"/>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 Recap</a:t>
            </a:r>
            <a:endParaRPr sz="3500"/>
          </a:p>
        </p:txBody>
      </p:sp>
      <p:sp>
        <p:nvSpPr>
          <p:cNvPr id="370" name="Google Shape;370;p46"/>
          <p:cNvSpPr txBox="1"/>
          <p:nvPr>
            <p:ph type="title"/>
          </p:nvPr>
        </p:nvSpPr>
        <p:spPr>
          <a:xfrm>
            <a:off x="1118600" y="1516925"/>
            <a:ext cx="5917500" cy="500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400"/>
              <a:t>Explore how proofs and models function as structures of certainty in mathematics</a:t>
            </a:r>
            <a:endParaRPr sz="2400"/>
          </a:p>
          <a:p>
            <a:pPr indent="0" lvl="0" marL="0" rtl="0" algn="l">
              <a:spcBef>
                <a:spcPts val="2500"/>
              </a:spcBef>
              <a:spcAft>
                <a:spcPts val="0"/>
              </a:spcAft>
              <a:buNone/>
            </a:pPr>
            <a:r>
              <a:rPr lang="en-US" sz="2400"/>
              <a:t>Debate whether mathematics provides truth or only useful approximations/assumptions</a:t>
            </a:r>
            <a:endParaRPr sz="2400"/>
          </a:p>
          <a:p>
            <a:pPr indent="0" lvl="0" marL="0" rtl="0" algn="l">
              <a:spcBef>
                <a:spcPts val="2500"/>
              </a:spcBef>
              <a:spcAft>
                <a:spcPts val="0"/>
              </a:spcAft>
              <a:buNone/>
            </a:pPr>
            <a:r>
              <a:rPr lang="en-US" sz="2400"/>
              <a:t>Apply TOK concepts of certainty, truth, and perspective to mathematics</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2500"/>
              </a:spcAft>
              <a:buNone/>
            </a:pPr>
            <a:r>
              <a:t/>
            </a:r>
            <a:endParaRPr sz="2400"/>
          </a:p>
        </p:txBody>
      </p:sp>
      <p:pic>
        <p:nvPicPr>
          <p:cNvPr id="371" name="Google Shape;371;p46"/>
          <p:cNvPicPr preferRelativeResize="0"/>
          <p:nvPr/>
        </p:nvPicPr>
        <p:blipFill>
          <a:blip r:embed="rId3">
            <a:alphaModFix/>
          </a:blip>
          <a:stretch>
            <a:fillRect/>
          </a:stretch>
        </p:blipFill>
        <p:spPr>
          <a:xfrm>
            <a:off x="490125" y="1647350"/>
            <a:ext cx="543748" cy="544325"/>
          </a:xfrm>
          <a:prstGeom prst="rect">
            <a:avLst/>
          </a:prstGeom>
          <a:noFill/>
          <a:ln>
            <a:noFill/>
          </a:ln>
        </p:spPr>
      </p:pic>
      <p:pic>
        <p:nvPicPr>
          <p:cNvPr id="372" name="Google Shape;372;p46"/>
          <p:cNvPicPr preferRelativeResize="0"/>
          <p:nvPr/>
        </p:nvPicPr>
        <p:blipFill>
          <a:blip r:embed="rId3">
            <a:alphaModFix/>
          </a:blip>
          <a:stretch>
            <a:fillRect/>
          </a:stretch>
        </p:blipFill>
        <p:spPr>
          <a:xfrm>
            <a:off x="490125" y="2872900"/>
            <a:ext cx="543748" cy="544325"/>
          </a:xfrm>
          <a:prstGeom prst="rect">
            <a:avLst/>
          </a:prstGeom>
          <a:noFill/>
          <a:ln>
            <a:noFill/>
          </a:ln>
        </p:spPr>
      </p:pic>
      <p:pic>
        <p:nvPicPr>
          <p:cNvPr id="373" name="Google Shape;373;p46"/>
          <p:cNvPicPr preferRelativeResize="0"/>
          <p:nvPr/>
        </p:nvPicPr>
        <p:blipFill>
          <a:blip r:embed="rId3">
            <a:alphaModFix/>
          </a:blip>
          <a:stretch>
            <a:fillRect/>
          </a:stretch>
        </p:blipFill>
        <p:spPr>
          <a:xfrm>
            <a:off x="490125" y="4098425"/>
            <a:ext cx="543748" cy="544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a:t>
            </a:r>
            <a:endParaRPr sz="3500"/>
          </a:p>
        </p:txBody>
      </p:sp>
      <p:sp>
        <p:nvSpPr>
          <p:cNvPr id="201" name="Google Shape;201;p28"/>
          <p:cNvSpPr txBox="1"/>
          <p:nvPr>
            <p:ph type="title"/>
          </p:nvPr>
        </p:nvSpPr>
        <p:spPr>
          <a:xfrm>
            <a:off x="1118600" y="1516925"/>
            <a:ext cx="5917500" cy="500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400"/>
              <a:t>Explore how proofs and models function as structures of certainty in mathematics</a:t>
            </a:r>
            <a:endParaRPr sz="2400"/>
          </a:p>
          <a:p>
            <a:pPr indent="0" lvl="0" marL="0" rtl="0" algn="l">
              <a:spcBef>
                <a:spcPts val="2500"/>
              </a:spcBef>
              <a:spcAft>
                <a:spcPts val="0"/>
              </a:spcAft>
              <a:buNone/>
            </a:pPr>
            <a:r>
              <a:rPr lang="en-US" sz="2400"/>
              <a:t>Debate whether mathematics provides truth or only useful approximations/assumptions</a:t>
            </a:r>
            <a:endParaRPr sz="2400"/>
          </a:p>
          <a:p>
            <a:pPr indent="0" lvl="0" marL="0" rtl="0" algn="l">
              <a:spcBef>
                <a:spcPts val="2500"/>
              </a:spcBef>
              <a:spcAft>
                <a:spcPts val="0"/>
              </a:spcAft>
              <a:buNone/>
            </a:pPr>
            <a:r>
              <a:rPr lang="en-US" sz="2400"/>
              <a:t>Apply TOK concepts of certainty, truth, and perspective to mathematics</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0"/>
              </a:spcAft>
              <a:buNone/>
            </a:pPr>
            <a:r>
              <a:t/>
            </a:r>
            <a:endParaRPr sz="2400"/>
          </a:p>
          <a:p>
            <a:pPr indent="0" lvl="0" marL="0" rtl="0" algn="l">
              <a:spcBef>
                <a:spcPts val="2500"/>
              </a:spcBef>
              <a:spcAft>
                <a:spcPts val="2500"/>
              </a:spcAft>
              <a:buNone/>
            </a:pPr>
            <a:r>
              <a:t/>
            </a:r>
            <a:endParaRPr sz="2400"/>
          </a:p>
        </p:txBody>
      </p:sp>
      <p:pic>
        <p:nvPicPr>
          <p:cNvPr id="202" name="Google Shape;202;p28"/>
          <p:cNvPicPr preferRelativeResize="0"/>
          <p:nvPr/>
        </p:nvPicPr>
        <p:blipFill>
          <a:blip r:embed="rId3">
            <a:alphaModFix/>
          </a:blip>
          <a:stretch>
            <a:fillRect/>
          </a:stretch>
        </p:blipFill>
        <p:spPr>
          <a:xfrm>
            <a:off x="490125" y="1647350"/>
            <a:ext cx="543748" cy="544325"/>
          </a:xfrm>
          <a:prstGeom prst="rect">
            <a:avLst/>
          </a:prstGeom>
          <a:noFill/>
          <a:ln>
            <a:noFill/>
          </a:ln>
        </p:spPr>
      </p:pic>
      <p:pic>
        <p:nvPicPr>
          <p:cNvPr id="203" name="Google Shape;203;p28"/>
          <p:cNvPicPr preferRelativeResize="0"/>
          <p:nvPr/>
        </p:nvPicPr>
        <p:blipFill>
          <a:blip r:embed="rId3">
            <a:alphaModFix/>
          </a:blip>
          <a:stretch>
            <a:fillRect/>
          </a:stretch>
        </p:blipFill>
        <p:spPr>
          <a:xfrm>
            <a:off x="490125" y="2872900"/>
            <a:ext cx="543748" cy="544325"/>
          </a:xfrm>
          <a:prstGeom prst="rect">
            <a:avLst/>
          </a:prstGeom>
          <a:noFill/>
          <a:ln>
            <a:noFill/>
          </a:ln>
        </p:spPr>
      </p:pic>
      <p:pic>
        <p:nvPicPr>
          <p:cNvPr id="204" name="Google Shape;204;p28"/>
          <p:cNvPicPr preferRelativeResize="0"/>
          <p:nvPr/>
        </p:nvPicPr>
        <p:blipFill>
          <a:blip r:embed="rId3">
            <a:alphaModFix/>
          </a:blip>
          <a:stretch>
            <a:fillRect/>
          </a:stretch>
        </p:blipFill>
        <p:spPr>
          <a:xfrm>
            <a:off x="490125" y="4098425"/>
            <a:ext cx="543748" cy="544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08" name="Shape 208"/>
        <p:cNvGrpSpPr/>
        <p:nvPr/>
      </p:nvGrpSpPr>
      <p:grpSpPr>
        <a:xfrm>
          <a:off x="0" y="0"/>
          <a:ext cx="0" cy="0"/>
          <a:chOff x="0" y="0"/>
          <a:chExt cx="0" cy="0"/>
        </a:xfrm>
      </p:grpSpPr>
      <p:pic>
        <p:nvPicPr>
          <p:cNvPr id="209" name="Google Shape;209;p29" title="KialoEdu-Avatar-04@2x.png"/>
          <p:cNvPicPr preferRelativeResize="0"/>
          <p:nvPr/>
        </p:nvPicPr>
        <p:blipFill>
          <a:blip r:embed="rId3">
            <a:alphaModFix/>
          </a:blip>
          <a:stretch>
            <a:fillRect/>
          </a:stretch>
        </p:blipFill>
        <p:spPr>
          <a:xfrm>
            <a:off x="10133525" y="4733050"/>
            <a:ext cx="1884600" cy="1884600"/>
          </a:xfrm>
          <a:prstGeom prst="ellipse">
            <a:avLst/>
          </a:prstGeom>
          <a:noFill/>
          <a:ln>
            <a:noFill/>
          </a:ln>
          <a:effectLst>
            <a:outerShdw blurRad="571500" rotWithShape="0" algn="bl" dir="5400000" dist="19050">
              <a:schemeClr val="accent2">
                <a:alpha val="50000"/>
              </a:schemeClr>
            </a:outerShdw>
          </a:effectLst>
        </p:spPr>
      </p:pic>
      <p:sp>
        <p:nvSpPr>
          <p:cNvPr id="210" name="Google Shape;210;p29"/>
          <p:cNvSpPr txBox="1"/>
          <p:nvPr>
            <p:ph type="title"/>
          </p:nvPr>
        </p:nvSpPr>
        <p:spPr>
          <a:xfrm>
            <a:off x="266925" y="2064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TOK Concepts</a:t>
            </a:r>
            <a:endParaRPr sz="3500"/>
          </a:p>
        </p:txBody>
      </p:sp>
      <p:sp>
        <p:nvSpPr>
          <p:cNvPr id="211" name="Google Shape;211;p29"/>
          <p:cNvSpPr/>
          <p:nvPr/>
        </p:nvSpPr>
        <p:spPr>
          <a:xfrm>
            <a:off x="166925" y="1146725"/>
            <a:ext cx="6860700" cy="46497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solidFill>
                <a:schemeClr val="lt1"/>
              </a:solidFill>
              <a:latin typeface="Roboto"/>
              <a:ea typeface="Roboto"/>
              <a:cs typeface="Roboto"/>
              <a:sym typeface="Roboto"/>
            </a:endParaRPr>
          </a:p>
          <a:p>
            <a:pPr indent="0" lvl="0" marL="0" rtl="0" algn="l">
              <a:spcBef>
                <a:spcPts val="1000"/>
              </a:spcBef>
              <a:spcAft>
                <a:spcPts val="0"/>
              </a:spcAft>
              <a:buNone/>
            </a:pPr>
            <a:r>
              <a:t/>
            </a:r>
            <a:endParaRPr b="1" sz="1600">
              <a:solidFill>
                <a:schemeClr val="lt1"/>
              </a:solidFill>
              <a:latin typeface="Roboto"/>
              <a:ea typeface="Roboto"/>
              <a:cs typeface="Roboto"/>
              <a:sym typeface="Roboto"/>
            </a:endParaRPr>
          </a:p>
          <a:p>
            <a:pPr indent="0" lvl="0" marL="0" rtl="0" algn="l">
              <a:spcBef>
                <a:spcPts val="1000"/>
              </a:spcBef>
              <a:spcAft>
                <a:spcPts val="0"/>
              </a:spcAft>
              <a:buNone/>
            </a:pPr>
            <a:r>
              <a:rPr b="1" lang="en-US" sz="1700">
                <a:solidFill>
                  <a:schemeClr val="lt1"/>
                </a:solidFill>
                <a:latin typeface="Roboto"/>
                <a:ea typeface="Roboto"/>
                <a:cs typeface="Roboto"/>
                <a:sym typeface="Roboto"/>
              </a:rPr>
              <a:t>Certainty:</a:t>
            </a:r>
            <a:r>
              <a:rPr lang="en-US" sz="1700">
                <a:solidFill>
                  <a:schemeClr val="lt1"/>
                </a:solidFill>
                <a:latin typeface="Roboto"/>
                <a:ea typeface="Roboto"/>
                <a:cs typeface="Roboto"/>
                <a:sym typeface="Roboto"/>
              </a:rPr>
              <a:t> What duties do mathematicians and model-builders have in presenting their work as certain or reliable? Should the pursuit of mathematical elegance or predictive success ever outweigh clarity about assumptions and limitations?</a:t>
            </a:r>
            <a:endParaRPr sz="1700">
              <a:solidFill>
                <a:schemeClr val="lt1"/>
              </a:solidFill>
              <a:latin typeface="Roboto"/>
              <a:ea typeface="Roboto"/>
              <a:cs typeface="Roboto"/>
              <a:sym typeface="Roboto"/>
            </a:endParaRPr>
          </a:p>
          <a:p>
            <a:pPr indent="0" lvl="0" marL="0" rtl="0" algn="l">
              <a:spcBef>
                <a:spcPts val="1000"/>
              </a:spcBef>
              <a:spcAft>
                <a:spcPts val="0"/>
              </a:spcAft>
              <a:buNone/>
            </a:pPr>
            <a:r>
              <a:rPr b="1" lang="en-US" sz="1700">
                <a:solidFill>
                  <a:schemeClr val="lt1"/>
                </a:solidFill>
                <a:latin typeface="Roboto"/>
                <a:ea typeface="Roboto"/>
                <a:cs typeface="Roboto"/>
                <a:sym typeface="Roboto"/>
              </a:rPr>
              <a:t>Power: </a:t>
            </a:r>
            <a:r>
              <a:rPr lang="en-US" sz="1700">
                <a:solidFill>
                  <a:schemeClr val="lt1"/>
                </a:solidFill>
                <a:latin typeface="Roboto"/>
                <a:ea typeface="Roboto"/>
                <a:cs typeface="Roboto"/>
                <a:sym typeface="Roboto"/>
              </a:rPr>
              <a:t>Who holds the authority to decide what counts as legitimate mathematical knowledge — pure mathematicians, applied scientists, governments, or corporations? How do power dynamics influence which proofs are recognized and which models are trusted or implemented?</a:t>
            </a:r>
            <a:endParaRPr sz="1700">
              <a:solidFill>
                <a:schemeClr val="lt1"/>
              </a:solidFill>
              <a:latin typeface="Roboto"/>
              <a:ea typeface="Roboto"/>
              <a:cs typeface="Roboto"/>
              <a:sym typeface="Roboto"/>
            </a:endParaRPr>
          </a:p>
          <a:p>
            <a:pPr indent="0" lvl="0" marL="0" rtl="0" algn="l">
              <a:spcBef>
                <a:spcPts val="1000"/>
              </a:spcBef>
              <a:spcAft>
                <a:spcPts val="0"/>
              </a:spcAft>
              <a:buNone/>
            </a:pPr>
            <a:r>
              <a:rPr b="1" lang="en-US" sz="1700">
                <a:solidFill>
                  <a:schemeClr val="lt1"/>
                </a:solidFill>
                <a:latin typeface="Roboto"/>
                <a:ea typeface="Roboto"/>
                <a:cs typeface="Roboto"/>
                <a:sym typeface="Roboto"/>
              </a:rPr>
              <a:t>Perspective: </a:t>
            </a:r>
            <a:r>
              <a:rPr lang="en-US" sz="1700">
                <a:solidFill>
                  <a:schemeClr val="lt1"/>
                </a:solidFill>
                <a:latin typeface="Roboto"/>
                <a:ea typeface="Roboto"/>
                <a:cs typeface="Roboto"/>
                <a:sym typeface="Roboto"/>
              </a:rPr>
              <a:t>How do cultural, historical, and societal contexts shape what is considered “true” in mathematics? Should mathematical truth be seen as universal, or does its meaning shift when applied in different cultural or practical contexts?</a:t>
            </a:r>
            <a:endParaRPr sz="1700">
              <a:solidFill>
                <a:schemeClr val="lt1"/>
              </a:solidFill>
              <a:latin typeface="Roboto"/>
              <a:ea typeface="Roboto"/>
              <a:cs typeface="Roboto"/>
              <a:sym typeface="Roboto"/>
            </a:endParaRPr>
          </a:p>
          <a:p>
            <a:pPr indent="0" lvl="0" marL="0" rtl="0" algn="l">
              <a:spcBef>
                <a:spcPts val="1000"/>
              </a:spcBef>
              <a:spcAft>
                <a:spcPts val="0"/>
              </a:spcAft>
              <a:buNone/>
            </a:pPr>
            <a:r>
              <a:t/>
            </a:r>
            <a:endParaRPr sz="1700">
              <a:solidFill>
                <a:schemeClr val="lt1"/>
              </a:solidFill>
              <a:latin typeface="Roboto"/>
              <a:ea typeface="Roboto"/>
              <a:cs typeface="Roboto"/>
              <a:sym typeface="Roboto"/>
            </a:endParaRPr>
          </a:p>
          <a:p>
            <a:pPr indent="0" lvl="0" marL="0" rtl="0" algn="l">
              <a:spcBef>
                <a:spcPts val="1000"/>
              </a:spcBef>
              <a:spcAft>
                <a:spcPts val="1000"/>
              </a:spcAft>
              <a:buNone/>
            </a:pPr>
            <a:r>
              <a:t/>
            </a:r>
            <a:endParaRPr sz="1700">
              <a:solidFill>
                <a:schemeClr val="lt1"/>
              </a:solidFill>
              <a:latin typeface="Roboto"/>
              <a:ea typeface="Roboto"/>
              <a:cs typeface="Roboto"/>
              <a:sym typeface="Roboto"/>
            </a:endParaRPr>
          </a:p>
        </p:txBody>
      </p:sp>
      <p:sp>
        <p:nvSpPr>
          <p:cNvPr id="212" name="Google Shape;212;p29"/>
          <p:cNvSpPr/>
          <p:nvPr/>
        </p:nvSpPr>
        <p:spPr>
          <a:xfrm>
            <a:off x="7409975" y="1146725"/>
            <a:ext cx="4289400" cy="3075600"/>
          </a:xfrm>
          <a:prstGeom prst="wedgeRoundRectCallout">
            <a:avLst>
              <a:gd fmla="val 30152" name="adj1"/>
              <a:gd fmla="val 78651" name="adj2"/>
              <a:gd fmla="val 0" name="adj3"/>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0"/>
              </a:spcAft>
              <a:buNone/>
            </a:pPr>
            <a:r>
              <a:rPr lang="en-US" sz="2200">
                <a:solidFill>
                  <a:schemeClr val="lt1"/>
                </a:solidFill>
                <a:latin typeface="Roboto"/>
                <a:ea typeface="Roboto"/>
                <a:cs typeface="Roboto"/>
                <a:sym typeface="Roboto"/>
              </a:rPr>
              <a:t>Today’s lesson links to these TOK concepts. </a:t>
            </a:r>
            <a:endParaRPr sz="2200">
              <a:solidFill>
                <a:schemeClr val="lt1"/>
              </a:solidFill>
              <a:latin typeface="Roboto"/>
              <a:ea typeface="Roboto"/>
              <a:cs typeface="Roboto"/>
              <a:sym typeface="Roboto"/>
            </a:endParaRPr>
          </a:p>
          <a:p>
            <a:pPr indent="0" lvl="0" marL="0" rtl="0" algn="l">
              <a:spcBef>
                <a:spcPts val="1200"/>
              </a:spcBef>
              <a:spcAft>
                <a:spcPts val="1200"/>
              </a:spcAft>
              <a:buNone/>
            </a:pPr>
            <a:r>
              <a:rPr lang="en-US" sz="2200">
                <a:solidFill>
                  <a:schemeClr val="lt1"/>
                </a:solidFill>
                <a:latin typeface="Roboto"/>
                <a:ea typeface="Roboto"/>
                <a:cs typeface="Roboto"/>
                <a:sym typeface="Roboto"/>
              </a:rPr>
              <a:t>By completing the activities, you will build knowledge that can help with your assessments.</a:t>
            </a:r>
            <a:endParaRPr sz="22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16" name="Shape 216"/>
        <p:cNvGrpSpPr/>
        <p:nvPr/>
      </p:nvGrpSpPr>
      <p:grpSpPr>
        <a:xfrm>
          <a:off x="0" y="0"/>
          <a:ext cx="0" cy="0"/>
          <a:chOff x="0" y="0"/>
          <a:chExt cx="0" cy="0"/>
        </a:xfrm>
      </p:grpSpPr>
      <p:sp>
        <p:nvSpPr>
          <p:cNvPr id="217" name="Google Shape;217;p30"/>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The Certainty of Mathematics</a:t>
            </a:r>
            <a:endParaRPr sz="3500"/>
          </a:p>
        </p:txBody>
      </p:sp>
      <p:sp>
        <p:nvSpPr>
          <p:cNvPr id="218" name="Google Shape;218;p30"/>
          <p:cNvSpPr txBox="1"/>
          <p:nvPr/>
        </p:nvSpPr>
        <p:spPr>
          <a:xfrm>
            <a:off x="836550" y="1243200"/>
            <a:ext cx="105189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Today’s lesson is about sharing your </a:t>
            </a:r>
            <a:r>
              <a:rPr b="1" lang="en-US" sz="2400" u="sng">
                <a:solidFill>
                  <a:schemeClr val="accent2"/>
                </a:solidFill>
                <a:latin typeface="Roboto"/>
                <a:ea typeface="Roboto"/>
                <a:cs typeface="Roboto"/>
                <a:sym typeface="Roboto"/>
              </a:rPr>
              <a:t>existing</a:t>
            </a:r>
            <a:r>
              <a:rPr lang="en-US" sz="2400">
                <a:solidFill>
                  <a:schemeClr val="accent2"/>
                </a:solidFill>
                <a:latin typeface="Roboto"/>
                <a:ea typeface="Roboto"/>
                <a:cs typeface="Roboto"/>
                <a:sym typeface="Roboto"/>
              </a:rPr>
              <a:t> knowledge and perspectives on the certainty of mathematics.</a:t>
            </a:r>
            <a:endParaRPr sz="2400">
              <a:solidFill>
                <a:schemeClr val="accent2"/>
              </a:solidFill>
              <a:latin typeface="Roboto"/>
              <a:ea typeface="Roboto"/>
              <a:cs typeface="Roboto"/>
              <a:sym typeface="Roboto"/>
            </a:endParaRPr>
          </a:p>
          <a:p>
            <a:pPr indent="0" lvl="0" marL="0" rtl="0" algn="ctr">
              <a:spcBef>
                <a:spcPts val="0"/>
              </a:spcBef>
              <a:spcAft>
                <a:spcPts val="0"/>
              </a:spcAft>
              <a:buNone/>
            </a:pPr>
            <a:r>
              <a:t/>
            </a:r>
            <a:endParaRPr sz="2400">
              <a:solidFill>
                <a:schemeClr val="accent2"/>
              </a:solidFill>
              <a:latin typeface="Roboto"/>
              <a:ea typeface="Roboto"/>
              <a:cs typeface="Roboto"/>
              <a:sym typeface="Roboto"/>
            </a:endParaRPr>
          </a:p>
          <a:p>
            <a:pPr indent="0" lvl="0" marL="0" rtl="0" algn="ctr">
              <a:spcBef>
                <a:spcPts val="0"/>
              </a:spcBef>
              <a:spcAft>
                <a:spcPts val="0"/>
              </a:spcAft>
              <a:buNone/>
            </a:pPr>
            <a:r>
              <a:t/>
            </a:r>
            <a:endParaRPr sz="2400">
              <a:solidFill>
                <a:schemeClr val="accent2"/>
              </a:solidFill>
              <a:latin typeface="Roboto"/>
              <a:ea typeface="Roboto"/>
              <a:cs typeface="Roboto"/>
              <a:sym typeface="Roboto"/>
            </a:endParaRPr>
          </a:p>
        </p:txBody>
      </p:sp>
      <p:sp>
        <p:nvSpPr>
          <p:cNvPr id="219" name="Google Shape;219;p30"/>
          <p:cNvSpPr/>
          <p:nvPr/>
        </p:nvSpPr>
        <p:spPr>
          <a:xfrm>
            <a:off x="46008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1</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Discuss the class’s initial response to the question.</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0" name="Google Shape;220;p30"/>
          <p:cNvSpPr/>
          <p:nvPr/>
        </p:nvSpPr>
        <p:spPr>
          <a:xfrm>
            <a:off x="4227850" y="2538900"/>
            <a:ext cx="37611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2</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Share your existing knowledge and perspectives and respond to those of your peers in an in-depth Kialo discussion.</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1" name="Google Shape;221;p30"/>
          <p:cNvSpPr/>
          <p:nvPr/>
        </p:nvSpPr>
        <p:spPr>
          <a:xfrm>
            <a:off x="832392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l">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3</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Reflect on what is seen as mathematically “true”.</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25" name="Shape 225"/>
        <p:cNvGrpSpPr/>
        <p:nvPr/>
      </p:nvGrpSpPr>
      <p:grpSpPr>
        <a:xfrm>
          <a:off x="0" y="0"/>
          <a:ext cx="0" cy="0"/>
          <a:chOff x="0" y="0"/>
          <a:chExt cx="0" cy="0"/>
        </a:xfrm>
      </p:grpSpPr>
      <p:sp>
        <p:nvSpPr>
          <p:cNvPr id="226" name="Google Shape;226;p31"/>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a:t>
            </a:r>
            <a:r>
              <a:rPr lang="en-US" sz="3500"/>
              <a:t>The Certainty of Mathematics</a:t>
            </a:r>
            <a:endParaRPr sz="3500"/>
          </a:p>
        </p:txBody>
      </p:sp>
      <p:sp>
        <p:nvSpPr>
          <p:cNvPr id="227" name="Google Shape;227;p31"/>
          <p:cNvSpPr/>
          <p:nvPr/>
        </p:nvSpPr>
        <p:spPr>
          <a:xfrm>
            <a:off x="280416" y="1937100"/>
            <a:ext cx="54864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Class Discussion</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Do mathematical structures reveal truth, or just create illusions of certainty?</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pic>
        <p:nvPicPr>
          <p:cNvPr id="228" name="Google Shape;228;p31" title="dicussionlightbulb.png"/>
          <p:cNvPicPr preferRelativeResize="0"/>
          <p:nvPr/>
        </p:nvPicPr>
        <p:blipFill>
          <a:blip r:embed="rId3">
            <a:alphaModFix/>
          </a:blip>
          <a:stretch>
            <a:fillRect/>
          </a:stretch>
        </p:blipFill>
        <p:spPr>
          <a:xfrm>
            <a:off x="6381151" y="1982401"/>
            <a:ext cx="5486400" cy="2893200"/>
          </a:xfrm>
          <a:prstGeom prst="roundRect">
            <a:avLst>
              <a:gd fmla="val 16667" name="adj"/>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32" name="Shape 232"/>
        <p:cNvGrpSpPr/>
        <p:nvPr/>
      </p:nvGrpSpPr>
      <p:grpSpPr>
        <a:xfrm>
          <a:off x="0" y="0"/>
          <a:ext cx="0" cy="0"/>
          <a:chOff x="0" y="0"/>
          <a:chExt cx="0" cy="0"/>
        </a:xfrm>
      </p:grpSpPr>
      <p:sp>
        <p:nvSpPr>
          <p:cNvPr id="233" name="Google Shape;233;p32"/>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Key Concepts</a:t>
            </a:r>
            <a:endParaRPr sz="3500"/>
          </a:p>
        </p:txBody>
      </p:sp>
      <p:sp>
        <p:nvSpPr>
          <p:cNvPr id="234" name="Google Shape;234;p32"/>
          <p:cNvSpPr/>
          <p:nvPr/>
        </p:nvSpPr>
        <p:spPr>
          <a:xfrm>
            <a:off x="266922" y="1623675"/>
            <a:ext cx="35286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b="1" lang="en-US" sz="2200" u="sng">
                <a:solidFill>
                  <a:srgbClr val="FFFFFF"/>
                </a:solidFill>
                <a:latin typeface="Roboto"/>
                <a:ea typeface="Roboto"/>
                <a:cs typeface="Roboto"/>
                <a:sym typeface="Roboto"/>
              </a:rPr>
              <a:t>Certainty</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Are mathematical truths absolute or conditional on axioms and assumptions?</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35" name="Google Shape;235;p32"/>
          <p:cNvSpPr/>
          <p:nvPr/>
        </p:nvSpPr>
        <p:spPr>
          <a:xfrm>
            <a:off x="4331697" y="1623675"/>
            <a:ext cx="35286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b="1" lang="en-US" sz="2200" u="sng">
                <a:solidFill>
                  <a:srgbClr val="FFFFFF"/>
                </a:solidFill>
                <a:latin typeface="Roboto"/>
                <a:ea typeface="Roboto"/>
                <a:cs typeface="Roboto"/>
                <a:sym typeface="Roboto"/>
              </a:rPr>
              <a:t>Truth</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Do models and proofs describe reality or only provide persuasive structures?</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36" name="Google Shape;236;p32"/>
          <p:cNvSpPr/>
          <p:nvPr/>
        </p:nvSpPr>
        <p:spPr>
          <a:xfrm>
            <a:off x="8396472" y="1623675"/>
            <a:ext cx="35286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b="1" lang="en-US" sz="2200" u="sng">
                <a:solidFill>
                  <a:srgbClr val="FFFFFF"/>
                </a:solidFill>
                <a:latin typeface="Roboto"/>
                <a:ea typeface="Roboto"/>
                <a:cs typeface="Roboto"/>
                <a:sym typeface="Roboto"/>
              </a:rPr>
              <a:t>Perspective</a:t>
            </a:r>
            <a:endParaRPr b="1" sz="2200" u="sng">
              <a:solidFill>
                <a:srgbClr val="FFFFFF"/>
              </a:solidFill>
              <a:latin typeface="Roboto"/>
              <a:ea typeface="Roboto"/>
              <a:cs typeface="Roboto"/>
              <a:sym typeface="Roboto"/>
            </a:endParaRPr>
          </a:p>
          <a:p>
            <a:pPr indent="0" lvl="0" marL="0" rtl="0" algn="ctr">
              <a:spcBef>
                <a:spcPts val="1000"/>
              </a:spcBef>
              <a:spcAft>
                <a:spcPts val="0"/>
              </a:spcAft>
              <a:buNone/>
            </a:pPr>
            <a:r>
              <a:rPr lang="en-US" sz="2200">
                <a:solidFill>
                  <a:srgbClr val="FFFFFF"/>
                </a:solidFill>
                <a:latin typeface="Roboto"/>
                <a:ea typeface="Roboto"/>
                <a:cs typeface="Roboto"/>
                <a:sym typeface="Roboto"/>
              </a:rPr>
              <a:t>How do mathematicians, scientists, and the public differently interpret the authority of mathematics?</a:t>
            </a:r>
            <a:r>
              <a:rPr lang="en-US" sz="2200">
                <a:solidFill>
                  <a:srgbClr val="FFFFFF"/>
                </a:solidFill>
                <a:latin typeface="Roboto"/>
                <a:ea typeface="Roboto"/>
                <a:cs typeface="Roboto"/>
                <a:sym typeface="Roboto"/>
              </a:rPr>
              <a:t> </a:t>
            </a:r>
            <a:endParaRPr sz="2200">
              <a:solidFill>
                <a:srgbClr val="FFFFFF"/>
              </a:solidFill>
              <a:latin typeface="Roboto"/>
              <a:ea typeface="Roboto"/>
              <a:cs typeface="Roboto"/>
              <a:sym typeface="Roboto"/>
            </a:endParaRPr>
          </a:p>
          <a:p>
            <a:pPr indent="0" lvl="0" marL="0" rtl="0" algn="ctr">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pic>
        <p:nvPicPr>
          <p:cNvPr id="237" name="Google Shape;237;p32" title="discussion-claims.png"/>
          <p:cNvPicPr preferRelativeResize="0"/>
          <p:nvPr/>
        </p:nvPicPr>
        <p:blipFill>
          <a:blip r:embed="rId3">
            <a:alphaModFix/>
          </a:blip>
          <a:stretch>
            <a:fillRect/>
          </a:stretch>
        </p:blipFill>
        <p:spPr>
          <a:xfrm>
            <a:off x="2959850" y="4013675"/>
            <a:ext cx="2544677" cy="1945725"/>
          </a:xfrm>
          <a:prstGeom prst="rect">
            <a:avLst/>
          </a:prstGeom>
          <a:noFill/>
          <a:ln>
            <a:noFill/>
          </a:ln>
        </p:spPr>
      </p:pic>
      <p:pic>
        <p:nvPicPr>
          <p:cNvPr id="238" name="Google Shape;238;p32" title="discussion-claims.png"/>
          <p:cNvPicPr preferRelativeResize="0"/>
          <p:nvPr/>
        </p:nvPicPr>
        <p:blipFill>
          <a:blip r:embed="rId3">
            <a:alphaModFix/>
          </a:blip>
          <a:stretch>
            <a:fillRect/>
          </a:stretch>
        </p:blipFill>
        <p:spPr>
          <a:xfrm flipH="1">
            <a:off x="6642240" y="4013675"/>
            <a:ext cx="2544677" cy="194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42" name="Shape 242"/>
        <p:cNvGrpSpPr/>
        <p:nvPr/>
      </p:nvGrpSpPr>
      <p:grpSpPr>
        <a:xfrm>
          <a:off x="0" y="0"/>
          <a:ext cx="0" cy="0"/>
          <a:chOff x="0" y="0"/>
          <a:chExt cx="0" cy="0"/>
        </a:xfrm>
      </p:grpSpPr>
      <p:sp>
        <p:nvSpPr>
          <p:cNvPr id="243" name="Google Shape;243;p33"/>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a:t>
            </a:r>
            <a:r>
              <a:rPr lang="en-US" sz="3500"/>
              <a:t>The Certainty of Mathematics</a:t>
            </a:r>
            <a:endParaRPr sz="3500"/>
          </a:p>
        </p:txBody>
      </p:sp>
      <p:sp>
        <p:nvSpPr>
          <p:cNvPr id="244" name="Google Shape;244;p33"/>
          <p:cNvSpPr/>
          <p:nvPr/>
        </p:nvSpPr>
        <p:spPr>
          <a:xfrm>
            <a:off x="266913" y="2516625"/>
            <a:ext cx="5902800" cy="28932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chemeClr val="accent2"/>
              </a:solidFill>
              <a:latin typeface="Roboto"/>
              <a:ea typeface="Roboto"/>
              <a:cs typeface="Roboto"/>
              <a:sym typeface="Roboto"/>
            </a:endParaRPr>
          </a:p>
          <a:p>
            <a:pPr indent="0" lvl="0" marL="0" rtl="0" algn="ctr">
              <a:spcBef>
                <a:spcPts val="1000"/>
              </a:spcBef>
              <a:spcAft>
                <a:spcPts val="0"/>
              </a:spcAft>
              <a:buNone/>
            </a:pPr>
            <a:r>
              <a:t/>
            </a:r>
            <a:endParaRPr b="1" sz="20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000" u="sng">
              <a:solidFill>
                <a:srgbClr val="FFFFFF"/>
              </a:solidFill>
              <a:latin typeface="Roboto"/>
              <a:ea typeface="Roboto"/>
              <a:cs typeface="Roboto"/>
              <a:sym typeface="Roboto"/>
            </a:endParaRPr>
          </a:p>
          <a:p>
            <a:pPr indent="0" lvl="0" marL="0" rtl="0" algn="ctr">
              <a:spcBef>
                <a:spcPts val="0"/>
              </a:spcBef>
              <a:spcAft>
                <a:spcPts val="0"/>
              </a:spcAft>
              <a:buNone/>
            </a:pPr>
            <a:r>
              <a:rPr b="1" lang="en-US" sz="2000" u="sng">
                <a:solidFill>
                  <a:srgbClr val="FFFFFF"/>
                </a:solidFill>
                <a:latin typeface="Roboto"/>
                <a:ea typeface="Roboto"/>
                <a:cs typeface="Roboto"/>
                <a:sym typeface="Roboto"/>
              </a:rPr>
              <a:t>Discussion Questions</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Which of these examples do you find most convincing, and why?</a:t>
            </a:r>
            <a:endParaRPr sz="2000">
              <a:solidFill>
                <a:srgbClr val="FFFFFF"/>
              </a:solidFill>
              <a:latin typeface="Roboto"/>
              <a:ea typeface="Roboto"/>
              <a:cs typeface="Roboto"/>
              <a:sym typeface="Roboto"/>
            </a:endParaRPr>
          </a:p>
          <a:p>
            <a:pPr indent="-355600" lvl="0" marL="457200" rtl="0" algn="l">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Can something be mathematically valid but still misleading?</a:t>
            </a:r>
            <a:endParaRPr sz="2000">
              <a:solidFill>
                <a:srgbClr val="FFFFFF"/>
              </a:solidFill>
              <a:latin typeface="Roboto"/>
              <a:ea typeface="Roboto"/>
              <a:cs typeface="Roboto"/>
              <a:sym typeface="Roboto"/>
            </a:endParaRPr>
          </a:p>
          <a:p>
            <a:pPr indent="-355600" lvl="0" marL="457200" rtl="0" algn="l">
              <a:spcBef>
                <a:spcPts val="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Does mathematical certainty depend on proofs, models, or social trust?</a:t>
            </a:r>
            <a:endParaRPr sz="2000">
              <a:solidFill>
                <a:srgbClr val="FFFFFF"/>
              </a:solidFill>
              <a:latin typeface="Roboto"/>
              <a:ea typeface="Roboto"/>
              <a:cs typeface="Roboto"/>
              <a:sym typeface="Roboto"/>
            </a:endParaRPr>
          </a:p>
          <a:p>
            <a:pPr indent="0" lvl="0" marL="0" rtl="0" algn="ctr">
              <a:spcBef>
                <a:spcPts val="1000"/>
              </a:spcBef>
              <a:spcAft>
                <a:spcPts val="0"/>
              </a:spcAft>
              <a:buNone/>
            </a:pPr>
            <a:r>
              <a:t/>
            </a:r>
            <a:endParaRPr sz="2000">
              <a:solidFill>
                <a:srgbClr val="FFFFFF"/>
              </a:solidFill>
              <a:latin typeface="Roboto"/>
              <a:ea typeface="Roboto"/>
              <a:cs typeface="Roboto"/>
              <a:sym typeface="Roboto"/>
            </a:endParaRPr>
          </a:p>
          <a:p>
            <a:pPr indent="0" lvl="0" marL="0" rtl="0" algn="ctr">
              <a:spcBef>
                <a:spcPts val="100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p:txBody>
      </p:sp>
      <p:pic>
        <p:nvPicPr>
          <p:cNvPr id="245" name="Google Shape;245;p33" title="dicussionlightbulb.png"/>
          <p:cNvPicPr preferRelativeResize="0"/>
          <p:nvPr/>
        </p:nvPicPr>
        <p:blipFill>
          <a:blip r:embed="rId3">
            <a:alphaModFix/>
          </a:blip>
          <a:stretch>
            <a:fillRect/>
          </a:stretch>
        </p:blipFill>
        <p:spPr>
          <a:xfrm>
            <a:off x="6381139" y="2516626"/>
            <a:ext cx="5486400" cy="2893200"/>
          </a:xfrm>
          <a:prstGeom prst="roundRect">
            <a:avLst>
              <a:gd fmla="val 16667" name="adj"/>
            </a:avLst>
          </a:prstGeom>
          <a:noFill/>
          <a:ln>
            <a:noFill/>
          </a:ln>
        </p:spPr>
      </p:pic>
      <p:sp>
        <p:nvSpPr>
          <p:cNvPr id="246" name="Google Shape;246;p33"/>
          <p:cNvSpPr txBox="1"/>
          <p:nvPr/>
        </p:nvSpPr>
        <p:spPr>
          <a:xfrm>
            <a:off x="1276925" y="1223700"/>
            <a:ext cx="92784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lang="en-US" sz="2500">
                <a:solidFill>
                  <a:schemeClr val="accent2"/>
                </a:solidFill>
                <a:latin typeface="Roboto"/>
                <a:ea typeface="Roboto"/>
                <a:cs typeface="Roboto"/>
                <a:sym typeface="Roboto"/>
              </a:rPr>
              <a:t>Look at the examples of landmarks in logic, proof, and prediction on the next six slides.</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4"/>
          <p:cNvSpPr txBox="1"/>
          <p:nvPr>
            <p:ph type="title"/>
          </p:nvPr>
        </p:nvSpPr>
        <p:spPr>
          <a:xfrm>
            <a:off x="266925" y="2663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Gödel’s Incompleteness Theorems (1931)</a:t>
            </a:r>
            <a:endParaRPr/>
          </a:p>
        </p:txBody>
      </p:sp>
      <p:grpSp>
        <p:nvGrpSpPr>
          <p:cNvPr id="252" name="Google Shape;252;p34"/>
          <p:cNvGrpSpPr/>
          <p:nvPr/>
        </p:nvGrpSpPr>
        <p:grpSpPr>
          <a:xfrm>
            <a:off x="1085068" y="1489376"/>
            <a:ext cx="3132782" cy="4150700"/>
            <a:chOff x="1186868" y="1353651"/>
            <a:chExt cx="3132782" cy="4150700"/>
          </a:xfrm>
        </p:grpSpPr>
        <p:pic>
          <p:nvPicPr>
            <p:cNvPr id="253" name="Google Shape;253;p34" title="young-kurt-godel-as-a-student-in-1925-1185f3.jpg">
              <a:hlinkClick r:id="rId3"/>
            </p:cNvPr>
            <p:cNvPicPr preferRelativeResize="0"/>
            <p:nvPr/>
          </p:nvPicPr>
          <p:blipFill>
            <a:blip r:embed="rId4">
              <a:alphaModFix/>
            </a:blip>
            <a:stretch>
              <a:fillRect/>
            </a:stretch>
          </p:blipFill>
          <p:spPr>
            <a:xfrm>
              <a:off x="1186868" y="1353651"/>
              <a:ext cx="3132782" cy="4150700"/>
            </a:xfrm>
            <a:prstGeom prst="rect">
              <a:avLst/>
            </a:prstGeom>
            <a:noFill/>
            <a:ln cap="flat" cmpd="sng" w="28575">
              <a:solidFill>
                <a:schemeClr val="dk2"/>
              </a:solidFill>
              <a:prstDash val="solid"/>
              <a:round/>
              <a:headEnd len="sm" w="sm" type="none"/>
              <a:tailEnd len="sm" w="sm" type="none"/>
            </a:ln>
          </p:spPr>
        </p:pic>
        <p:pic>
          <p:nvPicPr>
            <p:cNvPr id="254" name="Google Shape;254;p34" title="hyperlink.png"/>
            <p:cNvPicPr preferRelativeResize="0"/>
            <p:nvPr/>
          </p:nvPicPr>
          <p:blipFill>
            <a:blip r:embed="rId5">
              <a:alphaModFix/>
            </a:blip>
            <a:stretch>
              <a:fillRect/>
            </a:stretch>
          </p:blipFill>
          <p:spPr>
            <a:xfrm>
              <a:off x="3599875" y="1478263"/>
              <a:ext cx="588523" cy="588523"/>
            </a:xfrm>
            <a:prstGeom prst="rect">
              <a:avLst/>
            </a:prstGeom>
            <a:noFill/>
            <a:ln>
              <a:noFill/>
            </a:ln>
          </p:spPr>
        </p:pic>
      </p:grpSp>
      <p:grpSp>
        <p:nvGrpSpPr>
          <p:cNvPr id="255" name="Google Shape;255;p34"/>
          <p:cNvGrpSpPr/>
          <p:nvPr/>
        </p:nvGrpSpPr>
        <p:grpSpPr>
          <a:xfrm>
            <a:off x="4732175" y="1489375"/>
            <a:ext cx="6615190" cy="4150701"/>
            <a:chOff x="4483350" y="1353650"/>
            <a:chExt cx="6615190" cy="4150701"/>
          </a:xfrm>
        </p:grpSpPr>
        <p:pic>
          <p:nvPicPr>
            <p:cNvPr id="256" name="Google Shape;256;p34">
              <a:hlinkClick r:id="rId6"/>
            </p:cNvPr>
            <p:cNvPicPr preferRelativeResize="0"/>
            <p:nvPr/>
          </p:nvPicPr>
          <p:blipFill>
            <a:blip r:embed="rId7">
              <a:alphaModFix/>
            </a:blip>
            <a:stretch>
              <a:fillRect/>
            </a:stretch>
          </p:blipFill>
          <p:spPr>
            <a:xfrm>
              <a:off x="4483350" y="1353650"/>
              <a:ext cx="6615190" cy="4150701"/>
            </a:xfrm>
            <a:prstGeom prst="rect">
              <a:avLst/>
            </a:prstGeom>
            <a:noFill/>
            <a:ln cap="flat" cmpd="sng" w="28575">
              <a:solidFill>
                <a:schemeClr val="dk2"/>
              </a:solidFill>
              <a:prstDash val="solid"/>
              <a:round/>
              <a:headEnd len="sm" w="sm" type="none"/>
              <a:tailEnd len="sm" w="sm" type="none"/>
            </a:ln>
          </p:spPr>
        </p:pic>
        <p:pic>
          <p:nvPicPr>
            <p:cNvPr id="257" name="Google Shape;257;p34" title="hyperlink.png"/>
            <p:cNvPicPr preferRelativeResize="0"/>
            <p:nvPr/>
          </p:nvPicPr>
          <p:blipFill>
            <a:blip r:embed="rId8">
              <a:alphaModFix/>
            </a:blip>
            <a:stretch>
              <a:fillRect/>
            </a:stretch>
          </p:blipFill>
          <p:spPr>
            <a:xfrm>
              <a:off x="10347325" y="1446800"/>
              <a:ext cx="588523" cy="588523"/>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