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embeddedFontLst>
    <p:embeddedFont>
      <p:font typeface="Roboto" panose="02000000000000000000" pitchFamily="2" charset="0"/>
      <p:regular r:id="rId24"/>
      <p:bold r:id="rId25"/>
      <p:italic r:id="rId26"/>
      <p:boldItalic r:id="rId27"/>
    </p:embeddedFont>
    <p:embeddedFont>
      <p:font typeface="Roboto Medium"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186abd6be_3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186abd6be_3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f9b091223_0_3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f9b091223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f9b091223_0_3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f9b091223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f9b091223_0_4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5f9b091223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f9b091223_0_4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f9b091223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f9b091223_0_4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f9b091223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7342d19311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7342d1931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7342d19311_0_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7342d1931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7342d19311_0_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7342d1931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5f9b091223_0_4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5f9b091223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7342d19311_0_1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7342d1931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9b091223_0_3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9b091223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f9b091223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f9b091223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9b091223_0_3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9b091223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9b091223_0_3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9b091223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f9b091223_0_3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f9b091223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71ffd505af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71ffd505a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f9b091223_0_3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f9b091223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f9b091223_0_3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f9b091223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71ffd505af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71ffd505a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ragraph+text" type="title">
  <p:cSld name="TITLE">
    <p:bg>
      <p:bgPr>
        <a:solidFill>
          <a:srgbClr val="ECF8FE"/>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266925" y="473475"/>
            <a:ext cx="11142000" cy="956700"/>
          </a:xfrm>
          <a:prstGeom prst="rect">
            <a:avLst/>
          </a:prstGeom>
          <a:noFill/>
          <a:ln>
            <a:noFill/>
          </a:ln>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a:endParaRPr/>
          </a:p>
        </p:txBody>
      </p:sp>
      <p:sp>
        <p:nvSpPr>
          <p:cNvPr id="9" name="Google Shape;9;p2"/>
          <p:cNvSpPr txBox="1">
            <a:spLocks noGrp="1"/>
          </p:cNvSpPr>
          <p:nvPr>
            <p:ph type="body" idx="1"/>
          </p:nvPr>
        </p:nvSpPr>
        <p:spPr>
          <a:xfrm>
            <a:off x="266925" y="1430175"/>
            <a:ext cx="10650300" cy="4231800"/>
          </a:xfrm>
          <a:prstGeom prst="rect">
            <a:avLst/>
          </a:prstGeom>
          <a:noFill/>
          <a:ln>
            <a:noFill/>
          </a:ln>
        </p:spPr>
        <p:txBody>
          <a:bodyPr spcFirstLastPara="1" wrap="square" lIns="121900" tIns="121900" rIns="121900" bIns="121900" anchor="t" anchorCtr="0">
            <a:noAutofit/>
          </a:bodyPr>
          <a:lstStyle>
            <a:lvl1pPr marL="457200" lvl="0"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full page image">
  <p:cSld name="TITLE_1_1_1_1">
    <p:bg>
      <p:bgPr>
        <a:solidFill>
          <a:schemeClr val="lt2"/>
        </a:solidFill>
        <a:effectLst/>
      </p:bgPr>
    </p:bg>
    <p:spTree>
      <p:nvGrpSpPr>
        <p:cNvPr id="1" name="Shape 76"/>
        <p:cNvGrpSpPr/>
        <p:nvPr/>
      </p:nvGrpSpPr>
      <p:grpSpPr>
        <a:xfrm>
          <a:off x="0" y="0"/>
          <a:ext cx="0" cy="0"/>
          <a:chOff x="0" y="0"/>
          <a:chExt cx="0" cy="0"/>
        </a:xfrm>
      </p:grpSpPr>
      <p:sp>
        <p:nvSpPr>
          <p:cNvPr id="77" name="Google Shape;77;p11"/>
          <p:cNvSpPr>
            <a:spLocks noGrp="1"/>
          </p:cNvSpPr>
          <p:nvPr>
            <p:ph type="pic" idx="2"/>
          </p:nvPr>
        </p:nvSpPr>
        <p:spPr>
          <a:xfrm>
            <a:off x="-63733" y="-36433"/>
            <a:ext cx="12310500" cy="6246300"/>
          </a:xfrm>
          <a:prstGeom prst="rect">
            <a:avLst/>
          </a:prstGeom>
          <a:noFill/>
          <a:ln>
            <a:noFill/>
          </a:ln>
        </p:spPr>
      </p:sp>
      <p:sp>
        <p:nvSpPr>
          <p:cNvPr id="78" name="Google Shape;78;p11"/>
          <p:cNvSpPr txBox="1">
            <a:spLocks noGrp="1"/>
          </p:cNvSpPr>
          <p:nvPr>
            <p:ph type="body" idx="1"/>
          </p:nvPr>
        </p:nvSpPr>
        <p:spPr>
          <a:xfrm>
            <a:off x="6938233" y="746633"/>
            <a:ext cx="4926000" cy="4962300"/>
          </a:xfrm>
          <a:prstGeom prst="rect">
            <a:avLst/>
          </a:prstGeom>
          <a:solidFill>
            <a:schemeClr val="lt2"/>
          </a:solidFill>
          <a:ln>
            <a:noFill/>
          </a:ln>
        </p:spPr>
        <p:txBody>
          <a:bodyPr spcFirstLastPara="1" wrap="square" lIns="121900" tIns="487675" rIns="121900" bIns="487675"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6" name="Google Shape;86;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2" name="Google Shape;92;p1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aragraph+text" type="title">
  <p:cSld name="TITLE">
    <p:bg>
      <p:bgPr>
        <a:solidFill>
          <a:schemeClr val="lt2"/>
        </a:solid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266933" y="473467"/>
            <a:ext cx="10650300" cy="11199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07" name="Google Shape;107;p16"/>
          <p:cNvSpPr txBox="1">
            <a:spLocks noGrp="1"/>
          </p:cNvSpPr>
          <p:nvPr>
            <p:ph type="body" idx="1"/>
          </p:nvPr>
        </p:nvSpPr>
        <p:spPr>
          <a:xfrm>
            <a:off x="266933" y="1648800"/>
            <a:ext cx="10650300" cy="35604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Dark Background">
  <p:cSld name="CUSTOM">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01131" y="2117800"/>
            <a:ext cx="5809200" cy="16791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14" name="Google Shape;114;p17"/>
          <p:cNvSpPr txBox="1">
            <a:spLocks noGrp="1"/>
          </p:cNvSpPr>
          <p:nvPr>
            <p:ph type="subTitle" idx="1"/>
          </p:nvPr>
        </p:nvSpPr>
        <p:spPr>
          <a:xfrm>
            <a:off x="701131" y="3979033"/>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a:spLocks noGrp="1"/>
          </p:cNvSpPr>
          <p:nvPr>
            <p:ph type="subTitle" idx="2"/>
          </p:nvPr>
        </p:nvSpPr>
        <p:spPr>
          <a:xfrm>
            <a:off x="710236" y="5791000"/>
            <a:ext cx="4552800" cy="42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117" name="Google Shape;117;p1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Gradient Background">
  <p:cSld name="CUSTOM_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692026" y="1316565"/>
            <a:ext cx="5809200" cy="16791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20" name="Google Shape;120;p18"/>
          <p:cNvSpPr txBox="1">
            <a:spLocks noGrp="1"/>
          </p:cNvSpPr>
          <p:nvPr>
            <p:ph type="subTitle" idx="1"/>
          </p:nvPr>
        </p:nvSpPr>
        <p:spPr>
          <a:xfrm>
            <a:off x="692026" y="3177798"/>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a:spLocks noGrp="1"/>
          </p:cNvSpPr>
          <p:nvPr>
            <p:ph type="subTitle" idx="2"/>
          </p:nvPr>
        </p:nvSpPr>
        <p:spPr>
          <a:xfrm>
            <a:off x="692026" y="4302290"/>
            <a:ext cx="4552800" cy="42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a:endParaRPr/>
          </a:p>
        </p:txBody>
      </p:sp>
      <p:sp>
        <p:nvSpPr>
          <p:cNvPr id="123" name="Google Shape;123;p1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Gradient Background 1">
  <p:cSld name="CUSTOM_1_1">
    <p:bg>
      <p:bgPr>
        <a:blipFill>
          <a:blip r:embed="rId2">
            <a:alphaModFix/>
          </a:blip>
          <a:stretch>
            <a:fillRect/>
          </a:stretch>
        </a:blipFill>
        <a:effectLst/>
      </p:bgPr>
    </p:bg>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t="1324" b="1314"/>
          <a:stretch/>
        </p:blipFill>
        <p:spPr>
          <a:xfrm>
            <a:off x="304800" y="598967"/>
            <a:ext cx="2036733" cy="423233"/>
          </a:xfrm>
          <a:prstGeom prst="rect">
            <a:avLst/>
          </a:prstGeom>
          <a:noFill/>
          <a:ln>
            <a:noFill/>
          </a:ln>
        </p:spPr>
      </p:pic>
      <p:sp>
        <p:nvSpPr>
          <p:cNvPr id="126" name="Google Shape;126;p19"/>
          <p:cNvSpPr txBox="1">
            <a:spLocks noGrp="1"/>
          </p:cNvSpPr>
          <p:nvPr>
            <p:ph type="title"/>
          </p:nvPr>
        </p:nvSpPr>
        <p:spPr>
          <a:xfrm>
            <a:off x="628300" y="2117800"/>
            <a:ext cx="5809200" cy="16791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1pPr>
            <a:lvl2pPr lvl="1">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2pPr>
            <a:lvl3pPr lvl="2">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3pPr>
            <a:lvl4pPr lvl="3">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4pPr>
            <a:lvl5pPr lvl="4">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5pPr>
            <a:lvl6pPr lvl="5">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6pPr>
            <a:lvl7pPr lvl="6">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7pPr>
            <a:lvl8pPr lvl="7">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8pPr>
            <a:lvl9pPr lvl="8">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9pPr>
          </a:lstStyle>
          <a:p>
            <a:endParaRPr/>
          </a:p>
        </p:txBody>
      </p:sp>
      <p:sp>
        <p:nvSpPr>
          <p:cNvPr id="127" name="Google Shape;127;p19"/>
          <p:cNvSpPr txBox="1">
            <a:spLocks noGrp="1"/>
          </p:cNvSpPr>
          <p:nvPr>
            <p:ph type="subTitle" idx="1"/>
          </p:nvPr>
        </p:nvSpPr>
        <p:spPr>
          <a:xfrm>
            <a:off x="641973" y="3979033"/>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a:spcBef>
                <a:spcPts val="0"/>
              </a:spcBef>
              <a:spcAft>
                <a:spcPts val="0"/>
              </a:spcAft>
              <a:buClr>
                <a:schemeClr val="accent2"/>
              </a:buClr>
              <a:buSzPts val="1900"/>
              <a:buNone/>
              <a:defRPr sz="1900">
                <a:solidFill>
                  <a:schemeClr val="accent2"/>
                </a:solidFill>
              </a:defRPr>
            </a:lvl2pPr>
            <a:lvl3pPr lvl="2">
              <a:spcBef>
                <a:spcPts val="0"/>
              </a:spcBef>
              <a:spcAft>
                <a:spcPts val="0"/>
              </a:spcAft>
              <a:buClr>
                <a:schemeClr val="accent2"/>
              </a:buClr>
              <a:buSzPts val="1900"/>
              <a:buNone/>
              <a:defRPr sz="1900">
                <a:solidFill>
                  <a:schemeClr val="accent2"/>
                </a:solidFill>
              </a:defRPr>
            </a:lvl3pPr>
            <a:lvl4pPr lvl="3">
              <a:spcBef>
                <a:spcPts val="0"/>
              </a:spcBef>
              <a:spcAft>
                <a:spcPts val="0"/>
              </a:spcAft>
              <a:buClr>
                <a:schemeClr val="accent2"/>
              </a:buClr>
              <a:buSzPts val="1900"/>
              <a:buNone/>
              <a:defRPr sz="1900">
                <a:solidFill>
                  <a:schemeClr val="accent2"/>
                </a:solidFill>
              </a:defRPr>
            </a:lvl4pPr>
            <a:lvl5pPr lvl="4">
              <a:spcBef>
                <a:spcPts val="0"/>
              </a:spcBef>
              <a:spcAft>
                <a:spcPts val="0"/>
              </a:spcAft>
              <a:buClr>
                <a:schemeClr val="accent2"/>
              </a:buClr>
              <a:buSzPts val="1900"/>
              <a:buNone/>
              <a:defRPr sz="1900">
                <a:solidFill>
                  <a:schemeClr val="accent2"/>
                </a:solidFill>
              </a:defRPr>
            </a:lvl5pPr>
            <a:lvl6pPr lvl="5">
              <a:spcBef>
                <a:spcPts val="0"/>
              </a:spcBef>
              <a:spcAft>
                <a:spcPts val="0"/>
              </a:spcAft>
              <a:buClr>
                <a:schemeClr val="accent2"/>
              </a:buClr>
              <a:buSzPts val="1900"/>
              <a:buNone/>
              <a:defRPr sz="1900">
                <a:solidFill>
                  <a:schemeClr val="accent2"/>
                </a:solidFill>
              </a:defRPr>
            </a:lvl6pPr>
            <a:lvl7pPr lvl="6">
              <a:spcBef>
                <a:spcPts val="0"/>
              </a:spcBef>
              <a:spcAft>
                <a:spcPts val="0"/>
              </a:spcAft>
              <a:buClr>
                <a:schemeClr val="accent2"/>
              </a:buClr>
              <a:buSzPts val="1900"/>
              <a:buNone/>
              <a:defRPr sz="1900">
                <a:solidFill>
                  <a:schemeClr val="accent2"/>
                </a:solidFill>
              </a:defRPr>
            </a:lvl7pPr>
            <a:lvl8pPr lvl="7">
              <a:spcBef>
                <a:spcPts val="0"/>
              </a:spcBef>
              <a:spcAft>
                <a:spcPts val="0"/>
              </a:spcAft>
              <a:buClr>
                <a:schemeClr val="accent2"/>
              </a:buClr>
              <a:buSzPts val="1900"/>
              <a:buNone/>
              <a:defRPr sz="1900">
                <a:solidFill>
                  <a:schemeClr val="accent2"/>
                </a:solidFill>
              </a:defRPr>
            </a:lvl8pPr>
            <a:lvl9pPr lvl="8">
              <a:spcBef>
                <a:spcPts val="0"/>
              </a:spcBef>
              <a:spcAft>
                <a:spcPts val="0"/>
              </a:spcAft>
              <a:buClr>
                <a:schemeClr val="accent2"/>
              </a:buClr>
              <a:buSzPts val="1900"/>
              <a:buNone/>
              <a:defRPr sz="1900">
                <a:solidFill>
                  <a:schemeClr val="accent2"/>
                </a:solidFill>
              </a:defRPr>
            </a:lvl9pPr>
          </a:lstStyle>
          <a:p>
            <a:endParaRPr/>
          </a:p>
        </p:txBody>
      </p:sp>
      <p:sp>
        <p:nvSpPr>
          <p:cNvPr id="128" name="Google Shape;128;p19"/>
          <p:cNvSpPr txBox="1">
            <a:spLocks noGrp="1"/>
          </p:cNvSpPr>
          <p:nvPr>
            <p:ph type="subTitle" idx="2"/>
          </p:nvPr>
        </p:nvSpPr>
        <p:spPr>
          <a:xfrm>
            <a:off x="641967" y="5791000"/>
            <a:ext cx="4552800" cy="42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a:spcBef>
                <a:spcPts val="0"/>
              </a:spcBef>
              <a:spcAft>
                <a:spcPts val="0"/>
              </a:spcAft>
              <a:buClr>
                <a:schemeClr val="accent2"/>
              </a:buClr>
              <a:buSzPts val="1600"/>
              <a:buNone/>
              <a:defRPr sz="1600">
                <a:solidFill>
                  <a:schemeClr val="accent2"/>
                </a:solidFill>
              </a:defRPr>
            </a:lvl2pPr>
            <a:lvl3pPr lvl="2">
              <a:spcBef>
                <a:spcPts val="0"/>
              </a:spcBef>
              <a:spcAft>
                <a:spcPts val="0"/>
              </a:spcAft>
              <a:buClr>
                <a:schemeClr val="accent2"/>
              </a:buClr>
              <a:buSzPts val="1600"/>
              <a:buNone/>
              <a:defRPr sz="1600">
                <a:solidFill>
                  <a:schemeClr val="accent2"/>
                </a:solidFill>
              </a:defRPr>
            </a:lvl3pPr>
            <a:lvl4pPr lvl="3">
              <a:spcBef>
                <a:spcPts val="0"/>
              </a:spcBef>
              <a:spcAft>
                <a:spcPts val="0"/>
              </a:spcAft>
              <a:buClr>
                <a:schemeClr val="accent2"/>
              </a:buClr>
              <a:buSzPts val="1600"/>
              <a:buNone/>
              <a:defRPr sz="1600">
                <a:solidFill>
                  <a:schemeClr val="accent2"/>
                </a:solidFill>
              </a:defRPr>
            </a:lvl4pPr>
            <a:lvl5pPr lvl="4">
              <a:spcBef>
                <a:spcPts val="0"/>
              </a:spcBef>
              <a:spcAft>
                <a:spcPts val="0"/>
              </a:spcAft>
              <a:buClr>
                <a:schemeClr val="accent2"/>
              </a:buClr>
              <a:buSzPts val="1600"/>
              <a:buNone/>
              <a:defRPr sz="1600">
                <a:solidFill>
                  <a:schemeClr val="accent2"/>
                </a:solidFill>
              </a:defRPr>
            </a:lvl5pPr>
            <a:lvl6pPr lvl="5">
              <a:spcBef>
                <a:spcPts val="0"/>
              </a:spcBef>
              <a:spcAft>
                <a:spcPts val="0"/>
              </a:spcAft>
              <a:buClr>
                <a:schemeClr val="accent2"/>
              </a:buClr>
              <a:buSzPts val="1600"/>
              <a:buNone/>
              <a:defRPr sz="1600">
                <a:solidFill>
                  <a:schemeClr val="accent2"/>
                </a:solidFill>
              </a:defRPr>
            </a:lvl6pPr>
            <a:lvl7pPr lvl="6">
              <a:spcBef>
                <a:spcPts val="0"/>
              </a:spcBef>
              <a:spcAft>
                <a:spcPts val="0"/>
              </a:spcAft>
              <a:buClr>
                <a:schemeClr val="accent2"/>
              </a:buClr>
              <a:buSzPts val="1600"/>
              <a:buNone/>
              <a:defRPr sz="1600">
                <a:solidFill>
                  <a:schemeClr val="accent2"/>
                </a:solidFill>
              </a:defRPr>
            </a:lvl7pPr>
            <a:lvl8pPr lvl="7">
              <a:spcBef>
                <a:spcPts val="0"/>
              </a:spcBef>
              <a:spcAft>
                <a:spcPts val="0"/>
              </a:spcAft>
              <a:buClr>
                <a:schemeClr val="accent2"/>
              </a:buClr>
              <a:buSzPts val="1600"/>
              <a:buNone/>
              <a:defRPr sz="1600">
                <a:solidFill>
                  <a:schemeClr val="accent2"/>
                </a:solidFill>
              </a:defRPr>
            </a:lvl8pPr>
            <a:lvl9pPr lvl="8">
              <a:spcBef>
                <a:spcPts val="0"/>
              </a:spcBef>
              <a:spcAft>
                <a:spcPts val="0"/>
              </a:spcAft>
              <a:buClr>
                <a:schemeClr val="accent2"/>
              </a:buClr>
              <a:buSzPts val="1600"/>
              <a:buNone/>
              <a:defRPr sz="1600">
                <a:solidFill>
                  <a:schemeClr val="accent2"/>
                </a:solidFill>
              </a:defRPr>
            </a:lvl9pPr>
          </a:lstStyle>
          <a:p>
            <a:endParaRPr/>
          </a:p>
        </p:txBody>
      </p:sp>
      <p:sp>
        <p:nvSpPr>
          <p:cNvPr id="129" name="Google Shape;129;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and half page image vertical">
  <p:cSld name="TITLE_1">
    <p:bg>
      <p:bgPr>
        <a:solidFill>
          <a:schemeClr val="lt2"/>
        </a:solidFill>
        <a:effectLst/>
      </p:bgPr>
    </p:bg>
    <p:spTree>
      <p:nvGrpSpPr>
        <p:cNvPr id="1" name="Shape 130"/>
        <p:cNvGrpSpPr/>
        <p:nvPr/>
      </p:nvGrpSpPr>
      <p:grpSpPr>
        <a:xfrm>
          <a:off x="0" y="0"/>
          <a:ext cx="0" cy="0"/>
          <a:chOff x="0" y="0"/>
          <a:chExt cx="0" cy="0"/>
        </a:xfrm>
      </p:grpSpPr>
      <p:sp>
        <p:nvSpPr>
          <p:cNvPr id="131" name="Google Shape;131;p20"/>
          <p:cNvSpPr>
            <a:spLocks noGrp="1"/>
          </p:cNvSpPr>
          <p:nvPr>
            <p:ph type="pic" idx="2"/>
          </p:nvPr>
        </p:nvSpPr>
        <p:spPr>
          <a:xfrm>
            <a:off x="5982033" y="-67"/>
            <a:ext cx="6301200" cy="6210000"/>
          </a:xfrm>
          <a:prstGeom prst="rect">
            <a:avLst/>
          </a:prstGeom>
          <a:noFill/>
          <a:ln>
            <a:noFill/>
          </a:ln>
        </p:spPr>
      </p:sp>
      <p:sp>
        <p:nvSpPr>
          <p:cNvPr id="132" name="Google Shape;132;p20"/>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33" name="Google Shape;133;p20"/>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and tryptic images">
  <p:cSld name="TITLE_1_2">
    <p:bg>
      <p:bgPr>
        <a:solidFill>
          <a:schemeClr val="lt2"/>
        </a:solidFill>
        <a:effectLst/>
      </p:bgPr>
    </p:bg>
    <p:spTree>
      <p:nvGrpSpPr>
        <p:cNvPr id="1" name="Shape 138"/>
        <p:cNvGrpSpPr/>
        <p:nvPr/>
      </p:nvGrpSpPr>
      <p:grpSpPr>
        <a:xfrm>
          <a:off x="0" y="0"/>
          <a:ext cx="0" cy="0"/>
          <a:chOff x="0" y="0"/>
          <a:chExt cx="0" cy="0"/>
        </a:xfrm>
      </p:grpSpPr>
      <p:sp>
        <p:nvSpPr>
          <p:cNvPr id="139" name="Google Shape;139;p21"/>
          <p:cNvSpPr>
            <a:spLocks noGrp="1"/>
          </p:cNvSpPr>
          <p:nvPr>
            <p:ph type="pic" idx="2"/>
          </p:nvPr>
        </p:nvSpPr>
        <p:spPr>
          <a:xfrm>
            <a:off x="5982033" y="-67"/>
            <a:ext cx="6210000" cy="3259500"/>
          </a:xfrm>
          <a:prstGeom prst="rect">
            <a:avLst/>
          </a:prstGeom>
          <a:noFill/>
          <a:ln>
            <a:noFill/>
          </a:ln>
        </p:spPr>
      </p:sp>
      <p:sp>
        <p:nvSpPr>
          <p:cNvPr id="140" name="Google Shape;140;p21"/>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41" name="Google Shape;141;p21"/>
          <p:cNvSpPr>
            <a:spLocks noGrp="1"/>
          </p:cNvSpPr>
          <p:nvPr>
            <p:ph type="pic" idx="3"/>
          </p:nvPr>
        </p:nvSpPr>
        <p:spPr>
          <a:xfrm>
            <a:off x="9178000" y="3450867"/>
            <a:ext cx="3014100" cy="2758800"/>
          </a:xfrm>
          <a:prstGeom prst="rect">
            <a:avLst/>
          </a:prstGeom>
          <a:noFill/>
          <a:ln>
            <a:noFill/>
          </a:ln>
        </p:spPr>
      </p:sp>
      <p:sp>
        <p:nvSpPr>
          <p:cNvPr id="142" name="Google Shape;142;p21"/>
          <p:cNvSpPr>
            <a:spLocks noGrp="1"/>
          </p:cNvSpPr>
          <p:nvPr>
            <p:ph type="pic" idx="4"/>
          </p:nvPr>
        </p:nvSpPr>
        <p:spPr>
          <a:xfrm>
            <a:off x="5982033" y="3450867"/>
            <a:ext cx="3014100" cy="2758800"/>
          </a:xfrm>
          <a:prstGeom prst="rect">
            <a:avLst/>
          </a:prstGeom>
          <a:noFill/>
          <a:ln>
            <a:noFill/>
          </a:ln>
        </p:spPr>
      </p:sp>
      <p:sp>
        <p:nvSpPr>
          <p:cNvPr id="143" name="Google Shape;143;p21"/>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Dark Background">
  <p:cSld name="CUSTOM">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01131" y="2117800"/>
            <a:ext cx="5809200" cy="16791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6" name="Google Shape;16;p3"/>
          <p:cNvSpPr txBox="1">
            <a:spLocks noGrp="1"/>
          </p:cNvSpPr>
          <p:nvPr>
            <p:ph type="subTitle" idx="1"/>
          </p:nvPr>
        </p:nvSpPr>
        <p:spPr>
          <a:xfrm>
            <a:off x="701131" y="3979033"/>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a:spLocks noGrp="1"/>
          </p:cNvSpPr>
          <p:nvPr>
            <p:ph type="subTitle" idx="2"/>
          </p:nvPr>
        </p:nvSpPr>
        <p:spPr>
          <a:xfrm>
            <a:off x="710236" y="579100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9" name="Google Shape;19;p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and half page image horizontal">
  <p:cSld name="TITLE_1_1">
    <p:bg>
      <p:bgPr>
        <a:solidFill>
          <a:schemeClr val="lt2"/>
        </a:solidFill>
        <a:effectLst/>
      </p:bgPr>
    </p:bg>
    <p:spTree>
      <p:nvGrpSpPr>
        <p:cNvPr id="1"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52" name="Google Shape;152;p22"/>
          <p:cNvSpPr>
            <a:spLocks noGrp="1"/>
          </p:cNvSpPr>
          <p:nvPr>
            <p:ph type="pic" idx="2"/>
          </p:nvPr>
        </p:nvSpPr>
        <p:spPr>
          <a:xfrm>
            <a:off x="9100" y="3057717"/>
            <a:ext cx="12192000" cy="3152400"/>
          </a:xfrm>
          <a:prstGeom prst="rect">
            <a:avLst/>
          </a:prstGeom>
          <a:noFill/>
          <a:ln>
            <a:noFill/>
          </a:ln>
        </p:spPr>
      </p:sp>
      <p:sp>
        <p:nvSpPr>
          <p:cNvPr id="153" name="Google Shape;153;p22"/>
          <p:cNvSpPr txBox="1">
            <a:spLocks noGrp="1"/>
          </p:cNvSpPr>
          <p:nvPr>
            <p:ph type="body" idx="1"/>
          </p:nvPr>
        </p:nvSpPr>
        <p:spPr>
          <a:xfrm>
            <a:off x="5754567" y="628267"/>
            <a:ext cx="6109500" cy="21489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54" name="Google Shape;154;p2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and 4 items">
  <p:cSld name="TITLE_1_1_2">
    <p:bg>
      <p:bgPr>
        <a:solidFill>
          <a:schemeClr val="lt2"/>
        </a:solid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57" name="Google Shape;157;p23"/>
          <p:cNvSpPr txBox="1">
            <a:spLocks noGrp="1"/>
          </p:cNvSpPr>
          <p:nvPr>
            <p:ph type="body" idx="1"/>
          </p:nvPr>
        </p:nvSpPr>
        <p:spPr>
          <a:xfrm>
            <a:off x="5754567" y="628267"/>
            <a:ext cx="6109500" cy="15936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58" name="Google Shape;158;p23"/>
          <p:cNvSpPr/>
          <p:nvPr/>
        </p:nvSpPr>
        <p:spPr>
          <a:xfrm>
            <a:off x="-18200" y="3223267"/>
            <a:ext cx="12228300" cy="29868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 name="Google Shape;159;p23"/>
          <p:cNvSpPr>
            <a:spLocks noGrp="1"/>
          </p:cNvSpPr>
          <p:nvPr>
            <p:ph type="pic" idx="2"/>
          </p:nvPr>
        </p:nvSpPr>
        <p:spPr>
          <a:xfrm>
            <a:off x="1953050" y="2614000"/>
            <a:ext cx="1629900" cy="1629900"/>
          </a:xfrm>
          <a:prstGeom prst="ellipse">
            <a:avLst/>
          </a:prstGeom>
          <a:noFill/>
          <a:ln>
            <a:noFill/>
          </a:ln>
        </p:spPr>
      </p:sp>
      <p:sp>
        <p:nvSpPr>
          <p:cNvPr id="160" name="Google Shape;160;p23"/>
          <p:cNvSpPr>
            <a:spLocks noGrp="1"/>
          </p:cNvSpPr>
          <p:nvPr>
            <p:ph type="pic" idx="3"/>
          </p:nvPr>
        </p:nvSpPr>
        <p:spPr>
          <a:xfrm>
            <a:off x="5281000" y="2614000"/>
            <a:ext cx="1629900" cy="1629900"/>
          </a:xfrm>
          <a:prstGeom prst="ellipse">
            <a:avLst/>
          </a:prstGeom>
          <a:noFill/>
          <a:ln>
            <a:noFill/>
          </a:ln>
        </p:spPr>
      </p:sp>
      <p:sp>
        <p:nvSpPr>
          <p:cNvPr id="161" name="Google Shape;161;p23"/>
          <p:cNvSpPr>
            <a:spLocks noGrp="1"/>
          </p:cNvSpPr>
          <p:nvPr>
            <p:ph type="pic" idx="4"/>
          </p:nvPr>
        </p:nvSpPr>
        <p:spPr>
          <a:xfrm>
            <a:off x="8608967" y="2614000"/>
            <a:ext cx="1629900" cy="1629900"/>
          </a:xfrm>
          <a:prstGeom prst="ellipse">
            <a:avLst/>
          </a:prstGeom>
          <a:noFill/>
          <a:ln>
            <a:noFill/>
          </a:ln>
        </p:spPr>
      </p:sp>
      <p:sp>
        <p:nvSpPr>
          <p:cNvPr id="162" name="Google Shape;162;p23"/>
          <p:cNvSpPr txBox="1">
            <a:spLocks noGrp="1"/>
          </p:cNvSpPr>
          <p:nvPr>
            <p:ph type="subTitle" idx="5"/>
          </p:nvPr>
        </p:nvSpPr>
        <p:spPr>
          <a:xfrm>
            <a:off x="1699533"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163" name="Google Shape;163;p23"/>
          <p:cNvSpPr txBox="1">
            <a:spLocks noGrp="1"/>
          </p:cNvSpPr>
          <p:nvPr>
            <p:ph type="subTitle" idx="6"/>
          </p:nvPr>
        </p:nvSpPr>
        <p:spPr>
          <a:xfrm>
            <a:off x="5035200"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164" name="Google Shape;164;p23"/>
          <p:cNvSpPr txBox="1">
            <a:spLocks noGrp="1"/>
          </p:cNvSpPr>
          <p:nvPr>
            <p:ph type="subTitle" idx="7"/>
          </p:nvPr>
        </p:nvSpPr>
        <p:spPr>
          <a:xfrm>
            <a:off x="8363167"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and full page image with quote">
  <p:cSld name="TITLE_1_1_1">
    <p:bg>
      <p:bgPr>
        <a:solidFill>
          <a:schemeClr val="lt2"/>
        </a:solidFill>
        <a:effectLst/>
      </p:bgPr>
    </p:bg>
    <p:spTree>
      <p:nvGrpSpPr>
        <p:cNvPr id="1" name="Shape 169"/>
        <p:cNvGrpSpPr/>
        <p:nvPr/>
      </p:nvGrpSpPr>
      <p:grpSpPr>
        <a:xfrm>
          <a:off x="0" y="0"/>
          <a:ext cx="0" cy="0"/>
          <a:chOff x="0" y="0"/>
          <a:chExt cx="0" cy="0"/>
        </a:xfrm>
      </p:grpSpPr>
      <p:sp>
        <p:nvSpPr>
          <p:cNvPr id="170" name="Google Shape;170;p24"/>
          <p:cNvSpPr>
            <a:spLocks noGrp="1"/>
          </p:cNvSpPr>
          <p:nvPr>
            <p:ph type="pic" idx="2"/>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and full page image">
  <p:cSld name="TITLE_1_1_1_1">
    <p:bg>
      <p:bgPr>
        <a:solidFill>
          <a:schemeClr val="lt2"/>
        </a:solidFill>
        <a:effectLst/>
      </p:bgPr>
    </p:bg>
    <p:spTree>
      <p:nvGrpSpPr>
        <p:cNvPr id="1" name="Shape 175"/>
        <p:cNvGrpSpPr/>
        <p:nvPr/>
      </p:nvGrpSpPr>
      <p:grpSpPr>
        <a:xfrm>
          <a:off x="0" y="0"/>
          <a:ext cx="0" cy="0"/>
          <a:chOff x="0" y="0"/>
          <a:chExt cx="0" cy="0"/>
        </a:xfrm>
      </p:grpSpPr>
      <p:sp>
        <p:nvSpPr>
          <p:cNvPr id="176" name="Google Shape;176;p25"/>
          <p:cNvSpPr>
            <a:spLocks noGrp="1"/>
          </p:cNvSpPr>
          <p:nvPr>
            <p:ph type="pic" idx="2"/>
          </p:nvPr>
        </p:nvSpPr>
        <p:spPr>
          <a:xfrm>
            <a:off x="-63733" y="-36433"/>
            <a:ext cx="12310500" cy="6246300"/>
          </a:xfrm>
          <a:prstGeom prst="rect">
            <a:avLst/>
          </a:prstGeom>
          <a:noFill/>
          <a:ln>
            <a:noFill/>
          </a:ln>
        </p:spPr>
      </p:sp>
      <p:sp>
        <p:nvSpPr>
          <p:cNvPr id="177" name="Google Shape;177;p25"/>
          <p:cNvSpPr txBox="1">
            <a:spLocks noGrp="1"/>
          </p:cNvSpPr>
          <p:nvPr>
            <p:ph type="body" idx="1"/>
          </p:nvPr>
        </p:nvSpPr>
        <p:spPr>
          <a:xfrm>
            <a:off x="6938233" y="746633"/>
            <a:ext cx="4926000" cy="4962300"/>
          </a:xfrm>
          <a:prstGeom prst="rect">
            <a:avLst/>
          </a:prstGeom>
          <a:solidFill>
            <a:schemeClr val="lt2"/>
          </a:solidFill>
          <a:ln>
            <a:noFill/>
          </a:ln>
        </p:spPr>
        <p:txBody>
          <a:bodyPr spcFirstLastPara="1" wrap="square" lIns="121900" tIns="487675" rIns="121900" bIns="487675"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Gradient Background">
  <p:cSld name="CUSTOM_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92026" y="1316565"/>
            <a:ext cx="5809200" cy="16791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22" name="Google Shape;22;p4"/>
          <p:cNvSpPr txBox="1">
            <a:spLocks noGrp="1"/>
          </p:cNvSpPr>
          <p:nvPr>
            <p:ph type="subTitle" idx="1"/>
          </p:nvPr>
        </p:nvSpPr>
        <p:spPr>
          <a:xfrm>
            <a:off x="692026" y="3177798"/>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a:spLocks noGrp="1"/>
          </p:cNvSpPr>
          <p:nvPr>
            <p:ph type="subTitle" idx="2"/>
          </p:nvPr>
        </p:nvSpPr>
        <p:spPr>
          <a:xfrm>
            <a:off x="692026" y="430229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25" name="Google Shape;25;p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Gradient Background 1">
  <p:cSld name="CUSTOM_1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8300" y="2117800"/>
            <a:ext cx="5809200" cy="16791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9pPr>
          </a:lstStyle>
          <a:p>
            <a:endParaRPr/>
          </a:p>
        </p:txBody>
      </p:sp>
      <p:sp>
        <p:nvSpPr>
          <p:cNvPr id="28" name="Google Shape;28;p5"/>
          <p:cNvSpPr txBox="1">
            <a:spLocks noGrp="1"/>
          </p:cNvSpPr>
          <p:nvPr>
            <p:ph type="subTitle" idx="1"/>
          </p:nvPr>
        </p:nvSpPr>
        <p:spPr>
          <a:xfrm>
            <a:off x="641973" y="3979033"/>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a:endParaRPr/>
          </a:p>
        </p:txBody>
      </p:sp>
      <p:sp>
        <p:nvSpPr>
          <p:cNvPr id="29" name="Google Shape;29;p5"/>
          <p:cNvSpPr txBox="1">
            <a:spLocks noGrp="1"/>
          </p:cNvSpPr>
          <p:nvPr>
            <p:ph type="subTitle" idx="2"/>
          </p:nvPr>
        </p:nvSpPr>
        <p:spPr>
          <a:xfrm>
            <a:off x="641967" y="579100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a:endParaRPr/>
          </a:p>
        </p:txBody>
      </p:sp>
      <p:sp>
        <p:nvSpPr>
          <p:cNvPr id="30" name="Google Shape;30;p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half page image vertical">
  <p:cSld name="TITLE_1">
    <p:bg>
      <p:bgPr>
        <a:solidFill>
          <a:schemeClr val="lt2"/>
        </a:solidFill>
        <a:effectLst/>
      </p:bgPr>
    </p:bg>
    <p:spTree>
      <p:nvGrpSpPr>
        <p:cNvPr id="1" name="Shape 31"/>
        <p:cNvGrpSpPr/>
        <p:nvPr/>
      </p:nvGrpSpPr>
      <p:grpSpPr>
        <a:xfrm>
          <a:off x="0" y="0"/>
          <a:ext cx="0" cy="0"/>
          <a:chOff x="0" y="0"/>
          <a:chExt cx="0" cy="0"/>
        </a:xfrm>
      </p:grpSpPr>
      <p:sp>
        <p:nvSpPr>
          <p:cNvPr id="32" name="Google Shape;32;p6"/>
          <p:cNvSpPr>
            <a:spLocks noGrp="1"/>
          </p:cNvSpPr>
          <p:nvPr>
            <p:ph type="pic" idx="2"/>
          </p:nvPr>
        </p:nvSpPr>
        <p:spPr>
          <a:xfrm>
            <a:off x="5982033" y="-67"/>
            <a:ext cx="6301200" cy="6210000"/>
          </a:xfrm>
          <a:prstGeom prst="rect">
            <a:avLst/>
          </a:prstGeom>
          <a:noFill/>
          <a:ln>
            <a:noFill/>
          </a:ln>
        </p:spPr>
      </p:sp>
      <p:sp>
        <p:nvSpPr>
          <p:cNvPr id="33" name="Google Shape;33;p6"/>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34" name="Google Shape;34;p6"/>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nd tryptic images">
  <p:cSld name="TITLE_1_2">
    <p:bg>
      <p:bgPr>
        <a:solidFill>
          <a:schemeClr val="lt2"/>
        </a:solidFill>
        <a:effectLst/>
      </p:bgPr>
    </p:bg>
    <p:spTree>
      <p:nvGrpSpPr>
        <p:cNvPr id="1" name="Shape 39"/>
        <p:cNvGrpSpPr/>
        <p:nvPr/>
      </p:nvGrpSpPr>
      <p:grpSpPr>
        <a:xfrm>
          <a:off x="0" y="0"/>
          <a:ext cx="0" cy="0"/>
          <a:chOff x="0" y="0"/>
          <a:chExt cx="0" cy="0"/>
        </a:xfrm>
      </p:grpSpPr>
      <p:sp>
        <p:nvSpPr>
          <p:cNvPr id="40" name="Google Shape;40;p7"/>
          <p:cNvSpPr>
            <a:spLocks noGrp="1"/>
          </p:cNvSpPr>
          <p:nvPr>
            <p:ph type="pic" idx="2"/>
          </p:nvPr>
        </p:nvSpPr>
        <p:spPr>
          <a:xfrm>
            <a:off x="5982033" y="-67"/>
            <a:ext cx="6210000" cy="3259500"/>
          </a:xfrm>
          <a:prstGeom prst="rect">
            <a:avLst/>
          </a:prstGeom>
          <a:noFill/>
          <a:ln>
            <a:noFill/>
          </a:ln>
        </p:spPr>
      </p:sp>
      <p:sp>
        <p:nvSpPr>
          <p:cNvPr id="41" name="Google Shape;41;p7"/>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42" name="Google Shape;42;p7"/>
          <p:cNvSpPr>
            <a:spLocks noGrp="1"/>
          </p:cNvSpPr>
          <p:nvPr>
            <p:ph type="pic" idx="3"/>
          </p:nvPr>
        </p:nvSpPr>
        <p:spPr>
          <a:xfrm>
            <a:off x="9178000" y="3450867"/>
            <a:ext cx="3014100" cy="2758800"/>
          </a:xfrm>
          <a:prstGeom prst="rect">
            <a:avLst/>
          </a:prstGeom>
          <a:noFill/>
          <a:ln>
            <a:noFill/>
          </a:ln>
        </p:spPr>
      </p:sp>
      <p:sp>
        <p:nvSpPr>
          <p:cNvPr id="43" name="Google Shape;43;p7"/>
          <p:cNvSpPr>
            <a:spLocks noGrp="1"/>
          </p:cNvSpPr>
          <p:nvPr>
            <p:ph type="pic" idx="4"/>
          </p:nvPr>
        </p:nvSpPr>
        <p:spPr>
          <a:xfrm>
            <a:off x="5982033" y="3450867"/>
            <a:ext cx="3014100" cy="2758800"/>
          </a:xfrm>
          <a:prstGeom prst="rect">
            <a:avLst/>
          </a:prstGeom>
          <a:noFill/>
          <a:ln>
            <a:noFill/>
          </a:ln>
        </p:spPr>
      </p:sp>
      <p:sp>
        <p:nvSpPr>
          <p:cNvPr id="44" name="Google Shape;44;p7"/>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half page image horizontal">
  <p:cSld name="TITLE_1_1">
    <p:bg>
      <p:bgPr>
        <a:solidFill>
          <a:schemeClr val="lt2"/>
        </a:solidFill>
        <a:effectLst/>
      </p:bgPr>
    </p:bg>
    <p:spTree>
      <p:nvGrpSpPr>
        <p:cNvPr id="1"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53" name="Google Shape;53;p8"/>
          <p:cNvSpPr>
            <a:spLocks noGrp="1"/>
          </p:cNvSpPr>
          <p:nvPr>
            <p:ph type="pic" idx="2"/>
          </p:nvPr>
        </p:nvSpPr>
        <p:spPr>
          <a:xfrm>
            <a:off x="9100" y="3057717"/>
            <a:ext cx="12192000" cy="3152400"/>
          </a:xfrm>
          <a:prstGeom prst="rect">
            <a:avLst/>
          </a:prstGeom>
          <a:noFill/>
          <a:ln>
            <a:noFill/>
          </a:ln>
        </p:spPr>
      </p:sp>
      <p:sp>
        <p:nvSpPr>
          <p:cNvPr id="54" name="Google Shape;54;p8"/>
          <p:cNvSpPr txBox="1">
            <a:spLocks noGrp="1"/>
          </p:cNvSpPr>
          <p:nvPr>
            <p:ph type="body" idx="1"/>
          </p:nvPr>
        </p:nvSpPr>
        <p:spPr>
          <a:xfrm>
            <a:off x="5754567" y="628267"/>
            <a:ext cx="6109500" cy="21489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55" name="Google Shape;55;p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4 items">
  <p:cSld name="TITLE_1_1_2">
    <p:bg>
      <p:bgPr>
        <a:solidFill>
          <a:schemeClr val="lt2"/>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58" name="Google Shape;58;p9"/>
          <p:cNvSpPr txBox="1">
            <a:spLocks noGrp="1"/>
          </p:cNvSpPr>
          <p:nvPr>
            <p:ph type="body" idx="1"/>
          </p:nvPr>
        </p:nvSpPr>
        <p:spPr>
          <a:xfrm>
            <a:off x="5754567" y="628267"/>
            <a:ext cx="6109500" cy="1593600"/>
          </a:xfrm>
          <a:prstGeom prst="rect">
            <a:avLst/>
          </a:prstGeom>
          <a:noFill/>
          <a:ln>
            <a:noFill/>
          </a:ln>
        </p:spPr>
        <p:txBody>
          <a:bodyPr spcFirstLastPara="1" wrap="square" lIns="121900" tIns="121900" rIns="121900" bIns="121900"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59" name="Google Shape;59;p9"/>
          <p:cNvSpPr/>
          <p:nvPr/>
        </p:nvSpPr>
        <p:spPr>
          <a:xfrm>
            <a:off x="-18200" y="3223267"/>
            <a:ext cx="12228300" cy="29868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 name="Google Shape;60;p9"/>
          <p:cNvSpPr>
            <a:spLocks noGrp="1"/>
          </p:cNvSpPr>
          <p:nvPr>
            <p:ph type="pic" idx="2"/>
          </p:nvPr>
        </p:nvSpPr>
        <p:spPr>
          <a:xfrm>
            <a:off x="1953050" y="2614000"/>
            <a:ext cx="1629900" cy="1629900"/>
          </a:xfrm>
          <a:prstGeom prst="ellipse">
            <a:avLst/>
          </a:prstGeom>
          <a:noFill/>
          <a:ln>
            <a:noFill/>
          </a:ln>
        </p:spPr>
      </p:sp>
      <p:sp>
        <p:nvSpPr>
          <p:cNvPr id="61" name="Google Shape;61;p9"/>
          <p:cNvSpPr>
            <a:spLocks noGrp="1"/>
          </p:cNvSpPr>
          <p:nvPr>
            <p:ph type="pic" idx="3"/>
          </p:nvPr>
        </p:nvSpPr>
        <p:spPr>
          <a:xfrm>
            <a:off x="5281000" y="2614000"/>
            <a:ext cx="1629900" cy="1629900"/>
          </a:xfrm>
          <a:prstGeom prst="ellipse">
            <a:avLst/>
          </a:prstGeom>
          <a:noFill/>
          <a:ln>
            <a:noFill/>
          </a:ln>
        </p:spPr>
      </p:sp>
      <p:sp>
        <p:nvSpPr>
          <p:cNvPr id="62" name="Google Shape;62;p9"/>
          <p:cNvSpPr>
            <a:spLocks noGrp="1"/>
          </p:cNvSpPr>
          <p:nvPr>
            <p:ph type="pic" idx="4"/>
          </p:nvPr>
        </p:nvSpPr>
        <p:spPr>
          <a:xfrm>
            <a:off x="8608967" y="2614000"/>
            <a:ext cx="1629900" cy="1629900"/>
          </a:xfrm>
          <a:prstGeom prst="ellipse">
            <a:avLst/>
          </a:prstGeom>
          <a:noFill/>
          <a:ln>
            <a:noFill/>
          </a:ln>
        </p:spPr>
      </p:sp>
      <p:sp>
        <p:nvSpPr>
          <p:cNvPr id="63" name="Google Shape;63;p9"/>
          <p:cNvSpPr txBox="1">
            <a:spLocks noGrp="1"/>
          </p:cNvSpPr>
          <p:nvPr>
            <p:ph type="subTitle" idx="5"/>
          </p:nvPr>
        </p:nvSpPr>
        <p:spPr>
          <a:xfrm>
            <a:off x="1699533"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64" name="Google Shape;64;p9"/>
          <p:cNvSpPr txBox="1">
            <a:spLocks noGrp="1"/>
          </p:cNvSpPr>
          <p:nvPr>
            <p:ph type="subTitle" idx="6"/>
          </p:nvPr>
        </p:nvSpPr>
        <p:spPr>
          <a:xfrm>
            <a:off x="5035200"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65" name="Google Shape;65;p9"/>
          <p:cNvSpPr txBox="1">
            <a:spLocks noGrp="1"/>
          </p:cNvSpPr>
          <p:nvPr>
            <p:ph type="subTitle" idx="7"/>
          </p:nvPr>
        </p:nvSpPr>
        <p:spPr>
          <a:xfrm>
            <a:off x="8363167"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nd full page image with quote">
  <p:cSld name="TITLE_1_1_1">
    <p:bg>
      <p:bgPr>
        <a:solidFill>
          <a:schemeClr val="lt2"/>
        </a:solidFill>
        <a:effectLst/>
      </p:bgPr>
    </p:bg>
    <p:spTree>
      <p:nvGrpSpPr>
        <p:cNvPr id="1" name="Shape 70"/>
        <p:cNvGrpSpPr/>
        <p:nvPr/>
      </p:nvGrpSpPr>
      <p:grpSpPr>
        <a:xfrm>
          <a:off x="0" y="0"/>
          <a:ext cx="0" cy="0"/>
          <a:chOff x="0" y="0"/>
          <a:chExt cx="0" cy="0"/>
        </a:xfrm>
      </p:grpSpPr>
      <p:sp>
        <p:nvSpPr>
          <p:cNvPr id="71" name="Google Shape;71;p10"/>
          <p:cNvSpPr>
            <a:spLocks noGrp="1"/>
          </p:cNvSpPr>
          <p:nvPr>
            <p:ph type="pic" idx="2"/>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2F89DC"/>
            </a:gs>
            <a:gs pos="100000">
              <a:srgbClr val="194670"/>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266933" y="473467"/>
            <a:ext cx="10650300" cy="1119900"/>
          </a:xfrm>
          <a:prstGeom prst="rect">
            <a:avLst/>
          </a:prstGeom>
          <a:noFill/>
          <a:ln>
            <a:noFill/>
          </a:ln>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a:endParaRPr/>
          </a:p>
        </p:txBody>
      </p:sp>
      <p:sp>
        <p:nvSpPr>
          <p:cNvPr id="103" name="Google Shape;103;p15"/>
          <p:cNvSpPr txBox="1">
            <a:spLocks noGrp="1"/>
          </p:cNvSpPr>
          <p:nvPr>
            <p:ph type="body" idx="1"/>
          </p:nvPr>
        </p:nvSpPr>
        <p:spPr>
          <a:xfrm>
            <a:off x="266933" y="1648800"/>
            <a:ext cx="10650300" cy="35604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04" name="Google Shape;104;p1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www.youtube.com/watch?v=_U4KzXn9R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h4MhbkWJzK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304800" y="1994550"/>
            <a:ext cx="6671700" cy="2594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500"/>
              <a:t>Can science be trusted without question?</a:t>
            </a:r>
            <a:endParaRPr sz="3500"/>
          </a:p>
          <a:p>
            <a:pPr marL="0" lvl="0" indent="0" algn="l" rtl="0">
              <a:spcBef>
                <a:spcPts val="0"/>
              </a:spcBef>
              <a:spcAft>
                <a:spcPts val="0"/>
              </a:spcAft>
              <a:buNone/>
            </a:pPr>
            <a:endParaRPr sz="3500"/>
          </a:p>
          <a:p>
            <a:pPr marL="0" lvl="0" indent="0" algn="l" rtl="0">
              <a:spcBef>
                <a:spcPts val="0"/>
              </a:spcBef>
              <a:spcAft>
                <a:spcPts val="0"/>
              </a:spcAft>
              <a:buNone/>
            </a:pPr>
            <a:endParaRPr sz="3500"/>
          </a:p>
          <a:p>
            <a:pPr marL="0" lvl="0" indent="0" algn="l" rtl="0">
              <a:spcBef>
                <a:spcPts val="0"/>
              </a:spcBef>
              <a:spcAft>
                <a:spcPts val="0"/>
              </a:spcAft>
              <a:buNone/>
            </a:pPr>
            <a:endParaRPr sz="3500"/>
          </a:p>
          <a:p>
            <a:pPr marL="0" lvl="0" indent="0" algn="l" rtl="0">
              <a:spcBef>
                <a:spcPts val="0"/>
              </a:spcBef>
              <a:spcAft>
                <a:spcPts val="0"/>
              </a:spcAft>
              <a:buNone/>
            </a:pPr>
            <a:endParaRPr sz="3500"/>
          </a:p>
          <a:p>
            <a:pPr marL="0" lvl="0" indent="0" algn="l" rtl="0">
              <a:spcBef>
                <a:spcPts val="0"/>
              </a:spcBef>
              <a:spcAft>
                <a:spcPts val="0"/>
              </a:spcAft>
              <a:buNone/>
            </a:pPr>
            <a:endParaRPr sz="3500"/>
          </a:p>
        </p:txBody>
      </p:sp>
      <p:sp>
        <p:nvSpPr>
          <p:cNvPr id="187" name="Google Shape;187;p26"/>
          <p:cNvSpPr txBox="1">
            <a:spLocks noGrp="1"/>
          </p:cNvSpPr>
          <p:nvPr>
            <p:ph type="title"/>
          </p:nvPr>
        </p:nvSpPr>
        <p:spPr>
          <a:xfrm>
            <a:off x="223250" y="5396125"/>
            <a:ext cx="6671700" cy="1166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400"/>
              <a:t>Science: </a:t>
            </a:r>
            <a:endParaRPr sz="2400"/>
          </a:p>
          <a:p>
            <a:pPr marL="0" lvl="0" indent="0" algn="l" rtl="0">
              <a:spcBef>
                <a:spcPts val="0"/>
              </a:spcBef>
              <a:spcAft>
                <a:spcPts val="0"/>
              </a:spcAft>
              <a:buNone/>
            </a:pPr>
            <a:r>
              <a:rPr lang="en-US" sz="2400" b="0"/>
              <a:t>Science as a Knowledge Source</a:t>
            </a:r>
            <a:endParaRPr sz="2400" b="0"/>
          </a:p>
          <a:p>
            <a:pPr marL="0" lvl="0" indent="0" algn="l" rtl="0">
              <a:spcBef>
                <a:spcPts val="0"/>
              </a:spcBef>
              <a:spcAft>
                <a:spcPts val="0"/>
              </a:spcAft>
              <a:buNone/>
            </a:pPr>
            <a:r>
              <a:rPr lang="en-US" sz="2400" b="0"/>
              <a:t>Lesson 3: Listening Task</a:t>
            </a:r>
            <a:endParaRPr sz="24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266925" y="15037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Listening Task: Battling Bad Science</a:t>
            </a:r>
            <a:endParaRPr sz="3500"/>
          </a:p>
        </p:txBody>
      </p:sp>
      <p:sp>
        <p:nvSpPr>
          <p:cNvPr id="259" name="Google Shape;259;p35"/>
          <p:cNvSpPr txBox="1"/>
          <p:nvPr/>
        </p:nvSpPr>
        <p:spPr>
          <a:xfrm>
            <a:off x="266925" y="974263"/>
            <a:ext cx="11408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a:solidFill>
                  <a:schemeClr val="accent2"/>
                </a:solidFill>
                <a:latin typeface="Roboto"/>
                <a:ea typeface="Roboto"/>
                <a:cs typeface="Roboto"/>
                <a:sym typeface="Roboto"/>
              </a:rPr>
              <a:t>As you watch the video, take notes on the key arguments and counterarguments, analyzing their strengths and weaknesses.</a:t>
            </a:r>
            <a:endParaRPr sz="2100">
              <a:solidFill>
                <a:schemeClr val="accent2"/>
              </a:solidFill>
              <a:latin typeface="Roboto"/>
              <a:ea typeface="Roboto"/>
              <a:cs typeface="Roboto"/>
              <a:sym typeface="Roboto"/>
            </a:endParaRPr>
          </a:p>
        </p:txBody>
      </p:sp>
      <p:sp>
        <p:nvSpPr>
          <p:cNvPr id="260" name="Google Shape;260;p35"/>
          <p:cNvSpPr/>
          <p:nvPr/>
        </p:nvSpPr>
        <p:spPr>
          <a:xfrm>
            <a:off x="266925" y="1935150"/>
            <a:ext cx="11654700" cy="4027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spcBef>
                <a:spcPts val="0"/>
              </a:spcBef>
              <a:spcAft>
                <a:spcPts val="0"/>
              </a:spcAft>
              <a:buNone/>
            </a:pPr>
            <a:r>
              <a:rPr lang="en-US" sz="1700" b="1" u="sng">
                <a:solidFill>
                  <a:srgbClr val="FFFFFF"/>
                </a:solidFill>
                <a:latin typeface="Roboto"/>
                <a:ea typeface="Roboto"/>
                <a:cs typeface="Roboto"/>
                <a:sym typeface="Roboto"/>
              </a:rPr>
              <a:t>Note-Taking Framework</a:t>
            </a:r>
            <a:endParaRPr sz="1700" b="1" u="sng">
              <a:solidFill>
                <a:srgbClr val="FFFFFF"/>
              </a:solidFill>
              <a:latin typeface="Roboto"/>
              <a:ea typeface="Roboto"/>
              <a:cs typeface="Roboto"/>
              <a:sym typeface="Roboto"/>
            </a:endParaRPr>
          </a:p>
          <a:p>
            <a:pPr marL="457200" lvl="0" indent="-336550" algn="l" rtl="0">
              <a:spcBef>
                <a:spcPts val="1000"/>
              </a:spcBef>
              <a:spcAft>
                <a:spcPts val="0"/>
              </a:spcAft>
              <a:buClr>
                <a:srgbClr val="FFFFFF"/>
              </a:buClr>
              <a:buSzPts val="1700"/>
              <a:buFont typeface="Roboto"/>
              <a:buChar char="●"/>
            </a:pPr>
            <a:r>
              <a:rPr lang="en-US" sz="1700" b="1">
                <a:solidFill>
                  <a:srgbClr val="FFFFFF"/>
                </a:solidFill>
                <a:latin typeface="Roboto"/>
                <a:ea typeface="Roboto"/>
                <a:cs typeface="Roboto"/>
                <a:sym typeface="Roboto"/>
              </a:rPr>
              <a:t>Main arguments: </a:t>
            </a:r>
            <a:r>
              <a:rPr lang="en-US" sz="1700">
                <a:solidFill>
                  <a:srgbClr val="FFFFFF"/>
                </a:solidFill>
                <a:latin typeface="Roboto"/>
                <a:ea typeface="Roboto"/>
                <a:cs typeface="Roboto"/>
                <a:sym typeface="Roboto"/>
              </a:rPr>
              <a:t>Why authority is not enough in science.</a:t>
            </a:r>
            <a:endParaRPr sz="1700">
              <a:solidFill>
                <a:srgbClr val="FFFFFF"/>
              </a:solidFill>
              <a:latin typeface="Roboto"/>
              <a:ea typeface="Roboto"/>
              <a:cs typeface="Roboto"/>
              <a:sym typeface="Roboto"/>
            </a:endParaRPr>
          </a:p>
          <a:p>
            <a:pPr marL="457200" lvl="0" indent="-336550" algn="l" rtl="0">
              <a:spcBef>
                <a:spcPts val="1000"/>
              </a:spcBef>
              <a:spcAft>
                <a:spcPts val="0"/>
              </a:spcAft>
              <a:buClr>
                <a:srgbClr val="FFFFFF"/>
              </a:buClr>
              <a:buSzPts val="1700"/>
              <a:buFont typeface="Roboto"/>
              <a:buChar char="●"/>
            </a:pPr>
            <a:r>
              <a:rPr lang="en-US" sz="1700">
                <a:solidFill>
                  <a:srgbClr val="FFFFFF"/>
                </a:solidFill>
                <a:latin typeface="Roboto"/>
                <a:ea typeface="Roboto"/>
                <a:cs typeface="Roboto"/>
                <a:sym typeface="Roboto"/>
              </a:rPr>
              <a:t>Why poorly designed studies mislead public understanding.</a:t>
            </a:r>
            <a:endParaRPr sz="1700">
              <a:solidFill>
                <a:srgbClr val="FFFFFF"/>
              </a:solidFill>
              <a:latin typeface="Roboto"/>
              <a:ea typeface="Roboto"/>
              <a:cs typeface="Roboto"/>
              <a:sym typeface="Roboto"/>
            </a:endParaRPr>
          </a:p>
          <a:p>
            <a:pPr marL="457200" lvl="0" indent="-336550" algn="l" rtl="0">
              <a:spcBef>
                <a:spcPts val="1000"/>
              </a:spcBef>
              <a:spcAft>
                <a:spcPts val="0"/>
              </a:spcAft>
              <a:buClr>
                <a:srgbClr val="FFFFFF"/>
              </a:buClr>
              <a:buSzPts val="1700"/>
              <a:buFont typeface="Roboto"/>
              <a:buChar char="●"/>
            </a:pPr>
            <a:r>
              <a:rPr lang="en-US" sz="1700">
                <a:solidFill>
                  <a:srgbClr val="FFFFFF"/>
                </a:solidFill>
                <a:latin typeface="Roboto"/>
                <a:ea typeface="Roboto"/>
                <a:cs typeface="Roboto"/>
                <a:sym typeface="Roboto"/>
              </a:rPr>
              <a:t>Why missing data (e.g. withheld trial results) is the greatest threat to scientific objectivity.</a:t>
            </a:r>
            <a:endParaRPr sz="1700">
              <a:solidFill>
                <a:srgbClr val="FFFFFF"/>
              </a:solidFill>
              <a:latin typeface="Roboto"/>
              <a:ea typeface="Roboto"/>
              <a:cs typeface="Roboto"/>
              <a:sym typeface="Roboto"/>
            </a:endParaRPr>
          </a:p>
          <a:p>
            <a:pPr marL="457200" lvl="0" indent="-336550" algn="l" rtl="0">
              <a:spcBef>
                <a:spcPts val="1000"/>
              </a:spcBef>
              <a:spcAft>
                <a:spcPts val="0"/>
              </a:spcAft>
              <a:buClr>
                <a:srgbClr val="FFFFFF"/>
              </a:buClr>
              <a:buSzPts val="1700"/>
              <a:buFont typeface="Roboto"/>
              <a:buChar char="●"/>
            </a:pPr>
            <a:r>
              <a:rPr lang="en-US" sz="1700" b="1">
                <a:solidFill>
                  <a:schemeClr val="lt1"/>
                </a:solidFill>
                <a:latin typeface="Roboto"/>
                <a:ea typeface="Roboto"/>
                <a:cs typeface="Roboto"/>
                <a:sym typeface="Roboto"/>
              </a:rPr>
              <a:t>Examples: </a:t>
            </a:r>
            <a:r>
              <a:rPr lang="en-US" sz="1700">
                <a:solidFill>
                  <a:schemeClr val="lt1"/>
                </a:solidFill>
                <a:latin typeface="Roboto"/>
                <a:ea typeface="Roboto"/>
                <a:cs typeface="Roboto"/>
                <a:sym typeface="Roboto"/>
              </a:rPr>
              <a:t>Coffee and cancer contradictions in the media.</a:t>
            </a:r>
            <a:endParaRPr sz="1700">
              <a:solidFill>
                <a:schemeClr val="lt1"/>
              </a:solidFill>
              <a:latin typeface="Roboto"/>
              <a:ea typeface="Roboto"/>
              <a:cs typeface="Roboto"/>
              <a:sym typeface="Roboto"/>
            </a:endParaRPr>
          </a:p>
          <a:p>
            <a:pPr marL="457200" lvl="0" indent="-336550" algn="l" rtl="0">
              <a:spcBef>
                <a:spcPts val="1000"/>
              </a:spcBef>
              <a:spcAft>
                <a:spcPts val="0"/>
              </a:spcAft>
              <a:buClr>
                <a:srgbClr val="FFFFFF"/>
              </a:buClr>
              <a:buSzPts val="1700"/>
              <a:buFont typeface="Roboto"/>
              <a:buChar char="●"/>
            </a:pPr>
            <a:r>
              <a:rPr lang="en-US" sz="1700">
                <a:solidFill>
                  <a:schemeClr val="lt1"/>
                </a:solidFill>
                <a:latin typeface="Roboto"/>
                <a:ea typeface="Roboto"/>
                <a:cs typeface="Roboto"/>
                <a:sym typeface="Roboto"/>
              </a:rPr>
              <a:t>Fake credentials and bogus claims in nutrition science.</a:t>
            </a:r>
            <a:endParaRPr sz="1700">
              <a:solidFill>
                <a:schemeClr val="lt1"/>
              </a:solidFill>
              <a:latin typeface="Roboto"/>
              <a:ea typeface="Roboto"/>
              <a:cs typeface="Roboto"/>
              <a:sym typeface="Roboto"/>
            </a:endParaRPr>
          </a:p>
          <a:p>
            <a:pPr marL="457200" lvl="0" indent="-336550" algn="l" rtl="0">
              <a:spcBef>
                <a:spcPts val="1000"/>
              </a:spcBef>
              <a:spcAft>
                <a:spcPts val="0"/>
              </a:spcAft>
              <a:buClr>
                <a:srgbClr val="FFFFFF"/>
              </a:buClr>
              <a:buSzPts val="1700"/>
              <a:buFont typeface="Roboto"/>
              <a:buChar char="●"/>
            </a:pPr>
            <a:r>
              <a:rPr lang="en-US" sz="1700">
                <a:solidFill>
                  <a:schemeClr val="lt1"/>
                </a:solidFill>
                <a:latin typeface="Roboto"/>
                <a:ea typeface="Roboto"/>
                <a:cs typeface="Roboto"/>
                <a:sym typeface="Roboto"/>
              </a:rPr>
              <a:t>Reboxetine and Tamiflu as case studies in pharmaceutical industry misconduct.</a:t>
            </a:r>
            <a:endParaRPr sz="1700">
              <a:solidFill>
                <a:schemeClr val="lt1"/>
              </a:solidFill>
              <a:latin typeface="Roboto"/>
              <a:ea typeface="Roboto"/>
              <a:cs typeface="Roboto"/>
              <a:sym typeface="Roboto"/>
            </a:endParaRPr>
          </a:p>
          <a:p>
            <a:pPr marL="457200" lvl="0" indent="-336550" algn="l" rtl="0">
              <a:spcBef>
                <a:spcPts val="1000"/>
              </a:spcBef>
              <a:spcAft>
                <a:spcPts val="0"/>
              </a:spcAft>
              <a:buClr>
                <a:srgbClr val="FFFFFF"/>
              </a:buClr>
              <a:buSzPts val="1700"/>
              <a:buFont typeface="Roboto"/>
              <a:buChar char="●"/>
            </a:pPr>
            <a:r>
              <a:rPr lang="en-US" sz="1700" b="1">
                <a:solidFill>
                  <a:srgbClr val="FFFFFF"/>
                </a:solidFill>
                <a:latin typeface="Roboto"/>
                <a:ea typeface="Roboto"/>
                <a:cs typeface="Roboto"/>
                <a:sym typeface="Roboto"/>
              </a:rPr>
              <a:t>Main counterarguments: </a:t>
            </a:r>
            <a:r>
              <a:rPr lang="en-US" sz="1700">
                <a:solidFill>
                  <a:srgbClr val="FFFFFF"/>
                </a:solidFill>
                <a:latin typeface="Roboto"/>
                <a:ea typeface="Roboto"/>
                <a:cs typeface="Roboto"/>
                <a:sym typeface="Roboto"/>
              </a:rPr>
              <a:t>Is science the problem, or the way it’s communicated and funded?</a:t>
            </a:r>
            <a:endParaRPr sz="1700">
              <a:solidFill>
                <a:srgbClr val="FFFFFF"/>
              </a:solidFill>
              <a:latin typeface="Roboto"/>
              <a:ea typeface="Roboto"/>
              <a:cs typeface="Roboto"/>
              <a:sym typeface="Roboto"/>
            </a:endParaRPr>
          </a:p>
          <a:p>
            <a:pPr marL="457200" lvl="0" indent="-336550" algn="l" rtl="0">
              <a:spcBef>
                <a:spcPts val="1000"/>
              </a:spcBef>
              <a:spcAft>
                <a:spcPts val="0"/>
              </a:spcAft>
              <a:buClr>
                <a:srgbClr val="FFFFFF"/>
              </a:buClr>
              <a:buSzPts val="1700"/>
              <a:buFont typeface="Roboto"/>
              <a:buChar char="●"/>
            </a:pPr>
            <a:r>
              <a:rPr lang="en-US" sz="1700">
                <a:solidFill>
                  <a:srgbClr val="FFFFFF"/>
                </a:solidFill>
                <a:latin typeface="Roboto"/>
                <a:ea typeface="Roboto"/>
                <a:cs typeface="Roboto"/>
                <a:sym typeface="Roboto"/>
              </a:rPr>
              <a:t>Can the peer-review process fix these issues?</a:t>
            </a:r>
            <a:endParaRPr sz="1700">
              <a:solidFill>
                <a:srgbClr val="FFFFFF"/>
              </a:solidFill>
              <a:latin typeface="Roboto"/>
              <a:ea typeface="Roboto"/>
              <a:cs typeface="Roboto"/>
              <a:sym typeface="Roboto"/>
            </a:endParaRPr>
          </a:p>
          <a:p>
            <a:pPr marL="457200" lvl="0" indent="-336550" algn="l" rtl="0">
              <a:spcBef>
                <a:spcPts val="1000"/>
              </a:spcBef>
              <a:spcAft>
                <a:spcPts val="1000"/>
              </a:spcAft>
              <a:buClr>
                <a:srgbClr val="FFFFFF"/>
              </a:buClr>
              <a:buSzPts val="1700"/>
              <a:buFont typeface="Roboto"/>
              <a:buChar char="●"/>
            </a:pPr>
            <a:r>
              <a:rPr lang="en-US" sz="1700">
                <a:solidFill>
                  <a:srgbClr val="FFFFFF"/>
                </a:solidFill>
                <a:latin typeface="Roboto"/>
                <a:ea typeface="Roboto"/>
                <a:cs typeface="Roboto"/>
                <a:sym typeface="Roboto"/>
              </a:rPr>
              <a:t>Do individual scientists have enough power to change flawed systems?</a:t>
            </a:r>
            <a:endParaRPr sz="17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1000"/>
                                        <p:tgtEl>
                                          <p:spTgt spid="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Effect transition="in" filter="fade">
                                      <p:cBhvr>
                                        <p:cTn id="12" dur="1000"/>
                                        <p:tgtEl>
                                          <p:spTgt spid="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xEl>
                                              <p:pRg st="2" end="2"/>
                                            </p:txEl>
                                          </p:spTgt>
                                        </p:tgtEl>
                                        <p:attrNameLst>
                                          <p:attrName>style.visibility</p:attrName>
                                        </p:attrNameLst>
                                      </p:cBhvr>
                                      <p:to>
                                        <p:strVal val="visible"/>
                                      </p:to>
                                    </p:set>
                                    <p:animEffect transition="in" filter="fade">
                                      <p:cBhvr>
                                        <p:cTn id="17" dur="1000"/>
                                        <p:tgtEl>
                                          <p:spTgt spid="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3" end="3"/>
                                            </p:txEl>
                                          </p:spTgt>
                                        </p:tgtEl>
                                        <p:attrNameLst>
                                          <p:attrName>style.visibility</p:attrName>
                                        </p:attrNameLst>
                                      </p:cBhvr>
                                      <p:to>
                                        <p:strVal val="visible"/>
                                      </p:to>
                                    </p:set>
                                    <p:animEffect transition="in" filter="fade">
                                      <p:cBhvr>
                                        <p:cTn id="22" dur="1000"/>
                                        <p:tgtEl>
                                          <p:spTgt spid="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0">
                                            <p:txEl>
                                              <p:pRg st="4" end="4"/>
                                            </p:txEl>
                                          </p:spTgt>
                                        </p:tgtEl>
                                        <p:attrNameLst>
                                          <p:attrName>style.visibility</p:attrName>
                                        </p:attrNameLst>
                                      </p:cBhvr>
                                      <p:to>
                                        <p:strVal val="visible"/>
                                      </p:to>
                                    </p:set>
                                    <p:animEffect transition="in" filter="fade">
                                      <p:cBhvr>
                                        <p:cTn id="27" dur="1000"/>
                                        <p:tgtEl>
                                          <p:spTgt spid="2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0">
                                            <p:txEl>
                                              <p:pRg st="5" end="5"/>
                                            </p:txEl>
                                          </p:spTgt>
                                        </p:tgtEl>
                                        <p:attrNameLst>
                                          <p:attrName>style.visibility</p:attrName>
                                        </p:attrNameLst>
                                      </p:cBhvr>
                                      <p:to>
                                        <p:strVal val="visible"/>
                                      </p:to>
                                    </p:set>
                                    <p:animEffect transition="in" filter="fade">
                                      <p:cBhvr>
                                        <p:cTn id="32" dur="1000"/>
                                        <p:tgtEl>
                                          <p:spTgt spid="2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0">
                                            <p:txEl>
                                              <p:pRg st="6" end="6"/>
                                            </p:txEl>
                                          </p:spTgt>
                                        </p:tgtEl>
                                        <p:attrNameLst>
                                          <p:attrName>style.visibility</p:attrName>
                                        </p:attrNameLst>
                                      </p:cBhvr>
                                      <p:to>
                                        <p:strVal val="visible"/>
                                      </p:to>
                                    </p:set>
                                    <p:animEffect transition="in" filter="fade">
                                      <p:cBhvr>
                                        <p:cTn id="37" dur="1000"/>
                                        <p:tgtEl>
                                          <p:spTgt spid="2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0">
                                            <p:txEl>
                                              <p:pRg st="7" end="7"/>
                                            </p:txEl>
                                          </p:spTgt>
                                        </p:tgtEl>
                                        <p:attrNameLst>
                                          <p:attrName>style.visibility</p:attrName>
                                        </p:attrNameLst>
                                      </p:cBhvr>
                                      <p:to>
                                        <p:strVal val="visible"/>
                                      </p:to>
                                    </p:set>
                                    <p:animEffect transition="in" filter="fade">
                                      <p:cBhvr>
                                        <p:cTn id="42" dur="1000"/>
                                        <p:tgtEl>
                                          <p:spTgt spid="26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0">
                                            <p:txEl>
                                              <p:pRg st="8" end="8"/>
                                            </p:txEl>
                                          </p:spTgt>
                                        </p:tgtEl>
                                        <p:attrNameLst>
                                          <p:attrName>style.visibility</p:attrName>
                                        </p:attrNameLst>
                                      </p:cBhvr>
                                      <p:to>
                                        <p:strVal val="visible"/>
                                      </p:to>
                                    </p:set>
                                    <p:animEffect transition="in" filter="fade">
                                      <p:cBhvr>
                                        <p:cTn id="47" dur="1000"/>
                                        <p:tgtEl>
                                          <p:spTgt spid="26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0">
                                            <p:txEl>
                                              <p:pRg st="9" end="9"/>
                                            </p:txEl>
                                          </p:spTgt>
                                        </p:tgtEl>
                                        <p:attrNameLst>
                                          <p:attrName>style.visibility</p:attrName>
                                        </p:attrNameLst>
                                      </p:cBhvr>
                                      <p:to>
                                        <p:strVal val="visible"/>
                                      </p:to>
                                    </p:set>
                                    <p:animEffect transition="in" filter="fade">
                                      <p:cBhvr>
                                        <p:cTn id="52" dur="1000"/>
                                        <p:tgtEl>
                                          <p:spTgt spid="26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232050" y="186875"/>
            <a:ext cx="11727900" cy="11697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000"/>
              <a:t>Kialo Discussion: Is science still the most reliable way to produce knowledge when it can be manipulated and misrepresented?</a:t>
            </a:r>
            <a:endParaRPr sz="3000"/>
          </a:p>
        </p:txBody>
      </p:sp>
      <p:sp>
        <p:nvSpPr>
          <p:cNvPr id="266" name="Google Shape;266;p36"/>
          <p:cNvSpPr txBox="1"/>
          <p:nvPr/>
        </p:nvSpPr>
        <p:spPr>
          <a:xfrm>
            <a:off x="197250" y="1356575"/>
            <a:ext cx="11797500" cy="8313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 will now use your research in a Kialo discussion.</a:t>
            </a:r>
            <a:endParaRPr sz="2100">
              <a:solidFill>
                <a:schemeClr val="accent2"/>
              </a:solidFill>
              <a:latin typeface="Roboto"/>
              <a:ea typeface="Roboto"/>
              <a:cs typeface="Roboto"/>
              <a:sym typeface="Roboto"/>
            </a:endParaRPr>
          </a:p>
          <a:p>
            <a:pPr marL="457200" lvl="0" indent="-361950" algn="l" rtl="0">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Your teacher will tell you whether to create your own discussion or use a ready-made version.</a:t>
            </a:r>
            <a:endParaRPr sz="2100">
              <a:solidFill>
                <a:schemeClr val="accent2"/>
              </a:solidFill>
              <a:latin typeface="Roboto"/>
              <a:ea typeface="Roboto"/>
              <a:cs typeface="Roboto"/>
              <a:sym typeface="Roboto"/>
            </a:endParaRPr>
          </a:p>
        </p:txBody>
      </p:sp>
      <p:sp>
        <p:nvSpPr>
          <p:cNvPr id="267" name="Google Shape;267;p36"/>
          <p:cNvSpPr/>
          <p:nvPr/>
        </p:nvSpPr>
        <p:spPr>
          <a:xfrm>
            <a:off x="326100" y="2497850"/>
            <a:ext cx="2761500" cy="34260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b="1" u="sng">
                <a:solidFill>
                  <a:srgbClr val="FFFFFF"/>
                </a:solidFill>
                <a:latin typeface="Roboto"/>
                <a:ea typeface="Roboto"/>
                <a:cs typeface="Roboto"/>
                <a:sym typeface="Roboto"/>
              </a:rPr>
              <a:t>Step 1</a:t>
            </a: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a:solidFill>
                  <a:srgbClr val="FFFFFF"/>
                </a:solidFill>
                <a:latin typeface="Roboto"/>
                <a:ea typeface="Roboto"/>
                <a:cs typeface="Roboto"/>
                <a:sym typeface="Roboto"/>
              </a:rPr>
              <a:t>If you have created your own discussion, add your theses or starter claims.</a:t>
            </a:r>
            <a:endParaRPr sz="1800">
              <a:solidFill>
                <a:srgbClr val="FFFFFF"/>
              </a:solidFill>
              <a:latin typeface="Roboto"/>
              <a:ea typeface="Roboto"/>
              <a:cs typeface="Roboto"/>
              <a:sym typeface="Roboto"/>
            </a:endParaRPr>
          </a:p>
          <a:p>
            <a:pPr marL="0" lvl="0" indent="0" algn="ctr" rtl="0">
              <a:spcBef>
                <a:spcPts val="1000"/>
              </a:spcBef>
              <a:spcAft>
                <a:spcPts val="0"/>
              </a:spcAft>
              <a:buNone/>
            </a:pPr>
            <a:r>
              <a:rPr lang="en-US" sz="1800">
                <a:solidFill>
                  <a:srgbClr val="FFFFFF"/>
                </a:solidFill>
                <a:latin typeface="Roboto"/>
                <a:ea typeface="Roboto"/>
                <a:cs typeface="Roboto"/>
                <a:sym typeface="Roboto"/>
              </a:rPr>
              <a:t>These are the main points you wish to argue for or against.</a:t>
            </a: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268" name="Google Shape;268;p36"/>
          <p:cNvSpPr/>
          <p:nvPr/>
        </p:nvSpPr>
        <p:spPr>
          <a:xfrm>
            <a:off x="3252200" y="2497750"/>
            <a:ext cx="2761500" cy="34260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b="1" u="sng">
                <a:solidFill>
                  <a:srgbClr val="FFFFFF"/>
                </a:solidFill>
                <a:latin typeface="Roboto"/>
                <a:ea typeface="Roboto"/>
                <a:cs typeface="Roboto"/>
                <a:sym typeface="Roboto"/>
              </a:rPr>
              <a:t>Step 2</a:t>
            </a: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a:solidFill>
                  <a:srgbClr val="FFFFFF"/>
                </a:solidFill>
                <a:latin typeface="Roboto"/>
                <a:ea typeface="Roboto"/>
                <a:cs typeface="Roboto"/>
                <a:sym typeface="Roboto"/>
              </a:rPr>
              <a:t>Add the strongest arguments (pros) under each thesis, based on your notes and previous research.</a:t>
            </a:r>
            <a:endParaRPr sz="1800">
              <a:solidFill>
                <a:srgbClr val="FFFFFF"/>
              </a:solidFill>
              <a:latin typeface="Roboto"/>
              <a:ea typeface="Roboto"/>
              <a:cs typeface="Roboto"/>
              <a:sym typeface="Roboto"/>
            </a:endParaRPr>
          </a:p>
          <a:p>
            <a:pPr marL="0" lvl="0" indent="0" algn="ctr" rtl="0">
              <a:spcBef>
                <a:spcPts val="1000"/>
              </a:spcBef>
              <a:spcAft>
                <a:spcPts val="0"/>
              </a:spcAft>
              <a:buNone/>
            </a:pPr>
            <a:r>
              <a:rPr lang="en-US" sz="1800">
                <a:solidFill>
                  <a:srgbClr val="FFFFFF"/>
                </a:solidFill>
                <a:latin typeface="Roboto"/>
                <a:ea typeface="Roboto"/>
                <a:cs typeface="Roboto"/>
                <a:sym typeface="Roboto"/>
              </a:rPr>
              <a:t>Be sure to reference responsibility, evidence and certainty.</a:t>
            </a: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269" name="Google Shape;269;p36"/>
          <p:cNvSpPr/>
          <p:nvPr/>
        </p:nvSpPr>
        <p:spPr>
          <a:xfrm>
            <a:off x="6178300" y="2497750"/>
            <a:ext cx="2761500" cy="34260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b="1" u="sng">
                <a:solidFill>
                  <a:srgbClr val="FFFFFF"/>
                </a:solidFill>
                <a:latin typeface="Roboto"/>
                <a:ea typeface="Roboto"/>
                <a:cs typeface="Roboto"/>
                <a:sym typeface="Roboto"/>
              </a:rPr>
              <a:t>Step 3</a:t>
            </a: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a:solidFill>
                  <a:srgbClr val="FFFFFF"/>
                </a:solidFill>
                <a:latin typeface="Roboto"/>
                <a:ea typeface="Roboto"/>
                <a:cs typeface="Roboto"/>
                <a:sym typeface="Roboto"/>
              </a:rPr>
              <a:t>Follow the same approach to add counterarguments (cons) to each branch.</a:t>
            </a: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270" name="Google Shape;270;p36"/>
          <p:cNvSpPr/>
          <p:nvPr/>
        </p:nvSpPr>
        <p:spPr>
          <a:xfrm>
            <a:off x="9104400" y="2499250"/>
            <a:ext cx="2761500" cy="34260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b="1" u="sng">
                <a:solidFill>
                  <a:srgbClr val="FFFFFF"/>
                </a:solidFill>
                <a:latin typeface="Roboto"/>
                <a:ea typeface="Roboto"/>
                <a:cs typeface="Roboto"/>
                <a:sym typeface="Roboto"/>
              </a:rPr>
              <a:t>Step 4</a:t>
            </a: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a:solidFill>
                  <a:srgbClr val="FFFFFF"/>
                </a:solidFill>
                <a:latin typeface="Roboto"/>
                <a:ea typeface="Roboto"/>
                <a:cs typeface="Roboto"/>
                <a:sym typeface="Roboto"/>
              </a:rPr>
              <a:t>Include examples and evidence to support your arguments and counterarguments.</a:t>
            </a: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gtEl>
                                        <p:attrNameLst>
                                          <p:attrName>style.visibility</p:attrName>
                                        </p:attrNameLst>
                                      </p:cBhvr>
                                      <p:to>
                                        <p:strVal val="visible"/>
                                      </p:to>
                                    </p:set>
                                    <p:animEffect transition="in" filter="fade">
                                      <p:cBhvr>
                                        <p:cTn id="12" dur="1000"/>
                                        <p:tgtEl>
                                          <p:spTgt spid="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
                                        </p:tgtEl>
                                        <p:attrNameLst>
                                          <p:attrName>style.visibility</p:attrName>
                                        </p:attrNameLst>
                                      </p:cBhvr>
                                      <p:to>
                                        <p:strVal val="visible"/>
                                      </p:to>
                                    </p:set>
                                    <p:animEffect transition="in" filter="fade">
                                      <p:cBhvr>
                                        <p:cTn id="17" dur="1000"/>
                                        <p:tgtEl>
                                          <p:spTgt spid="2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gtEl>
                                        <p:attrNameLst>
                                          <p:attrName>style.visibility</p:attrName>
                                        </p:attrNameLst>
                                      </p:cBhvr>
                                      <p:to>
                                        <p:strVal val="visible"/>
                                      </p:to>
                                    </p:set>
                                    <p:animEffect transition="in" filter="fade">
                                      <p:cBhvr>
                                        <p:cTn id="22" dur="1000"/>
                                        <p:tgtEl>
                                          <p:spTgt spid="2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0"/>
                                        </p:tgtEl>
                                        <p:attrNameLst>
                                          <p:attrName>style.visibility</p:attrName>
                                        </p:attrNameLst>
                                      </p:cBhvr>
                                      <p:to>
                                        <p:strVal val="visible"/>
                                      </p:to>
                                    </p:set>
                                    <p:animEffect transition="in" filter="fade">
                                      <p:cBhvr>
                                        <p:cTn id="27"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74"/>
        <p:cNvGrpSpPr/>
        <p:nvPr/>
      </p:nvGrpSpPr>
      <p:grpSpPr>
        <a:xfrm>
          <a:off x="0" y="0"/>
          <a:ext cx="0" cy="0"/>
          <a:chOff x="0" y="0"/>
          <a:chExt cx="0" cy="0"/>
        </a:xfrm>
      </p:grpSpPr>
      <p:cxnSp>
        <p:nvCxnSpPr>
          <p:cNvPr id="275" name="Google Shape;275;p37"/>
          <p:cNvCxnSpPr>
            <a:endCxn id="276" idx="2"/>
          </p:cNvCxnSpPr>
          <p:nvPr/>
        </p:nvCxnSpPr>
        <p:spPr>
          <a:xfrm flipH="1">
            <a:off x="6048676" y="3211075"/>
            <a:ext cx="16200" cy="1993500"/>
          </a:xfrm>
          <a:prstGeom prst="straightConnector1">
            <a:avLst/>
          </a:prstGeom>
          <a:noFill/>
          <a:ln w="28575" cap="flat" cmpd="sng">
            <a:solidFill>
              <a:srgbClr val="595959"/>
            </a:solidFill>
            <a:prstDash val="solid"/>
            <a:round/>
            <a:headEnd type="none" w="med" len="med"/>
            <a:tailEnd type="none" w="med" len="med"/>
          </a:ln>
        </p:spPr>
      </p:cxnSp>
      <p:cxnSp>
        <p:nvCxnSpPr>
          <p:cNvPr id="277" name="Google Shape;277;p37"/>
          <p:cNvCxnSpPr>
            <a:endCxn id="278" idx="2"/>
          </p:cNvCxnSpPr>
          <p:nvPr/>
        </p:nvCxnSpPr>
        <p:spPr>
          <a:xfrm flipH="1">
            <a:off x="6048663" y="1619475"/>
            <a:ext cx="16200" cy="1993500"/>
          </a:xfrm>
          <a:prstGeom prst="straightConnector1">
            <a:avLst/>
          </a:prstGeom>
          <a:noFill/>
          <a:ln w="28575" cap="flat" cmpd="sng">
            <a:solidFill>
              <a:srgbClr val="595959"/>
            </a:solidFill>
            <a:prstDash val="solid"/>
            <a:round/>
            <a:headEnd type="none" w="med" len="med"/>
            <a:tailEnd type="none" w="med" len="med"/>
          </a:ln>
        </p:spPr>
      </p:cxnSp>
      <p:grpSp>
        <p:nvGrpSpPr>
          <p:cNvPr id="279" name="Google Shape;279;p37"/>
          <p:cNvGrpSpPr/>
          <p:nvPr/>
        </p:nvGrpSpPr>
        <p:grpSpPr>
          <a:xfrm>
            <a:off x="3734948" y="2393625"/>
            <a:ext cx="4722102" cy="1219350"/>
            <a:chOff x="1381523" y="2426325"/>
            <a:chExt cx="4722102" cy="1219350"/>
          </a:xfrm>
        </p:grpSpPr>
        <p:pic>
          <p:nvPicPr>
            <p:cNvPr id="278" name="Google Shape;278;p37"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280" name="Google Shape;280;p37"/>
            <p:cNvSpPr txBox="1"/>
            <p:nvPr/>
          </p:nvSpPr>
          <p:spPr>
            <a:xfrm>
              <a:off x="1476125" y="2606725"/>
              <a:ext cx="46275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For example, Goldacre explains how the academic process involves critical appraisal, where postdocs expect “bloodbath” Q&amp;A sessions after presenting data.</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sp>
        <p:nvSpPr>
          <p:cNvPr id="281" name="Google Shape;281;p37"/>
          <p:cNvSpPr txBox="1">
            <a:spLocks noGrp="1"/>
          </p:cNvSpPr>
          <p:nvPr>
            <p:ph type="title"/>
          </p:nvPr>
        </p:nvSpPr>
        <p:spPr>
          <a:xfrm>
            <a:off x="266925" y="150375"/>
            <a:ext cx="11142000" cy="769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400"/>
              <a:t>Kialo Discussion: Example Claims</a:t>
            </a:r>
            <a:endParaRPr sz="3400"/>
          </a:p>
        </p:txBody>
      </p:sp>
      <p:pic>
        <p:nvPicPr>
          <p:cNvPr id="282" name="Google Shape;282;p37" title="discussion-claims.png"/>
          <p:cNvPicPr preferRelativeResize="0"/>
          <p:nvPr/>
        </p:nvPicPr>
        <p:blipFill>
          <a:blip r:embed="rId4">
            <a:alphaModFix/>
          </a:blip>
          <a:stretch>
            <a:fillRect/>
          </a:stretch>
        </p:blipFill>
        <p:spPr>
          <a:xfrm>
            <a:off x="555554" y="4421404"/>
            <a:ext cx="1855274" cy="1418575"/>
          </a:xfrm>
          <a:prstGeom prst="rect">
            <a:avLst/>
          </a:prstGeom>
          <a:noFill/>
          <a:ln>
            <a:noFill/>
          </a:ln>
        </p:spPr>
      </p:pic>
      <p:grpSp>
        <p:nvGrpSpPr>
          <p:cNvPr id="283" name="Google Shape;283;p37"/>
          <p:cNvGrpSpPr/>
          <p:nvPr/>
        </p:nvGrpSpPr>
        <p:grpSpPr>
          <a:xfrm>
            <a:off x="3734960" y="3985225"/>
            <a:ext cx="4722102" cy="1219350"/>
            <a:chOff x="1381523" y="2426325"/>
            <a:chExt cx="4722102" cy="1219350"/>
          </a:xfrm>
        </p:grpSpPr>
        <p:pic>
          <p:nvPicPr>
            <p:cNvPr id="276" name="Google Shape;276;p37"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284" name="Google Shape;284;p37"/>
            <p:cNvSpPr txBox="1"/>
            <p:nvPr/>
          </p:nvSpPr>
          <p:spPr>
            <a:xfrm>
              <a:off x="1476125" y="2606725"/>
              <a:ext cx="46275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This culture of intellectual challenge ensures only rigorously defended knowledge survives.</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pic>
        <p:nvPicPr>
          <p:cNvPr id="285" name="Google Shape;285;p37" title="discussion-claims.png"/>
          <p:cNvPicPr preferRelativeResize="0"/>
          <p:nvPr/>
        </p:nvPicPr>
        <p:blipFill>
          <a:blip r:embed="rId4">
            <a:alphaModFix/>
          </a:blip>
          <a:stretch>
            <a:fillRect/>
          </a:stretch>
        </p:blipFill>
        <p:spPr>
          <a:xfrm flipH="1">
            <a:off x="9921004" y="4421404"/>
            <a:ext cx="1855274" cy="1418575"/>
          </a:xfrm>
          <a:prstGeom prst="rect">
            <a:avLst/>
          </a:prstGeom>
          <a:noFill/>
          <a:ln>
            <a:noFill/>
          </a:ln>
        </p:spPr>
      </p:pic>
      <p:pic>
        <p:nvPicPr>
          <p:cNvPr id="286" name="Google Shape;286;p37"/>
          <p:cNvPicPr preferRelativeResize="0"/>
          <p:nvPr/>
        </p:nvPicPr>
        <p:blipFill>
          <a:blip r:embed="rId5">
            <a:alphaModFix/>
          </a:blip>
          <a:stretch>
            <a:fillRect/>
          </a:stretch>
        </p:blipFill>
        <p:spPr>
          <a:xfrm>
            <a:off x="1388650" y="1026022"/>
            <a:ext cx="9414724" cy="995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90"/>
        <p:cNvGrpSpPr/>
        <p:nvPr/>
      </p:nvGrpSpPr>
      <p:grpSpPr>
        <a:xfrm>
          <a:off x="0" y="0"/>
          <a:ext cx="0" cy="0"/>
          <a:chOff x="0" y="0"/>
          <a:chExt cx="0" cy="0"/>
        </a:xfrm>
      </p:grpSpPr>
      <p:cxnSp>
        <p:nvCxnSpPr>
          <p:cNvPr id="291" name="Google Shape;291;p38"/>
          <p:cNvCxnSpPr>
            <a:endCxn id="292" idx="2"/>
          </p:cNvCxnSpPr>
          <p:nvPr/>
        </p:nvCxnSpPr>
        <p:spPr>
          <a:xfrm flipH="1">
            <a:off x="6104101" y="3472750"/>
            <a:ext cx="16200" cy="1993500"/>
          </a:xfrm>
          <a:prstGeom prst="straightConnector1">
            <a:avLst/>
          </a:prstGeom>
          <a:noFill/>
          <a:ln w="28575" cap="flat" cmpd="sng">
            <a:solidFill>
              <a:srgbClr val="595959"/>
            </a:solidFill>
            <a:prstDash val="solid"/>
            <a:round/>
            <a:headEnd type="none" w="med" len="med"/>
            <a:tailEnd type="none" w="med" len="med"/>
          </a:ln>
        </p:spPr>
      </p:cxnSp>
      <p:cxnSp>
        <p:nvCxnSpPr>
          <p:cNvPr id="293" name="Google Shape;293;p38"/>
          <p:cNvCxnSpPr>
            <a:endCxn id="294" idx="2"/>
          </p:cNvCxnSpPr>
          <p:nvPr/>
        </p:nvCxnSpPr>
        <p:spPr>
          <a:xfrm flipH="1">
            <a:off x="6096001" y="1892050"/>
            <a:ext cx="16200" cy="1993500"/>
          </a:xfrm>
          <a:prstGeom prst="straightConnector1">
            <a:avLst/>
          </a:prstGeom>
          <a:noFill/>
          <a:ln w="28575" cap="flat" cmpd="sng">
            <a:solidFill>
              <a:srgbClr val="595959"/>
            </a:solidFill>
            <a:prstDash val="solid"/>
            <a:round/>
            <a:headEnd type="none" w="med" len="med"/>
            <a:tailEnd type="none" w="med" len="med"/>
          </a:ln>
        </p:spPr>
      </p:cxnSp>
      <p:grpSp>
        <p:nvGrpSpPr>
          <p:cNvPr id="295" name="Google Shape;295;p38"/>
          <p:cNvGrpSpPr/>
          <p:nvPr/>
        </p:nvGrpSpPr>
        <p:grpSpPr>
          <a:xfrm>
            <a:off x="3782285" y="2666200"/>
            <a:ext cx="4627431" cy="1219350"/>
            <a:chOff x="1381523" y="2426325"/>
            <a:chExt cx="4627431" cy="1219350"/>
          </a:xfrm>
        </p:grpSpPr>
        <p:pic>
          <p:nvPicPr>
            <p:cNvPr id="294" name="Google Shape;294;p38"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296" name="Google Shape;296;p38"/>
            <p:cNvSpPr txBox="1"/>
            <p:nvPr/>
          </p:nvSpPr>
          <p:spPr>
            <a:xfrm>
              <a:off x="1476125" y="2590388"/>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Even though studies can be misrepresented in the media (e.g., red wine preventing breast cancer), Goldacre shows that the underlying study itself was sound lab research, just misinterpreted.</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sp>
        <p:nvSpPr>
          <p:cNvPr id="297" name="Google Shape;297;p38"/>
          <p:cNvSpPr txBox="1">
            <a:spLocks noGrp="1"/>
          </p:cNvSpPr>
          <p:nvPr>
            <p:ph type="title"/>
          </p:nvPr>
        </p:nvSpPr>
        <p:spPr>
          <a:xfrm>
            <a:off x="266925" y="150375"/>
            <a:ext cx="11142000" cy="769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400"/>
              <a:t>Kialo Discussion: Example Claims</a:t>
            </a:r>
            <a:endParaRPr sz="3400"/>
          </a:p>
        </p:txBody>
      </p:sp>
      <p:grpSp>
        <p:nvGrpSpPr>
          <p:cNvPr id="298" name="Google Shape;298;p38"/>
          <p:cNvGrpSpPr/>
          <p:nvPr/>
        </p:nvGrpSpPr>
        <p:grpSpPr>
          <a:xfrm>
            <a:off x="3790385" y="4246900"/>
            <a:ext cx="4627431" cy="1219350"/>
            <a:chOff x="1381523" y="2426325"/>
            <a:chExt cx="4627431" cy="1219350"/>
          </a:xfrm>
        </p:grpSpPr>
        <p:pic>
          <p:nvPicPr>
            <p:cNvPr id="292" name="Google Shape;292;p38"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299" name="Google Shape;299;p38"/>
            <p:cNvSpPr txBox="1"/>
            <p:nvPr/>
          </p:nvSpPr>
          <p:spPr>
            <a:xfrm>
              <a:off x="1476125" y="2590388"/>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Even though studies can be misrepresented in the media (e.g., red wine preventing breast cancer), Goldacre shows that the underlying study itself was sound lab research, just misinterpreted.</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pic>
        <p:nvPicPr>
          <p:cNvPr id="300" name="Google Shape;300;p38" title="discussion-claims.png"/>
          <p:cNvPicPr preferRelativeResize="0"/>
          <p:nvPr/>
        </p:nvPicPr>
        <p:blipFill>
          <a:blip r:embed="rId4">
            <a:alphaModFix/>
          </a:blip>
          <a:stretch>
            <a:fillRect/>
          </a:stretch>
        </p:blipFill>
        <p:spPr>
          <a:xfrm>
            <a:off x="555554" y="4421404"/>
            <a:ext cx="1855274" cy="1418575"/>
          </a:xfrm>
          <a:prstGeom prst="rect">
            <a:avLst/>
          </a:prstGeom>
          <a:noFill/>
          <a:ln>
            <a:noFill/>
          </a:ln>
        </p:spPr>
      </p:pic>
      <p:pic>
        <p:nvPicPr>
          <p:cNvPr id="301" name="Google Shape;301;p38" title="discussion-claims.png"/>
          <p:cNvPicPr preferRelativeResize="0"/>
          <p:nvPr/>
        </p:nvPicPr>
        <p:blipFill>
          <a:blip r:embed="rId4">
            <a:alphaModFix/>
          </a:blip>
          <a:stretch>
            <a:fillRect/>
          </a:stretch>
        </p:blipFill>
        <p:spPr>
          <a:xfrm flipH="1">
            <a:off x="9921004" y="4421404"/>
            <a:ext cx="1855274" cy="1418575"/>
          </a:xfrm>
          <a:prstGeom prst="rect">
            <a:avLst/>
          </a:prstGeom>
          <a:noFill/>
          <a:ln>
            <a:noFill/>
          </a:ln>
        </p:spPr>
      </p:pic>
      <p:pic>
        <p:nvPicPr>
          <p:cNvPr id="302" name="Google Shape;302;p38"/>
          <p:cNvPicPr preferRelativeResize="0"/>
          <p:nvPr/>
        </p:nvPicPr>
        <p:blipFill>
          <a:blip r:embed="rId5">
            <a:alphaModFix/>
          </a:blip>
          <a:stretch>
            <a:fillRect/>
          </a:stretch>
        </p:blipFill>
        <p:spPr>
          <a:xfrm>
            <a:off x="1271913" y="1130748"/>
            <a:ext cx="9648174" cy="1052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06"/>
        <p:cNvGrpSpPr/>
        <p:nvPr/>
      </p:nvGrpSpPr>
      <p:grpSpPr>
        <a:xfrm>
          <a:off x="0" y="0"/>
          <a:ext cx="0" cy="0"/>
          <a:chOff x="0" y="0"/>
          <a:chExt cx="0" cy="0"/>
        </a:xfrm>
      </p:grpSpPr>
      <p:cxnSp>
        <p:nvCxnSpPr>
          <p:cNvPr id="307" name="Google Shape;307;p39"/>
          <p:cNvCxnSpPr>
            <a:endCxn id="308" idx="2"/>
          </p:cNvCxnSpPr>
          <p:nvPr/>
        </p:nvCxnSpPr>
        <p:spPr>
          <a:xfrm flipH="1">
            <a:off x="6096000" y="3592925"/>
            <a:ext cx="16200" cy="1860000"/>
          </a:xfrm>
          <a:prstGeom prst="straightConnector1">
            <a:avLst/>
          </a:prstGeom>
          <a:noFill/>
          <a:ln w="28575" cap="flat" cmpd="sng">
            <a:solidFill>
              <a:srgbClr val="595959"/>
            </a:solidFill>
            <a:prstDash val="solid"/>
            <a:round/>
            <a:headEnd type="none" w="med" len="med"/>
            <a:tailEnd type="none" w="med" len="med"/>
          </a:ln>
        </p:spPr>
      </p:cxnSp>
      <p:cxnSp>
        <p:nvCxnSpPr>
          <p:cNvPr id="309" name="Google Shape;309;p39"/>
          <p:cNvCxnSpPr>
            <a:endCxn id="310" idx="2"/>
          </p:cNvCxnSpPr>
          <p:nvPr/>
        </p:nvCxnSpPr>
        <p:spPr>
          <a:xfrm flipH="1">
            <a:off x="6104100" y="1732063"/>
            <a:ext cx="16200" cy="1860000"/>
          </a:xfrm>
          <a:prstGeom prst="straightConnector1">
            <a:avLst/>
          </a:prstGeom>
          <a:noFill/>
          <a:ln w="28575" cap="flat" cmpd="sng">
            <a:solidFill>
              <a:srgbClr val="595959"/>
            </a:solidFill>
            <a:prstDash val="solid"/>
            <a:round/>
            <a:headEnd type="none" w="med" len="med"/>
            <a:tailEnd type="none" w="med" len="med"/>
          </a:ln>
        </p:spPr>
      </p:cxnSp>
      <p:grpSp>
        <p:nvGrpSpPr>
          <p:cNvPr id="311" name="Google Shape;311;p39"/>
          <p:cNvGrpSpPr/>
          <p:nvPr/>
        </p:nvGrpSpPr>
        <p:grpSpPr>
          <a:xfrm>
            <a:off x="3782285" y="2644375"/>
            <a:ext cx="4627431" cy="1219350"/>
            <a:chOff x="1381523" y="2426325"/>
            <a:chExt cx="4627431" cy="1219350"/>
          </a:xfrm>
        </p:grpSpPr>
        <p:pic>
          <p:nvPicPr>
            <p:cNvPr id="312" name="Google Shape;312;p39"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310" name="Google Shape;310;p39"/>
            <p:cNvSpPr txBox="1"/>
            <p:nvPr/>
          </p:nvSpPr>
          <p:spPr>
            <a:xfrm>
              <a:off x="1484238" y="2696913"/>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The placebo effect, randomization, and control groups are discussed as essential scientific tools to isolate variables and test treatments objectively.</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sp>
        <p:nvSpPr>
          <p:cNvPr id="313" name="Google Shape;313;p39"/>
          <p:cNvSpPr txBox="1">
            <a:spLocks noGrp="1"/>
          </p:cNvSpPr>
          <p:nvPr>
            <p:ph type="title"/>
          </p:nvPr>
        </p:nvSpPr>
        <p:spPr>
          <a:xfrm>
            <a:off x="266925" y="150375"/>
            <a:ext cx="11142000" cy="769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400"/>
              <a:t>Kialo Discussion: Example Claims</a:t>
            </a:r>
            <a:endParaRPr sz="3400"/>
          </a:p>
        </p:txBody>
      </p:sp>
      <p:grpSp>
        <p:nvGrpSpPr>
          <p:cNvPr id="314" name="Google Shape;314;p39"/>
          <p:cNvGrpSpPr/>
          <p:nvPr/>
        </p:nvGrpSpPr>
        <p:grpSpPr>
          <a:xfrm>
            <a:off x="3782285" y="4366800"/>
            <a:ext cx="4627431" cy="1219350"/>
            <a:chOff x="1381523" y="2426325"/>
            <a:chExt cx="4627431" cy="1219350"/>
          </a:xfrm>
        </p:grpSpPr>
        <p:pic>
          <p:nvPicPr>
            <p:cNvPr id="315" name="Google Shape;315;p39"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308" name="Google Shape;308;p39"/>
            <p:cNvSpPr txBox="1"/>
            <p:nvPr/>
          </p:nvSpPr>
          <p:spPr>
            <a:xfrm>
              <a:off x="1476138" y="2835350"/>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These techniques are unique to science and help minimize personal or systemic bias.</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pic>
        <p:nvPicPr>
          <p:cNvPr id="316" name="Google Shape;316;p39" title="discussion-claims.png"/>
          <p:cNvPicPr preferRelativeResize="0"/>
          <p:nvPr/>
        </p:nvPicPr>
        <p:blipFill>
          <a:blip r:embed="rId4">
            <a:alphaModFix/>
          </a:blip>
          <a:stretch>
            <a:fillRect/>
          </a:stretch>
        </p:blipFill>
        <p:spPr>
          <a:xfrm>
            <a:off x="555554" y="4421404"/>
            <a:ext cx="1855274" cy="1418575"/>
          </a:xfrm>
          <a:prstGeom prst="rect">
            <a:avLst/>
          </a:prstGeom>
          <a:noFill/>
          <a:ln>
            <a:noFill/>
          </a:ln>
        </p:spPr>
      </p:pic>
      <p:pic>
        <p:nvPicPr>
          <p:cNvPr id="317" name="Google Shape;317;p39" title="discussion-claims.png"/>
          <p:cNvPicPr preferRelativeResize="0"/>
          <p:nvPr/>
        </p:nvPicPr>
        <p:blipFill>
          <a:blip r:embed="rId4">
            <a:alphaModFix/>
          </a:blip>
          <a:stretch>
            <a:fillRect/>
          </a:stretch>
        </p:blipFill>
        <p:spPr>
          <a:xfrm flipH="1">
            <a:off x="9921004" y="4421404"/>
            <a:ext cx="1855274" cy="1418575"/>
          </a:xfrm>
          <a:prstGeom prst="rect">
            <a:avLst/>
          </a:prstGeom>
          <a:noFill/>
          <a:ln>
            <a:noFill/>
          </a:ln>
        </p:spPr>
      </p:pic>
      <p:pic>
        <p:nvPicPr>
          <p:cNvPr id="318" name="Google Shape;318;p39"/>
          <p:cNvPicPr preferRelativeResize="0"/>
          <p:nvPr/>
        </p:nvPicPr>
        <p:blipFill>
          <a:blip r:embed="rId5">
            <a:alphaModFix/>
          </a:blip>
          <a:stretch>
            <a:fillRect/>
          </a:stretch>
        </p:blipFill>
        <p:spPr>
          <a:xfrm>
            <a:off x="1662567" y="1056875"/>
            <a:ext cx="8866871" cy="1219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22"/>
        <p:cNvGrpSpPr/>
        <p:nvPr/>
      </p:nvGrpSpPr>
      <p:grpSpPr>
        <a:xfrm>
          <a:off x="0" y="0"/>
          <a:ext cx="0" cy="0"/>
          <a:chOff x="0" y="0"/>
          <a:chExt cx="0" cy="0"/>
        </a:xfrm>
      </p:grpSpPr>
      <p:cxnSp>
        <p:nvCxnSpPr>
          <p:cNvPr id="323" name="Google Shape;323;p40"/>
          <p:cNvCxnSpPr>
            <a:endCxn id="324" idx="2"/>
          </p:cNvCxnSpPr>
          <p:nvPr/>
        </p:nvCxnSpPr>
        <p:spPr>
          <a:xfrm flipH="1">
            <a:off x="6096000" y="3592925"/>
            <a:ext cx="16200" cy="1860000"/>
          </a:xfrm>
          <a:prstGeom prst="straightConnector1">
            <a:avLst/>
          </a:prstGeom>
          <a:noFill/>
          <a:ln w="28575" cap="flat" cmpd="sng">
            <a:solidFill>
              <a:srgbClr val="595959"/>
            </a:solidFill>
            <a:prstDash val="solid"/>
            <a:round/>
            <a:headEnd type="none" w="med" len="med"/>
            <a:tailEnd type="none" w="med" len="med"/>
          </a:ln>
        </p:spPr>
      </p:cxnSp>
      <p:cxnSp>
        <p:nvCxnSpPr>
          <p:cNvPr id="325" name="Google Shape;325;p40"/>
          <p:cNvCxnSpPr>
            <a:endCxn id="326" idx="2"/>
          </p:cNvCxnSpPr>
          <p:nvPr/>
        </p:nvCxnSpPr>
        <p:spPr>
          <a:xfrm flipH="1">
            <a:off x="5989806" y="1655738"/>
            <a:ext cx="16200" cy="1860000"/>
          </a:xfrm>
          <a:prstGeom prst="straightConnector1">
            <a:avLst/>
          </a:prstGeom>
          <a:noFill/>
          <a:ln w="28575" cap="flat" cmpd="sng">
            <a:solidFill>
              <a:srgbClr val="595959"/>
            </a:solidFill>
            <a:prstDash val="solid"/>
            <a:round/>
            <a:headEnd type="none" w="med" len="med"/>
            <a:tailEnd type="none" w="med" len="med"/>
          </a:ln>
        </p:spPr>
      </p:cxnSp>
      <p:grpSp>
        <p:nvGrpSpPr>
          <p:cNvPr id="327" name="Google Shape;327;p40"/>
          <p:cNvGrpSpPr/>
          <p:nvPr/>
        </p:nvGrpSpPr>
        <p:grpSpPr>
          <a:xfrm>
            <a:off x="2781536" y="2644375"/>
            <a:ext cx="6377988" cy="1219350"/>
            <a:chOff x="1381523" y="2426325"/>
            <a:chExt cx="4627431" cy="1219350"/>
          </a:xfrm>
        </p:grpSpPr>
        <p:pic>
          <p:nvPicPr>
            <p:cNvPr id="328" name="Google Shape;328;p40"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326" name="Google Shape;326;p40"/>
            <p:cNvSpPr txBox="1"/>
            <p:nvPr/>
          </p:nvSpPr>
          <p:spPr>
            <a:xfrm>
              <a:off x="1490123" y="2620588"/>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For example, Goldacre cites meta-analysis findings showing that trials funded by pharmaceutical companies are four times more likely to report positive outcomes than independently funded trials, even though their methodology is often more rigorous.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grpSp>
      <p:sp>
        <p:nvSpPr>
          <p:cNvPr id="329" name="Google Shape;329;p40"/>
          <p:cNvSpPr txBox="1">
            <a:spLocks noGrp="1"/>
          </p:cNvSpPr>
          <p:nvPr>
            <p:ph type="title"/>
          </p:nvPr>
        </p:nvSpPr>
        <p:spPr>
          <a:xfrm>
            <a:off x="266925" y="150375"/>
            <a:ext cx="11142000" cy="769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400"/>
              <a:t>Kialo Discussion: Example Claims</a:t>
            </a:r>
            <a:endParaRPr sz="3400"/>
          </a:p>
        </p:txBody>
      </p:sp>
      <p:grpSp>
        <p:nvGrpSpPr>
          <p:cNvPr id="330" name="Google Shape;330;p40"/>
          <p:cNvGrpSpPr/>
          <p:nvPr/>
        </p:nvGrpSpPr>
        <p:grpSpPr>
          <a:xfrm>
            <a:off x="3782285" y="4366800"/>
            <a:ext cx="4627431" cy="1219350"/>
            <a:chOff x="1381523" y="2426325"/>
            <a:chExt cx="4627431" cy="1219350"/>
          </a:xfrm>
        </p:grpSpPr>
        <p:pic>
          <p:nvPicPr>
            <p:cNvPr id="331" name="Google Shape;331;p40"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324" name="Google Shape;324;p40"/>
            <p:cNvSpPr txBox="1"/>
            <p:nvPr/>
          </p:nvSpPr>
          <p:spPr>
            <a:xfrm>
              <a:off x="1476138" y="2835350"/>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This reveals the power of selective reporting or framing.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grpSp>
      <p:pic>
        <p:nvPicPr>
          <p:cNvPr id="332" name="Google Shape;332;p40" title="discussion-claims.png"/>
          <p:cNvPicPr preferRelativeResize="0"/>
          <p:nvPr/>
        </p:nvPicPr>
        <p:blipFill>
          <a:blip r:embed="rId4">
            <a:alphaModFix/>
          </a:blip>
          <a:stretch>
            <a:fillRect/>
          </a:stretch>
        </p:blipFill>
        <p:spPr>
          <a:xfrm>
            <a:off x="555554" y="4421404"/>
            <a:ext cx="1855274" cy="1418575"/>
          </a:xfrm>
          <a:prstGeom prst="rect">
            <a:avLst/>
          </a:prstGeom>
          <a:noFill/>
          <a:ln>
            <a:noFill/>
          </a:ln>
        </p:spPr>
      </p:pic>
      <p:pic>
        <p:nvPicPr>
          <p:cNvPr id="333" name="Google Shape;333;p40" title="discussion-claims.png"/>
          <p:cNvPicPr preferRelativeResize="0"/>
          <p:nvPr/>
        </p:nvPicPr>
        <p:blipFill>
          <a:blip r:embed="rId4">
            <a:alphaModFix/>
          </a:blip>
          <a:stretch>
            <a:fillRect/>
          </a:stretch>
        </p:blipFill>
        <p:spPr>
          <a:xfrm flipH="1">
            <a:off x="9921004" y="4421404"/>
            <a:ext cx="1855274" cy="1418575"/>
          </a:xfrm>
          <a:prstGeom prst="rect">
            <a:avLst/>
          </a:prstGeom>
          <a:noFill/>
          <a:ln>
            <a:noFill/>
          </a:ln>
        </p:spPr>
      </p:pic>
      <p:pic>
        <p:nvPicPr>
          <p:cNvPr id="334" name="Google Shape;334;p40"/>
          <p:cNvPicPr preferRelativeResize="0"/>
          <p:nvPr/>
        </p:nvPicPr>
        <p:blipFill>
          <a:blip r:embed="rId5">
            <a:alphaModFix/>
          </a:blip>
          <a:stretch>
            <a:fillRect/>
          </a:stretch>
        </p:blipFill>
        <p:spPr>
          <a:xfrm>
            <a:off x="1945896" y="1051171"/>
            <a:ext cx="8300200" cy="11555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38"/>
        <p:cNvGrpSpPr/>
        <p:nvPr/>
      </p:nvGrpSpPr>
      <p:grpSpPr>
        <a:xfrm>
          <a:off x="0" y="0"/>
          <a:ext cx="0" cy="0"/>
          <a:chOff x="0" y="0"/>
          <a:chExt cx="0" cy="0"/>
        </a:xfrm>
      </p:grpSpPr>
      <p:cxnSp>
        <p:nvCxnSpPr>
          <p:cNvPr id="339" name="Google Shape;339;p41"/>
          <p:cNvCxnSpPr>
            <a:endCxn id="340" idx="2"/>
          </p:cNvCxnSpPr>
          <p:nvPr/>
        </p:nvCxnSpPr>
        <p:spPr>
          <a:xfrm flipH="1">
            <a:off x="6096000" y="3592925"/>
            <a:ext cx="16200" cy="1860000"/>
          </a:xfrm>
          <a:prstGeom prst="straightConnector1">
            <a:avLst/>
          </a:prstGeom>
          <a:noFill/>
          <a:ln w="28575" cap="flat" cmpd="sng">
            <a:solidFill>
              <a:srgbClr val="595959"/>
            </a:solidFill>
            <a:prstDash val="solid"/>
            <a:round/>
            <a:headEnd type="none" w="med" len="med"/>
            <a:tailEnd type="none" w="med" len="med"/>
          </a:ln>
        </p:spPr>
      </p:cxnSp>
      <p:cxnSp>
        <p:nvCxnSpPr>
          <p:cNvPr id="341" name="Google Shape;341;p41"/>
          <p:cNvCxnSpPr>
            <a:endCxn id="342" idx="2"/>
          </p:cNvCxnSpPr>
          <p:nvPr/>
        </p:nvCxnSpPr>
        <p:spPr>
          <a:xfrm flipH="1">
            <a:off x="6104100" y="1732063"/>
            <a:ext cx="16200" cy="1860000"/>
          </a:xfrm>
          <a:prstGeom prst="straightConnector1">
            <a:avLst/>
          </a:prstGeom>
          <a:noFill/>
          <a:ln w="28575" cap="flat" cmpd="sng">
            <a:solidFill>
              <a:srgbClr val="595959"/>
            </a:solidFill>
            <a:prstDash val="solid"/>
            <a:round/>
            <a:headEnd type="none" w="med" len="med"/>
            <a:tailEnd type="none" w="med" len="med"/>
          </a:ln>
        </p:spPr>
      </p:cxnSp>
      <p:grpSp>
        <p:nvGrpSpPr>
          <p:cNvPr id="343" name="Google Shape;343;p41"/>
          <p:cNvGrpSpPr/>
          <p:nvPr/>
        </p:nvGrpSpPr>
        <p:grpSpPr>
          <a:xfrm>
            <a:off x="3782285" y="2644375"/>
            <a:ext cx="4627431" cy="1219350"/>
            <a:chOff x="1381523" y="2426325"/>
            <a:chExt cx="4627431" cy="1219350"/>
          </a:xfrm>
        </p:grpSpPr>
        <p:pic>
          <p:nvPicPr>
            <p:cNvPr id="344" name="Google Shape;344;p41"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342" name="Google Shape;342;p41"/>
            <p:cNvSpPr txBox="1"/>
            <p:nvPr/>
          </p:nvSpPr>
          <p:spPr>
            <a:xfrm>
              <a:off x="1484238" y="2696913"/>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For example, governments spent billions stockpiling Tamiflu for flu complications without ever getting access to full trial data.</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sp>
        <p:nvSpPr>
          <p:cNvPr id="345" name="Google Shape;345;p41"/>
          <p:cNvSpPr txBox="1">
            <a:spLocks noGrp="1"/>
          </p:cNvSpPr>
          <p:nvPr>
            <p:ph type="title"/>
          </p:nvPr>
        </p:nvSpPr>
        <p:spPr>
          <a:xfrm>
            <a:off x="266925" y="150375"/>
            <a:ext cx="11142000" cy="769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400"/>
              <a:t>Kialo Discussion: Example Claims</a:t>
            </a:r>
            <a:endParaRPr sz="3400"/>
          </a:p>
        </p:txBody>
      </p:sp>
      <p:grpSp>
        <p:nvGrpSpPr>
          <p:cNvPr id="346" name="Google Shape;346;p41"/>
          <p:cNvGrpSpPr/>
          <p:nvPr/>
        </p:nvGrpSpPr>
        <p:grpSpPr>
          <a:xfrm>
            <a:off x="3782285" y="4366800"/>
            <a:ext cx="4627431" cy="1219350"/>
            <a:chOff x="1381523" y="2426325"/>
            <a:chExt cx="4627431" cy="1219350"/>
          </a:xfrm>
        </p:grpSpPr>
        <p:pic>
          <p:nvPicPr>
            <p:cNvPr id="347" name="Google Shape;347;p41"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340" name="Google Shape;340;p41"/>
            <p:cNvSpPr txBox="1"/>
            <p:nvPr/>
          </p:nvSpPr>
          <p:spPr>
            <a:xfrm>
              <a:off x="1476138" y="2835350"/>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Even Cochrane researchers were denied.</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pic>
        <p:nvPicPr>
          <p:cNvPr id="348" name="Google Shape;348;p41" title="discussion-claims.png"/>
          <p:cNvPicPr preferRelativeResize="0"/>
          <p:nvPr/>
        </p:nvPicPr>
        <p:blipFill>
          <a:blip r:embed="rId4">
            <a:alphaModFix/>
          </a:blip>
          <a:stretch>
            <a:fillRect/>
          </a:stretch>
        </p:blipFill>
        <p:spPr>
          <a:xfrm>
            <a:off x="555554" y="4421404"/>
            <a:ext cx="1855274" cy="1418575"/>
          </a:xfrm>
          <a:prstGeom prst="rect">
            <a:avLst/>
          </a:prstGeom>
          <a:noFill/>
          <a:ln>
            <a:noFill/>
          </a:ln>
        </p:spPr>
      </p:pic>
      <p:pic>
        <p:nvPicPr>
          <p:cNvPr id="349" name="Google Shape;349;p41" title="discussion-claims.png"/>
          <p:cNvPicPr preferRelativeResize="0"/>
          <p:nvPr/>
        </p:nvPicPr>
        <p:blipFill>
          <a:blip r:embed="rId4">
            <a:alphaModFix/>
          </a:blip>
          <a:stretch>
            <a:fillRect/>
          </a:stretch>
        </p:blipFill>
        <p:spPr>
          <a:xfrm flipH="1">
            <a:off x="9921004" y="4421404"/>
            <a:ext cx="1855274" cy="1418575"/>
          </a:xfrm>
          <a:prstGeom prst="rect">
            <a:avLst/>
          </a:prstGeom>
          <a:noFill/>
          <a:ln>
            <a:noFill/>
          </a:ln>
        </p:spPr>
      </p:pic>
      <p:pic>
        <p:nvPicPr>
          <p:cNvPr id="350" name="Google Shape;350;p41"/>
          <p:cNvPicPr preferRelativeResize="0"/>
          <p:nvPr/>
        </p:nvPicPr>
        <p:blipFill>
          <a:blip r:embed="rId5">
            <a:alphaModFix/>
          </a:blip>
          <a:stretch>
            <a:fillRect/>
          </a:stretch>
        </p:blipFill>
        <p:spPr>
          <a:xfrm>
            <a:off x="1675872" y="1223550"/>
            <a:ext cx="8840250" cy="967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54"/>
        <p:cNvGrpSpPr/>
        <p:nvPr/>
      </p:nvGrpSpPr>
      <p:grpSpPr>
        <a:xfrm>
          <a:off x="0" y="0"/>
          <a:ext cx="0" cy="0"/>
          <a:chOff x="0" y="0"/>
          <a:chExt cx="0" cy="0"/>
        </a:xfrm>
      </p:grpSpPr>
      <p:cxnSp>
        <p:nvCxnSpPr>
          <p:cNvPr id="355" name="Google Shape;355;p42"/>
          <p:cNvCxnSpPr>
            <a:endCxn id="356" idx="2"/>
          </p:cNvCxnSpPr>
          <p:nvPr/>
        </p:nvCxnSpPr>
        <p:spPr>
          <a:xfrm flipH="1">
            <a:off x="6104100" y="3549300"/>
            <a:ext cx="16200" cy="1860000"/>
          </a:xfrm>
          <a:prstGeom prst="straightConnector1">
            <a:avLst/>
          </a:prstGeom>
          <a:noFill/>
          <a:ln w="28575" cap="flat" cmpd="sng">
            <a:solidFill>
              <a:srgbClr val="595959"/>
            </a:solidFill>
            <a:prstDash val="solid"/>
            <a:round/>
            <a:headEnd type="none" w="med" len="med"/>
            <a:tailEnd type="none" w="med" len="med"/>
          </a:ln>
        </p:spPr>
      </p:cxnSp>
      <p:cxnSp>
        <p:nvCxnSpPr>
          <p:cNvPr id="357" name="Google Shape;357;p42"/>
          <p:cNvCxnSpPr>
            <a:endCxn id="358" idx="2"/>
          </p:cNvCxnSpPr>
          <p:nvPr/>
        </p:nvCxnSpPr>
        <p:spPr>
          <a:xfrm flipH="1">
            <a:off x="6104100" y="1732063"/>
            <a:ext cx="16200" cy="1860000"/>
          </a:xfrm>
          <a:prstGeom prst="straightConnector1">
            <a:avLst/>
          </a:prstGeom>
          <a:noFill/>
          <a:ln w="28575" cap="flat" cmpd="sng">
            <a:solidFill>
              <a:srgbClr val="595959"/>
            </a:solidFill>
            <a:prstDash val="solid"/>
            <a:round/>
            <a:headEnd type="none" w="med" len="med"/>
            <a:tailEnd type="none" w="med" len="med"/>
          </a:ln>
        </p:spPr>
      </p:cxnSp>
      <p:grpSp>
        <p:nvGrpSpPr>
          <p:cNvPr id="359" name="Google Shape;359;p42"/>
          <p:cNvGrpSpPr/>
          <p:nvPr/>
        </p:nvGrpSpPr>
        <p:grpSpPr>
          <a:xfrm>
            <a:off x="3782285" y="2644375"/>
            <a:ext cx="4627431" cy="1219350"/>
            <a:chOff x="1381523" y="2426325"/>
            <a:chExt cx="4627431" cy="1219350"/>
          </a:xfrm>
        </p:grpSpPr>
        <p:pic>
          <p:nvPicPr>
            <p:cNvPr id="360" name="Google Shape;360;p42"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358" name="Google Shape;358;p42"/>
            <p:cNvSpPr txBox="1"/>
            <p:nvPr/>
          </p:nvSpPr>
          <p:spPr>
            <a:xfrm>
              <a:off x="1484238" y="2696913"/>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Goldacre shows how the Daily Mail claims contradictory health outcomes (e.g., coffee both causes and prevents cancer).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sp>
        <p:nvSpPr>
          <p:cNvPr id="361" name="Google Shape;361;p42"/>
          <p:cNvSpPr txBox="1">
            <a:spLocks noGrp="1"/>
          </p:cNvSpPr>
          <p:nvPr>
            <p:ph type="title"/>
          </p:nvPr>
        </p:nvSpPr>
        <p:spPr>
          <a:xfrm>
            <a:off x="266925" y="150375"/>
            <a:ext cx="11142000" cy="769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400"/>
              <a:t>Kialo Discussion: Example Claims</a:t>
            </a:r>
            <a:endParaRPr sz="3400"/>
          </a:p>
        </p:txBody>
      </p:sp>
      <p:grpSp>
        <p:nvGrpSpPr>
          <p:cNvPr id="362" name="Google Shape;362;p42"/>
          <p:cNvGrpSpPr/>
          <p:nvPr/>
        </p:nvGrpSpPr>
        <p:grpSpPr>
          <a:xfrm>
            <a:off x="3782285" y="4366800"/>
            <a:ext cx="4627431" cy="1219350"/>
            <a:chOff x="1381523" y="2426325"/>
            <a:chExt cx="4627431" cy="1219350"/>
          </a:xfrm>
        </p:grpSpPr>
        <p:pic>
          <p:nvPicPr>
            <p:cNvPr id="363" name="Google Shape;363;p42"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356" name="Google Shape;356;p42"/>
            <p:cNvSpPr txBox="1"/>
            <p:nvPr/>
          </p:nvSpPr>
          <p:spPr>
            <a:xfrm>
              <a:off x="1484238" y="2791725"/>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These stories misrepresent small-scale or lab-based studies as definitive, confusing public understanding of scientific reliability.</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pic>
        <p:nvPicPr>
          <p:cNvPr id="364" name="Google Shape;364;p42" title="discussion-claims.png"/>
          <p:cNvPicPr preferRelativeResize="0"/>
          <p:nvPr/>
        </p:nvPicPr>
        <p:blipFill>
          <a:blip r:embed="rId4">
            <a:alphaModFix/>
          </a:blip>
          <a:stretch>
            <a:fillRect/>
          </a:stretch>
        </p:blipFill>
        <p:spPr>
          <a:xfrm>
            <a:off x="555554" y="4421404"/>
            <a:ext cx="1855274" cy="1418575"/>
          </a:xfrm>
          <a:prstGeom prst="rect">
            <a:avLst/>
          </a:prstGeom>
          <a:noFill/>
          <a:ln>
            <a:noFill/>
          </a:ln>
        </p:spPr>
      </p:pic>
      <p:pic>
        <p:nvPicPr>
          <p:cNvPr id="365" name="Google Shape;365;p42" title="discussion-claims.png"/>
          <p:cNvPicPr preferRelativeResize="0"/>
          <p:nvPr/>
        </p:nvPicPr>
        <p:blipFill>
          <a:blip r:embed="rId4">
            <a:alphaModFix/>
          </a:blip>
          <a:stretch>
            <a:fillRect/>
          </a:stretch>
        </p:blipFill>
        <p:spPr>
          <a:xfrm flipH="1">
            <a:off x="9921004" y="4421404"/>
            <a:ext cx="1855274" cy="1418575"/>
          </a:xfrm>
          <a:prstGeom prst="rect">
            <a:avLst/>
          </a:prstGeom>
          <a:noFill/>
          <a:ln>
            <a:noFill/>
          </a:ln>
        </p:spPr>
      </p:pic>
      <p:pic>
        <p:nvPicPr>
          <p:cNvPr id="366" name="Google Shape;366;p42"/>
          <p:cNvPicPr preferRelativeResize="0"/>
          <p:nvPr/>
        </p:nvPicPr>
        <p:blipFill>
          <a:blip r:embed="rId5">
            <a:alphaModFix/>
          </a:blip>
          <a:stretch>
            <a:fillRect/>
          </a:stretch>
        </p:blipFill>
        <p:spPr>
          <a:xfrm>
            <a:off x="1123600" y="1172450"/>
            <a:ext cx="9944800" cy="1087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70"/>
        <p:cNvGrpSpPr/>
        <p:nvPr/>
      </p:nvGrpSpPr>
      <p:grpSpPr>
        <a:xfrm>
          <a:off x="0" y="0"/>
          <a:ext cx="0" cy="0"/>
          <a:chOff x="0" y="0"/>
          <a:chExt cx="0" cy="0"/>
        </a:xfrm>
      </p:grpSpPr>
      <p:sp>
        <p:nvSpPr>
          <p:cNvPr id="371" name="Google Shape;371;p43"/>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Reflection Task: Battling Bad Science</a:t>
            </a:r>
            <a:endParaRPr sz="3500"/>
          </a:p>
        </p:txBody>
      </p:sp>
      <p:sp>
        <p:nvSpPr>
          <p:cNvPr id="372" name="Google Shape;372;p43"/>
          <p:cNvSpPr/>
          <p:nvPr/>
        </p:nvSpPr>
        <p:spPr>
          <a:xfrm>
            <a:off x="611850" y="1550775"/>
            <a:ext cx="10935600" cy="38814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solidFill>
                <a:srgbClr val="FFFFFF"/>
              </a:solidFill>
              <a:latin typeface="Roboto"/>
              <a:ea typeface="Roboto"/>
              <a:cs typeface="Roboto"/>
              <a:sym typeface="Roboto"/>
            </a:endParaRPr>
          </a:p>
          <a:p>
            <a:pPr marL="0" lvl="0" indent="0" algn="ctr" rtl="0">
              <a:spcBef>
                <a:spcPts val="0"/>
              </a:spcBef>
              <a:spcAft>
                <a:spcPts val="0"/>
              </a:spcAft>
              <a:buNone/>
            </a:pPr>
            <a:r>
              <a:rPr lang="en-US" sz="2100" b="1" u="sng">
                <a:solidFill>
                  <a:schemeClr val="lt1"/>
                </a:solidFill>
                <a:latin typeface="Roboto"/>
                <a:ea typeface="Roboto"/>
                <a:cs typeface="Roboto"/>
                <a:sym typeface="Roboto"/>
              </a:rPr>
              <a:t>Reflection Questions</a:t>
            </a:r>
            <a:endParaRPr sz="2100" b="1" u="sng">
              <a:solidFill>
                <a:schemeClr val="lt1"/>
              </a:solidFill>
              <a:latin typeface="Roboto"/>
              <a:ea typeface="Roboto"/>
              <a:cs typeface="Roboto"/>
              <a:sym typeface="Roboto"/>
            </a:endParaRPr>
          </a:p>
          <a:p>
            <a:pPr marL="457200" lvl="0" indent="-349250" algn="l" rtl="0">
              <a:spcBef>
                <a:spcPts val="1000"/>
              </a:spcBef>
              <a:spcAft>
                <a:spcPts val="0"/>
              </a:spcAft>
              <a:buClr>
                <a:srgbClr val="FFFFFF"/>
              </a:buClr>
              <a:buSzPts val="1900"/>
              <a:buFont typeface="Roboto"/>
              <a:buChar char="●"/>
            </a:pPr>
            <a:r>
              <a:rPr lang="en-US" sz="1900">
                <a:solidFill>
                  <a:srgbClr val="FFFFFF"/>
                </a:solidFill>
                <a:latin typeface="Roboto"/>
                <a:ea typeface="Roboto"/>
                <a:cs typeface="Roboto"/>
                <a:sym typeface="Roboto"/>
              </a:rPr>
              <a:t>What surprised you most about how science is distorted in real life?</a:t>
            </a:r>
            <a:endParaRPr sz="1900">
              <a:solidFill>
                <a:srgbClr val="FFFFFF"/>
              </a:solidFill>
              <a:latin typeface="Roboto"/>
              <a:ea typeface="Roboto"/>
              <a:cs typeface="Roboto"/>
              <a:sym typeface="Roboto"/>
            </a:endParaRPr>
          </a:p>
          <a:p>
            <a:pPr marL="457200" lvl="0" indent="-349250" algn="l" rtl="0">
              <a:spcBef>
                <a:spcPts val="1000"/>
              </a:spcBef>
              <a:spcAft>
                <a:spcPts val="0"/>
              </a:spcAft>
              <a:buClr>
                <a:srgbClr val="FFFFFF"/>
              </a:buClr>
              <a:buSzPts val="1900"/>
              <a:buFont typeface="Roboto"/>
              <a:buChar char="●"/>
            </a:pPr>
            <a:r>
              <a:rPr lang="en-US" sz="1900">
                <a:solidFill>
                  <a:srgbClr val="FFFFFF"/>
                </a:solidFill>
                <a:latin typeface="Roboto"/>
                <a:ea typeface="Roboto"/>
                <a:cs typeface="Roboto"/>
                <a:sym typeface="Roboto"/>
              </a:rPr>
              <a:t>Does this change your trust in science as a knowledge system?</a:t>
            </a:r>
            <a:endParaRPr sz="1900">
              <a:solidFill>
                <a:srgbClr val="FFFFFF"/>
              </a:solidFill>
              <a:latin typeface="Roboto"/>
              <a:ea typeface="Roboto"/>
              <a:cs typeface="Roboto"/>
              <a:sym typeface="Roboto"/>
            </a:endParaRPr>
          </a:p>
          <a:p>
            <a:pPr marL="457200" lvl="0" indent="-349250" algn="l" rtl="0">
              <a:spcBef>
                <a:spcPts val="1000"/>
              </a:spcBef>
              <a:spcAft>
                <a:spcPts val="0"/>
              </a:spcAft>
              <a:buClr>
                <a:srgbClr val="FFFFFF"/>
              </a:buClr>
              <a:buSzPts val="1900"/>
              <a:buFont typeface="Roboto"/>
              <a:buChar char="●"/>
            </a:pPr>
            <a:r>
              <a:rPr lang="en-US" sz="1900">
                <a:solidFill>
                  <a:srgbClr val="FFFFFF"/>
                </a:solidFill>
                <a:latin typeface="Roboto"/>
                <a:ea typeface="Roboto"/>
                <a:cs typeface="Roboto"/>
                <a:sym typeface="Roboto"/>
              </a:rPr>
              <a:t>What role should institutions (like governments, pharma companies, media) play in maintaining scientific integrity?</a:t>
            </a:r>
            <a:endParaRPr sz="1900">
              <a:solidFill>
                <a:srgbClr val="FFFFFF"/>
              </a:solidFill>
              <a:latin typeface="Roboto"/>
              <a:ea typeface="Roboto"/>
              <a:cs typeface="Roboto"/>
              <a:sym typeface="Roboto"/>
            </a:endParaRPr>
          </a:p>
          <a:p>
            <a:pPr marL="457200" lvl="0" indent="-349250" algn="l" rtl="0">
              <a:spcBef>
                <a:spcPts val="1000"/>
              </a:spcBef>
              <a:spcAft>
                <a:spcPts val="0"/>
              </a:spcAft>
              <a:buClr>
                <a:srgbClr val="FFFFFF"/>
              </a:buClr>
              <a:buSzPts val="1900"/>
              <a:buFont typeface="Roboto"/>
              <a:buChar char="●"/>
            </a:pPr>
            <a:r>
              <a:rPr lang="en-US" sz="1900">
                <a:solidFill>
                  <a:srgbClr val="FFFFFF"/>
                </a:solidFill>
                <a:latin typeface="Roboto"/>
                <a:ea typeface="Roboto"/>
                <a:cs typeface="Roboto"/>
                <a:sym typeface="Roboto"/>
              </a:rPr>
              <a:t>Can we expect objectivity when the same people funding research benefit from its results?</a:t>
            </a:r>
            <a:endParaRPr sz="1900">
              <a:solidFill>
                <a:srgbClr val="FFFFFF"/>
              </a:solidFill>
              <a:latin typeface="Roboto"/>
              <a:ea typeface="Roboto"/>
              <a:cs typeface="Roboto"/>
              <a:sym typeface="Roboto"/>
            </a:endParaRPr>
          </a:p>
          <a:p>
            <a:pPr marL="457200" lvl="0" indent="-349250" algn="l" rtl="0">
              <a:spcBef>
                <a:spcPts val="1000"/>
              </a:spcBef>
              <a:spcAft>
                <a:spcPts val="0"/>
              </a:spcAft>
              <a:buClr>
                <a:srgbClr val="FFFFFF"/>
              </a:buClr>
              <a:buSzPts val="1900"/>
              <a:buFont typeface="Roboto"/>
              <a:buChar char="●"/>
            </a:pPr>
            <a:r>
              <a:rPr lang="en-US" sz="1900">
                <a:solidFill>
                  <a:srgbClr val="FFFFFF"/>
                </a:solidFill>
                <a:latin typeface="Roboto"/>
                <a:ea typeface="Roboto"/>
                <a:cs typeface="Roboto"/>
                <a:sym typeface="Roboto"/>
              </a:rPr>
              <a:t>How should educators prepare students to navigate conflicting or misleading science?</a:t>
            </a:r>
            <a:endParaRPr sz="1900">
              <a:solidFill>
                <a:srgbClr val="FFFFFF"/>
              </a:solidFill>
              <a:latin typeface="Roboto"/>
              <a:ea typeface="Roboto"/>
              <a:cs typeface="Roboto"/>
              <a:sym typeface="Roboto"/>
            </a:endParaRPr>
          </a:p>
          <a:p>
            <a:pPr marL="457200" lvl="0" indent="-349250" algn="l" rtl="0">
              <a:spcBef>
                <a:spcPts val="1000"/>
              </a:spcBef>
              <a:spcAft>
                <a:spcPts val="0"/>
              </a:spcAft>
              <a:buClr>
                <a:srgbClr val="FFFFFF"/>
              </a:buClr>
              <a:buSzPts val="1900"/>
              <a:buFont typeface="Roboto"/>
              <a:buChar char="●"/>
            </a:pPr>
            <a:r>
              <a:rPr lang="en-US" sz="1900">
                <a:solidFill>
                  <a:srgbClr val="FFFFFF"/>
                </a:solidFill>
                <a:latin typeface="Roboto"/>
                <a:ea typeface="Roboto"/>
                <a:cs typeface="Roboto"/>
                <a:sym typeface="Roboto"/>
              </a:rPr>
              <a:t>Is it more dangerous to overtrust science or to distrust it completely?</a:t>
            </a:r>
            <a:endParaRPr sz="1900">
              <a:solidFill>
                <a:srgbClr val="FFFFFF"/>
              </a:solidFill>
              <a:latin typeface="Roboto"/>
              <a:ea typeface="Roboto"/>
              <a:cs typeface="Roboto"/>
              <a:sym typeface="Roboto"/>
            </a:endParaRPr>
          </a:p>
          <a:p>
            <a:pPr marL="0" lvl="0" indent="0" algn="l" rtl="0">
              <a:spcBef>
                <a:spcPts val="1000"/>
              </a:spcBef>
              <a:spcAft>
                <a:spcPts val="1000"/>
              </a:spcAft>
              <a:buNone/>
            </a:pPr>
            <a:endParaRPr sz="1900">
              <a:solidFill>
                <a:srgbClr val="FFFFFF"/>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4"/>
          <p:cNvSpPr txBox="1">
            <a:spLocks noGrp="1"/>
          </p:cNvSpPr>
          <p:nvPr>
            <p:ph type="title"/>
          </p:nvPr>
        </p:nvSpPr>
        <p:spPr>
          <a:xfrm>
            <a:off x="266925" y="473475"/>
            <a:ext cx="11142000" cy="861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500"/>
              <a:t>Lesson Objectives: Recap</a:t>
            </a:r>
            <a:endParaRPr sz="3500"/>
          </a:p>
        </p:txBody>
      </p:sp>
      <p:sp>
        <p:nvSpPr>
          <p:cNvPr id="378" name="Google Shape;378;p44"/>
          <p:cNvSpPr txBox="1">
            <a:spLocks noGrp="1"/>
          </p:cNvSpPr>
          <p:nvPr>
            <p:ph type="title"/>
          </p:nvPr>
        </p:nvSpPr>
        <p:spPr>
          <a:xfrm>
            <a:off x="1118600" y="1516925"/>
            <a:ext cx="6144000" cy="4345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500"/>
              <a:t>Explore how bias, institutional power, and public interpretation influence the credibility of scientific claims</a:t>
            </a:r>
            <a:endParaRPr sz="2500"/>
          </a:p>
          <a:p>
            <a:pPr marL="0" lvl="0" indent="0" algn="l" rtl="0">
              <a:spcBef>
                <a:spcPts val="2500"/>
              </a:spcBef>
              <a:spcAft>
                <a:spcPts val="0"/>
              </a:spcAft>
              <a:buNone/>
            </a:pPr>
            <a:r>
              <a:rPr lang="en-US" sz="2500"/>
              <a:t>Deepen understanding of justification, perspective, and objectivity in the natural sciences</a:t>
            </a:r>
            <a:endParaRPr sz="2500"/>
          </a:p>
          <a:p>
            <a:pPr marL="0" lvl="0" indent="0" algn="l" rtl="0">
              <a:spcBef>
                <a:spcPts val="2500"/>
              </a:spcBef>
              <a:spcAft>
                <a:spcPts val="0"/>
              </a:spcAft>
              <a:buNone/>
            </a:pPr>
            <a:r>
              <a:rPr lang="en-US" sz="2500"/>
              <a:t>Evaluate real-world consequences when science is distorted, misrepresented, or hidden from public view</a:t>
            </a: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2500"/>
              </a:spcAft>
              <a:buNone/>
            </a:pPr>
            <a:endParaRPr sz="2500"/>
          </a:p>
        </p:txBody>
      </p:sp>
      <p:pic>
        <p:nvPicPr>
          <p:cNvPr id="379" name="Google Shape;379;p44"/>
          <p:cNvPicPr preferRelativeResize="0"/>
          <p:nvPr/>
        </p:nvPicPr>
        <p:blipFill>
          <a:blip r:embed="rId3">
            <a:alphaModFix/>
          </a:blip>
          <a:stretch>
            <a:fillRect/>
          </a:stretch>
        </p:blipFill>
        <p:spPr>
          <a:xfrm>
            <a:off x="304800" y="1636850"/>
            <a:ext cx="653448" cy="654144"/>
          </a:xfrm>
          <a:prstGeom prst="rect">
            <a:avLst/>
          </a:prstGeom>
          <a:noFill/>
          <a:ln>
            <a:noFill/>
          </a:ln>
        </p:spPr>
      </p:pic>
      <p:pic>
        <p:nvPicPr>
          <p:cNvPr id="380" name="Google Shape;380;p44"/>
          <p:cNvPicPr preferRelativeResize="0"/>
          <p:nvPr/>
        </p:nvPicPr>
        <p:blipFill>
          <a:blip r:embed="rId3">
            <a:alphaModFix/>
          </a:blip>
          <a:stretch>
            <a:fillRect/>
          </a:stretch>
        </p:blipFill>
        <p:spPr>
          <a:xfrm>
            <a:off x="304800" y="3103063"/>
            <a:ext cx="653448" cy="654144"/>
          </a:xfrm>
          <a:prstGeom prst="rect">
            <a:avLst/>
          </a:prstGeom>
          <a:noFill/>
          <a:ln>
            <a:noFill/>
          </a:ln>
        </p:spPr>
      </p:pic>
      <p:pic>
        <p:nvPicPr>
          <p:cNvPr id="381" name="Google Shape;381;p44"/>
          <p:cNvPicPr preferRelativeResize="0"/>
          <p:nvPr/>
        </p:nvPicPr>
        <p:blipFill>
          <a:blip r:embed="rId3">
            <a:alphaModFix/>
          </a:blip>
          <a:stretch>
            <a:fillRect/>
          </a:stretch>
        </p:blipFill>
        <p:spPr>
          <a:xfrm>
            <a:off x="304800" y="4569275"/>
            <a:ext cx="653448" cy="6541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a:stretch/>
        </p:blipFill>
        <p:spPr>
          <a:xfrm>
            <a:off x="10612678" y="5451925"/>
            <a:ext cx="1476597" cy="1316175"/>
          </a:xfrm>
          <a:prstGeom prst="rect">
            <a:avLst/>
          </a:prstGeom>
          <a:noFill/>
          <a:ln>
            <a:noFill/>
          </a:ln>
        </p:spPr>
      </p:pic>
      <p:sp>
        <p:nvSpPr>
          <p:cNvPr id="194" name="Google Shape;194;p27"/>
          <p:cNvSpPr txBox="1">
            <a:spLocks noGrp="1"/>
          </p:cNvSpPr>
          <p:nvPr>
            <p:ph type="title"/>
          </p:nvPr>
        </p:nvSpPr>
        <p:spPr>
          <a:xfrm>
            <a:off x="538425" y="1201900"/>
            <a:ext cx="10599000" cy="954300"/>
          </a:xfrm>
          <a:prstGeom prst="rect">
            <a:avLst/>
          </a:prstGeom>
        </p:spPr>
        <p:txBody>
          <a:bodyPr spcFirstLastPara="1" wrap="square" lIns="121900" tIns="121900" rIns="121900" bIns="121900" anchor="t" anchorCtr="0">
            <a:spAutoFit/>
          </a:bodyPr>
          <a:lstStyle/>
          <a:p>
            <a:pPr marL="0" lvl="0" indent="0" algn="ctr" rtl="0">
              <a:spcBef>
                <a:spcPts val="0"/>
              </a:spcBef>
              <a:spcAft>
                <a:spcPts val="1000"/>
              </a:spcAft>
              <a:buNone/>
            </a:pPr>
            <a:r>
              <a:rPr lang="en-US" sz="2300"/>
              <a:t>If you’re new to Kialo, watch this video to discover how the platform works.  Otherwise, let’s get started!</a:t>
            </a:r>
            <a:endParaRPr sz="2300"/>
          </a:p>
        </p:txBody>
      </p:sp>
      <p:pic>
        <p:nvPicPr>
          <p:cNvPr id="195" name="Google Shape;195;p27"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title="What is Kialo?">
            <a:hlinkClick r:id="rId4"/>
          </p:cNvPr>
          <p:cNvPicPr preferRelativeResize="0"/>
          <p:nvPr/>
        </p:nvPicPr>
        <p:blipFill>
          <a:blip r:embed="rId5">
            <a:alphaModFix/>
          </a:blip>
          <a:stretch>
            <a:fillRect/>
          </a:stretch>
        </p:blipFill>
        <p:spPr>
          <a:xfrm>
            <a:off x="2795613" y="2270450"/>
            <a:ext cx="6600775" cy="3712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266925" y="473475"/>
            <a:ext cx="11142000" cy="861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500"/>
              <a:t>Lesson Objectives</a:t>
            </a:r>
            <a:endParaRPr sz="3500"/>
          </a:p>
        </p:txBody>
      </p:sp>
      <p:sp>
        <p:nvSpPr>
          <p:cNvPr id="201" name="Google Shape;201;p28"/>
          <p:cNvSpPr txBox="1">
            <a:spLocks noGrp="1"/>
          </p:cNvSpPr>
          <p:nvPr>
            <p:ph type="title"/>
          </p:nvPr>
        </p:nvSpPr>
        <p:spPr>
          <a:xfrm>
            <a:off x="1118600" y="1516925"/>
            <a:ext cx="6144000" cy="4345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500"/>
              <a:t>Explore how bias, institutional power, and public interpretation influence the credibility of scientific claims</a:t>
            </a:r>
            <a:endParaRPr sz="2500"/>
          </a:p>
          <a:p>
            <a:pPr marL="0" lvl="0" indent="0" algn="l" rtl="0">
              <a:spcBef>
                <a:spcPts val="2500"/>
              </a:spcBef>
              <a:spcAft>
                <a:spcPts val="0"/>
              </a:spcAft>
              <a:buNone/>
            </a:pPr>
            <a:r>
              <a:rPr lang="en-US" sz="2500"/>
              <a:t>Deepen understanding of justification, perspective, and objectivity in the natural sciences</a:t>
            </a:r>
            <a:endParaRPr sz="2500"/>
          </a:p>
          <a:p>
            <a:pPr marL="0" lvl="0" indent="0" algn="l" rtl="0">
              <a:spcBef>
                <a:spcPts val="2500"/>
              </a:spcBef>
              <a:spcAft>
                <a:spcPts val="0"/>
              </a:spcAft>
              <a:buNone/>
            </a:pPr>
            <a:r>
              <a:rPr lang="en-US" sz="2500"/>
              <a:t>Evaluate real-world consequences when science is distorted, misrepresented, or hidden from public view</a:t>
            </a: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0"/>
              </a:spcAft>
              <a:buNone/>
            </a:pPr>
            <a:endParaRPr sz="2500"/>
          </a:p>
          <a:p>
            <a:pPr marL="0" lvl="0" indent="0" algn="l" rtl="0">
              <a:spcBef>
                <a:spcPts val="2500"/>
              </a:spcBef>
              <a:spcAft>
                <a:spcPts val="2500"/>
              </a:spcAft>
              <a:buNone/>
            </a:pPr>
            <a:endParaRPr sz="2500"/>
          </a:p>
        </p:txBody>
      </p:sp>
      <p:pic>
        <p:nvPicPr>
          <p:cNvPr id="202" name="Google Shape;202;p28"/>
          <p:cNvPicPr preferRelativeResize="0"/>
          <p:nvPr/>
        </p:nvPicPr>
        <p:blipFill>
          <a:blip r:embed="rId3">
            <a:alphaModFix/>
          </a:blip>
          <a:stretch>
            <a:fillRect/>
          </a:stretch>
        </p:blipFill>
        <p:spPr>
          <a:xfrm>
            <a:off x="304800" y="1636850"/>
            <a:ext cx="653448" cy="654144"/>
          </a:xfrm>
          <a:prstGeom prst="rect">
            <a:avLst/>
          </a:prstGeom>
          <a:noFill/>
          <a:ln>
            <a:noFill/>
          </a:ln>
        </p:spPr>
      </p:pic>
      <p:pic>
        <p:nvPicPr>
          <p:cNvPr id="203" name="Google Shape;203;p28"/>
          <p:cNvPicPr preferRelativeResize="0"/>
          <p:nvPr/>
        </p:nvPicPr>
        <p:blipFill>
          <a:blip r:embed="rId3">
            <a:alphaModFix/>
          </a:blip>
          <a:stretch>
            <a:fillRect/>
          </a:stretch>
        </p:blipFill>
        <p:spPr>
          <a:xfrm>
            <a:off x="304800" y="3103063"/>
            <a:ext cx="653448" cy="654144"/>
          </a:xfrm>
          <a:prstGeom prst="rect">
            <a:avLst/>
          </a:prstGeom>
          <a:noFill/>
          <a:ln>
            <a:noFill/>
          </a:ln>
        </p:spPr>
      </p:pic>
      <p:pic>
        <p:nvPicPr>
          <p:cNvPr id="204" name="Google Shape;204;p28"/>
          <p:cNvPicPr preferRelativeResize="0"/>
          <p:nvPr/>
        </p:nvPicPr>
        <p:blipFill>
          <a:blip r:embed="rId3">
            <a:alphaModFix/>
          </a:blip>
          <a:stretch>
            <a:fillRect/>
          </a:stretch>
        </p:blipFill>
        <p:spPr>
          <a:xfrm>
            <a:off x="304800" y="4569275"/>
            <a:ext cx="653448" cy="6541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08"/>
        <p:cNvGrpSpPr/>
        <p:nvPr/>
      </p:nvGrpSpPr>
      <p:grpSpPr>
        <a:xfrm>
          <a:off x="0" y="0"/>
          <a:ext cx="0" cy="0"/>
          <a:chOff x="0" y="0"/>
          <a:chExt cx="0" cy="0"/>
        </a:xfrm>
      </p:grpSpPr>
      <p:pic>
        <p:nvPicPr>
          <p:cNvPr id="209" name="Google Shape;209;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dist="19050" dir="5400000" algn="bl" rotWithShape="0">
              <a:schemeClr val="accent2">
                <a:alpha val="50000"/>
              </a:schemeClr>
            </a:outerShdw>
          </a:effectLst>
        </p:spPr>
      </p:pic>
      <p:sp>
        <p:nvSpPr>
          <p:cNvPr id="210" name="Google Shape;210;p29"/>
          <p:cNvSpPr txBox="1">
            <a:spLocks noGrp="1"/>
          </p:cNvSpPr>
          <p:nvPr>
            <p:ph type="title"/>
          </p:nvPr>
        </p:nvSpPr>
        <p:spPr>
          <a:xfrm>
            <a:off x="266925" y="2064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TOK Concepts</a:t>
            </a:r>
            <a:endParaRPr sz="3500"/>
          </a:p>
        </p:txBody>
      </p:sp>
      <p:sp>
        <p:nvSpPr>
          <p:cNvPr id="211" name="Google Shape;211;p29"/>
          <p:cNvSpPr/>
          <p:nvPr/>
        </p:nvSpPr>
        <p:spPr>
          <a:xfrm>
            <a:off x="166925" y="1146725"/>
            <a:ext cx="6860700" cy="4078500"/>
          </a:xfrm>
          <a:prstGeom prst="roundRect">
            <a:avLst>
              <a:gd name="adj" fmla="val 16667"/>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chemeClr val="lt1"/>
              </a:solidFill>
              <a:latin typeface="Roboto"/>
              <a:ea typeface="Roboto"/>
              <a:cs typeface="Roboto"/>
              <a:sym typeface="Roboto"/>
            </a:endParaRPr>
          </a:p>
          <a:p>
            <a:pPr marL="0" lvl="0" indent="0" algn="l" rtl="0">
              <a:spcBef>
                <a:spcPts val="1000"/>
              </a:spcBef>
              <a:spcAft>
                <a:spcPts val="0"/>
              </a:spcAft>
              <a:buNone/>
            </a:pPr>
            <a:r>
              <a:rPr lang="en-US" sz="2200" b="1">
                <a:solidFill>
                  <a:schemeClr val="lt1"/>
                </a:solidFill>
                <a:latin typeface="Roboto"/>
                <a:ea typeface="Roboto"/>
                <a:cs typeface="Roboto"/>
                <a:sym typeface="Roboto"/>
              </a:rPr>
              <a:t>Justification: </a:t>
            </a:r>
            <a:r>
              <a:rPr lang="en-US" sz="2200">
                <a:solidFill>
                  <a:schemeClr val="lt1"/>
                </a:solidFill>
                <a:latin typeface="Roboto"/>
                <a:ea typeface="Roboto"/>
                <a:cs typeface="Roboto"/>
                <a:sym typeface="Roboto"/>
              </a:rPr>
              <a:t>What reasons were given for accepting flawed evidence as valid?</a:t>
            </a:r>
            <a:endParaRPr sz="2200">
              <a:solidFill>
                <a:schemeClr val="lt1"/>
              </a:solidFill>
              <a:latin typeface="Roboto"/>
              <a:ea typeface="Roboto"/>
              <a:cs typeface="Roboto"/>
              <a:sym typeface="Roboto"/>
            </a:endParaRPr>
          </a:p>
          <a:p>
            <a:pPr marL="0" lvl="0" indent="0" algn="l" rtl="0">
              <a:spcBef>
                <a:spcPts val="1000"/>
              </a:spcBef>
              <a:spcAft>
                <a:spcPts val="0"/>
              </a:spcAft>
              <a:buNone/>
            </a:pPr>
            <a:r>
              <a:rPr lang="en-US" sz="2200" b="1">
                <a:solidFill>
                  <a:schemeClr val="lt1"/>
                </a:solidFill>
                <a:latin typeface="Roboto"/>
                <a:ea typeface="Roboto"/>
                <a:cs typeface="Roboto"/>
                <a:sym typeface="Roboto"/>
              </a:rPr>
              <a:t>Perspective: </a:t>
            </a:r>
            <a:r>
              <a:rPr lang="en-US" sz="2200">
                <a:solidFill>
                  <a:schemeClr val="lt1"/>
                </a:solidFill>
                <a:latin typeface="Roboto"/>
                <a:ea typeface="Roboto"/>
                <a:cs typeface="Roboto"/>
                <a:sym typeface="Roboto"/>
              </a:rPr>
              <a:t>How do industry vs. public vs. scientific perspectives conflict in interpreting data?</a:t>
            </a:r>
            <a:endParaRPr sz="2200">
              <a:solidFill>
                <a:schemeClr val="lt1"/>
              </a:solidFill>
              <a:latin typeface="Roboto"/>
              <a:ea typeface="Roboto"/>
              <a:cs typeface="Roboto"/>
              <a:sym typeface="Roboto"/>
            </a:endParaRPr>
          </a:p>
          <a:p>
            <a:pPr marL="0" lvl="0" indent="0" algn="l" rtl="0">
              <a:spcBef>
                <a:spcPts val="1000"/>
              </a:spcBef>
              <a:spcAft>
                <a:spcPts val="0"/>
              </a:spcAft>
              <a:buNone/>
            </a:pPr>
            <a:r>
              <a:rPr lang="en-US" sz="2200" b="1">
                <a:solidFill>
                  <a:schemeClr val="lt1"/>
                </a:solidFill>
                <a:latin typeface="Roboto"/>
                <a:ea typeface="Roboto"/>
                <a:cs typeface="Roboto"/>
                <a:sym typeface="Roboto"/>
              </a:rPr>
              <a:t>Objectivity: </a:t>
            </a:r>
            <a:r>
              <a:rPr lang="en-US" sz="2200">
                <a:solidFill>
                  <a:schemeClr val="lt1"/>
                </a:solidFill>
                <a:latin typeface="Roboto"/>
                <a:ea typeface="Roboto"/>
                <a:cs typeface="Roboto"/>
                <a:sym typeface="Roboto"/>
              </a:rPr>
              <a:t>What limits objectivity in real-world scientific practice?</a:t>
            </a:r>
            <a:endParaRPr sz="2200">
              <a:solidFill>
                <a:schemeClr val="lt1"/>
              </a:solidFill>
              <a:latin typeface="Roboto"/>
              <a:ea typeface="Roboto"/>
              <a:cs typeface="Roboto"/>
              <a:sym typeface="Roboto"/>
            </a:endParaRPr>
          </a:p>
          <a:p>
            <a:pPr marL="0" lvl="0" indent="0" algn="l" rtl="0">
              <a:spcBef>
                <a:spcPts val="1000"/>
              </a:spcBef>
              <a:spcAft>
                <a:spcPts val="1000"/>
              </a:spcAft>
              <a:buNone/>
            </a:pPr>
            <a:endParaRPr sz="2200">
              <a:solidFill>
                <a:schemeClr val="lt1"/>
              </a:solidFill>
              <a:latin typeface="Roboto"/>
              <a:ea typeface="Roboto"/>
              <a:cs typeface="Roboto"/>
              <a:sym typeface="Roboto"/>
            </a:endParaRPr>
          </a:p>
        </p:txBody>
      </p:sp>
      <p:sp>
        <p:nvSpPr>
          <p:cNvPr id="212" name="Google Shape;212;p29"/>
          <p:cNvSpPr/>
          <p:nvPr/>
        </p:nvSpPr>
        <p:spPr>
          <a:xfrm>
            <a:off x="7409975" y="1146725"/>
            <a:ext cx="4289400" cy="3075600"/>
          </a:xfrm>
          <a:prstGeom prst="wedgeRoundRectCallout">
            <a:avLst>
              <a:gd name="adj1" fmla="val 30152"/>
              <a:gd name="adj2" fmla="val 78651"/>
              <a:gd name="adj3" fmla="val 0"/>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200"/>
              </a:spcBef>
              <a:spcAft>
                <a:spcPts val="0"/>
              </a:spcAft>
              <a:buNone/>
            </a:pPr>
            <a:r>
              <a:rPr lang="en-US" sz="2200">
                <a:solidFill>
                  <a:schemeClr val="lt1"/>
                </a:solidFill>
                <a:latin typeface="Roboto"/>
                <a:ea typeface="Roboto"/>
                <a:cs typeface="Roboto"/>
                <a:sym typeface="Roboto"/>
              </a:rPr>
              <a:t>Today’s lesson links to these TOK concepts. </a:t>
            </a:r>
            <a:endParaRPr sz="2200">
              <a:solidFill>
                <a:schemeClr val="lt1"/>
              </a:solidFill>
              <a:latin typeface="Roboto"/>
              <a:ea typeface="Roboto"/>
              <a:cs typeface="Roboto"/>
              <a:sym typeface="Roboto"/>
            </a:endParaRPr>
          </a:p>
          <a:p>
            <a:pPr marL="0" lvl="0" indent="0" algn="l" rtl="0">
              <a:spcBef>
                <a:spcPts val="1200"/>
              </a:spcBef>
              <a:spcAft>
                <a:spcPts val="1200"/>
              </a:spcAft>
              <a:buNone/>
            </a:pPr>
            <a:r>
              <a:rPr lang="en-US" sz="2200">
                <a:solidFill>
                  <a:schemeClr val="lt1"/>
                </a:solidFill>
                <a:latin typeface="Roboto"/>
                <a:ea typeface="Roboto"/>
                <a:cs typeface="Roboto"/>
                <a:sym typeface="Roboto"/>
              </a:rPr>
              <a:t>By completing the activities, you will build knowledge that can help with your assessments.</a:t>
            </a:r>
            <a:endParaRPr sz="22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Battling Bad Science</a:t>
            </a:r>
            <a:endParaRPr sz="3500"/>
          </a:p>
        </p:txBody>
      </p:sp>
      <p:sp>
        <p:nvSpPr>
          <p:cNvPr id="218" name="Google Shape;218;p30"/>
          <p:cNvSpPr txBox="1"/>
          <p:nvPr/>
        </p:nvSpPr>
        <p:spPr>
          <a:xfrm>
            <a:off x="525000" y="1280825"/>
            <a:ext cx="11142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accent2"/>
                </a:solidFill>
                <a:latin typeface="Roboto"/>
                <a:ea typeface="Roboto"/>
                <a:cs typeface="Roboto"/>
                <a:sym typeface="Roboto"/>
              </a:rPr>
              <a:t>Today’s lesson is based around a video about the way evidence can be distorted.</a:t>
            </a:r>
            <a:endParaRPr sz="2400">
              <a:solidFill>
                <a:schemeClr val="accent2"/>
              </a:solidFill>
              <a:latin typeface="Roboto"/>
              <a:ea typeface="Roboto"/>
              <a:cs typeface="Roboto"/>
              <a:sym typeface="Roboto"/>
            </a:endParaRPr>
          </a:p>
          <a:p>
            <a:pPr marL="0" lvl="0" indent="0" algn="ctr" rtl="0">
              <a:spcBef>
                <a:spcPts val="0"/>
              </a:spcBef>
              <a:spcAft>
                <a:spcPts val="0"/>
              </a:spcAft>
              <a:buNone/>
            </a:pPr>
            <a:endParaRPr sz="2400">
              <a:solidFill>
                <a:schemeClr val="accent2"/>
              </a:solidFill>
              <a:latin typeface="Roboto"/>
              <a:ea typeface="Roboto"/>
              <a:cs typeface="Roboto"/>
              <a:sym typeface="Roboto"/>
            </a:endParaRPr>
          </a:p>
        </p:txBody>
      </p:sp>
      <p:sp>
        <p:nvSpPr>
          <p:cNvPr id="219" name="Google Shape;219;p30"/>
          <p:cNvSpPr/>
          <p:nvPr/>
        </p:nvSpPr>
        <p:spPr>
          <a:xfrm>
            <a:off x="460080" y="2538900"/>
            <a:ext cx="34080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1</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Share your own perspectives on trust in science.</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0" name="Google Shape;220;p30"/>
          <p:cNvSpPr/>
          <p:nvPr/>
        </p:nvSpPr>
        <p:spPr>
          <a:xfrm>
            <a:off x="4227850" y="2538900"/>
            <a:ext cx="37611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2</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Watch a video on the topic. Take notes on the main arguments and counterarguments, analyzing their strengths and weaknesses.</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1" name="Google Shape;221;p30"/>
          <p:cNvSpPr/>
          <p:nvPr/>
        </p:nvSpPr>
        <p:spPr>
          <a:xfrm>
            <a:off x="8323920" y="2538900"/>
            <a:ext cx="34080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3</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Use your notes to add the strongest arguments and counterarguments to a Kialo discussion.</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1000"/>
                                        <p:tgtEl>
                                          <p:spTgt spid="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
                                        </p:tgtEl>
                                        <p:attrNameLst>
                                          <p:attrName>style.visibility</p:attrName>
                                        </p:attrNameLst>
                                      </p:cBhvr>
                                      <p:to>
                                        <p:strVal val="visible"/>
                                      </p:to>
                                    </p:set>
                                    <p:animEffect transition="in" filter="fade">
                                      <p:cBhvr>
                                        <p:cTn id="1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Key Concepts</a:t>
            </a:r>
            <a:endParaRPr sz="3500"/>
          </a:p>
        </p:txBody>
      </p:sp>
      <p:sp>
        <p:nvSpPr>
          <p:cNvPr id="227" name="Google Shape;227;p31"/>
          <p:cNvSpPr/>
          <p:nvPr/>
        </p:nvSpPr>
        <p:spPr>
          <a:xfrm>
            <a:off x="266922" y="1623675"/>
            <a:ext cx="35286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Justification</a:t>
            </a:r>
            <a:endParaRPr sz="22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What makes scientific reasoning convincing?</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8" name="Google Shape;228;p31"/>
          <p:cNvSpPr/>
          <p:nvPr/>
        </p:nvSpPr>
        <p:spPr>
          <a:xfrm>
            <a:off x="4331697" y="1623675"/>
            <a:ext cx="35286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Perspective</a:t>
            </a:r>
            <a:endParaRPr sz="22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How do industry, media, and the public view scientific findings?</a:t>
            </a:r>
            <a:endParaRPr sz="2200">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 </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9" name="Google Shape;229;p31"/>
          <p:cNvSpPr/>
          <p:nvPr/>
        </p:nvSpPr>
        <p:spPr>
          <a:xfrm>
            <a:off x="8396472" y="1623675"/>
            <a:ext cx="35286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Objectivity</a:t>
            </a:r>
            <a:endParaRPr sz="22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Is it possible to eliminate bias in scientific work?</a:t>
            </a:r>
            <a:endParaRPr sz="2200">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 </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pic>
        <p:nvPicPr>
          <p:cNvPr id="230" name="Google Shape;230;p31" title="discussion-claims.png"/>
          <p:cNvPicPr preferRelativeResize="0"/>
          <p:nvPr/>
        </p:nvPicPr>
        <p:blipFill>
          <a:blip r:embed="rId3">
            <a:alphaModFix/>
          </a:blip>
          <a:stretch>
            <a:fillRect/>
          </a:stretch>
        </p:blipFill>
        <p:spPr>
          <a:xfrm>
            <a:off x="2883500" y="3861025"/>
            <a:ext cx="2544677" cy="1945725"/>
          </a:xfrm>
          <a:prstGeom prst="rect">
            <a:avLst/>
          </a:prstGeom>
          <a:noFill/>
          <a:ln>
            <a:noFill/>
          </a:ln>
        </p:spPr>
      </p:pic>
      <p:pic>
        <p:nvPicPr>
          <p:cNvPr id="231" name="Google Shape;231;p31" title="discussion-claims.png"/>
          <p:cNvPicPr preferRelativeResize="0"/>
          <p:nvPr/>
        </p:nvPicPr>
        <p:blipFill>
          <a:blip r:embed="rId3">
            <a:alphaModFix/>
          </a:blip>
          <a:stretch>
            <a:fillRect/>
          </a:stretch>
        </p:blipFill>
        <p:spPr>
          <a:xfrm flipH="1">
            <a:off x="6762190" y="3861025"/>
            <a:ext cx="2544677" cy="194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Battling Bad Science</a:t>
            </a:r>
            <a:endParaRPr sz="3500"/>
          </a:p>
        </p:txBody>
      </p:sp>
      <p:sp>
        <p:nvSpPr>
          <p:cNvPr id="237" name="Google Shape;237;p32"/>
          <p:cNvSpPr/>
          <p:nvPr/>
        </p:nvSpPr>
        <p:spPr>
          <a:xfrm>
            <a:off x="316992" y="1937100"/>
            <a:ext cx="5486400" cy="2983800"/>
          </a:xfrm>
          <a:prstGeom prst="wedgeRoundRectCallout">
            <a:avLst>
              <a:gd name="adj1" fmla="val -47753"/>
              <a:gd name="adj2" fmla="val 67188"/>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ctr" rtl="0">
              <a:spcBef>
                <a:spcPts val="0"/>
              </a:spcBef>
              <a:spcAft>
                <a:spcPts val="0"/>
              </a:spcAft>
              <a:buNone/>
            </a:pPr>
            <a:endParaRPr sz="2000" b="1" u="sng">
              <a:solidFill>
                <a:srgbClr val="FFFFFF"/>
              </a:solidFill>
              <a:latin typeface="Roboto"/>
              <a:ea typeface="Roboto"/>
              <a:cs typeface="Roboto"/>
              <a:sym typeface="Roboto"/>
            </a:endParaRPr>
          </a:p>
          <a:p>
            <a:pPr marL="0" lvl="0" indent="0" algn="ctr" rtl="0">
              <a:spcBef>
                <a:spcPts val="0"/>
              </a:spcBef>
              <a:spcAft>
                <a:spcPts val="0"/>
              </a:spcAft>
              <a:buNone/>
            </a:pPr>
            <a:endParaRPr sz="2000" b="1" u="sng">
              <a:solidFill>
                <a:srgbClr val="FFFFFF"/>
              </a:solidFill>
              <a:latin typeface="Roboto"/>
              <a:ea typeface="Roboto"/>
              <a:cs typeface="Roboto"/>
              <a:sym typeface="Roboto"/>
            </a:endParaRPr>
          </a:p>
          <a:p>
            <a:pPr marL="0" lvl="0" indent="0" algn="ctr" rtl="0">
              <a:spcBef>
                <a:spcPts val="0"/>
              </a:spcBef>
              <a:spcAft>
                <a:spcPts val="0"/>
              </a:spcAft>
              <a:buNone/>
            </a:pPr>
            <a:r>
              <a:rPr lang="en-US" sz="2000" b="1" u="sng">
                <a:solidFill>
                  <a:srgbClr val="FFFFFF"/>
                </a:solidFill>
                <a:latin typeface="Roboto"/>
                <a:ea typeface="Roboto"/>
                <a:cs typeface="Roboto"/>
                <a:sym typeface="Roboto"/>
              </a:rPr>
              <a:t>Class Discussion</a:t>
            </a:r>
            <a:endParaRPr sz="20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000">
                <a:solidFill>
                  <a:srgbClr val="FFFFFF"/>
                </a:solidFill>
                <a:latin typeface="Roboto"/>
                <a:ea typeface="Roboto"/>
                <a:cs typeface="Roboto"/>
                <a:sym typeface="Roboto"/>
              </a:rPr>
              <a:t>What do you think makes a scientific claim trustworthy?</a:t>
            </a:r>
            <a:endParaRPr sz="2000">
              <a:solidFill>
                <a:srgbClr val="FFFFFF"/>
              </a:solidFill>
              <a:latin typeface="Roboto"/>
              <a:ea typeface="Roboto"/>
              <a:cs typeface="Roboto"/>
              <a:sym typeface="Roboto"/>
            </a:endParaRPr>
          </a:p>
          <a:p>
            <a:pPr marL="0" lvl="0" indent="0" algn="ctr" rtl="0">
              <a:spcBef>
                <a:spcPts val="1000"/>
              </a:spcBef>
              <a:spcAft>
                <a:spcPts val="0"/>
              </a:spcAft>
              <a:buNone/>
            </a:pPr>
            <a:r>
              <a:rPr lang="en-US" sz="2000">
                <a:solidFill>
                  <a:srgbClr val="FFFFFF"/>
                </a:solidFill>
                <a:latin typeface="Roboto"/>
                <a:ea typeface="Roboto"/>
                <a:cs typeface="Roboto"/>
                <a:sym typeface="Roboto"/>
              </a:rPr>
              <a:t>Who do you trust more: scientists, journalists, or institutions like governments or pharma companies?</a:t>
            </a:r>
            <a:endParaRPr sz="2000">
              <a:solidFill>
                <a:srgbClr val="FFFFFF"/>
              </a:solidFill>
              <a:latin typeface="Roboto"/>
              <a:ea typeface="Roboto"/>
              <a:cs typeface="Roboto"/>
              <a:sym typeface="Roboto"/>
            </a:endParaRPr>
          </a:p>
          <a:p>
            <a:pPr marL="0" lvl="0" indent="0" algn="ctr" rtl="0">
              <a:spcBef>
                <a:spcPts val="1000"/>
              </a:spcBef>
              <a:spcAft>
                <a:spcPts val="0"/>
              </a:spcAft>
              <a:buNone/>
            </a:pPr>
            <a:r>
              <a:rPr lang="en-US" sz="2000">
                <a:solidFill>
                  <a:srgbClr val="FFFFFF"/>
                </a:solidFill>
                <a:latin typeface="Roboto"/>
                <a:ea typeface="Roboto"/>
                <a:cs typeface="Roboto"/>
                <a:sym typeface="Roboto"/>
              </a:rPr>
              <a:t>Can science ever be neutral?</a:t>
            </a:r>
            <a:endParaRPr sz="2000">
              <a:solidFill>
                <a:srgbClr val="FFFFFF"/>
              </a:solidFill>
              <a:latin typeface="Roboto"/>
              <a:ea typeface="Roboto"/>
              <a:cs typeface="Roboto"/>
              <a:sym typeface="Roboto"/>
            </a:endParaRPr>
          </a:p>
          <a:p>
            <a:pPr marL="0" lvl="0" indent="0" algn="ctr" rtl="0">
              <a:spcBef>
                <a:spcPts val="100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p:txBody>
      </p:sp>
      <p:pic>
        <p:nvPicPr>
          <p:cNvPr id="238" name="Google Shape;238;p32" title="dicussionlightbulb.png"/>
          <p:cNvPicPr preferRelativeResize="0"/>
          <p:nvPr/>
        </p:nvPicPr>
        <p:blipFill>
          <a:blip r:embed="rId3">
            <a:alphaModFix/>
          </a:blip>
          <a:stretch>
            <a:fillRect/>
          </a:stretch>
        </p:blipFill>
        <p:spPr>
          <a:xfrm>
            <a:off x="6388608" y="1982401"/>
            <a:ext cx="5486400" cy="2893200"/>
          </a:xfrm>
          <a:prstGeom prst="roundRect">
            <a:avLst>
              <a:gd name="adj" fmla="val 16667"/>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266925" y="15037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Listening Task: Battling Bad Science</a:t>
            </a:r>
            <a:endParaRPr sz="3500"/>
          </a:p>
        </p:txBody>
      </p:sp>
      <p:sp>
        <p:nvSpPr>
          <p:cNvPr id="244" name="Google Shape;244;p33"/>
          <p:cNvSpPr/>
          <p:nvPr/>
        </p:nvSpPr>
        <p:spPr>
          <a:xfrm>
            <a:off x="730500" y="4717575"/>
            <a:ext cx="10731000" cy="13305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As you watch the video, take notes on the key arguments and counterarguments. </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Analyze the strengths and weaknesses of each argument.</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Find other sources to support your analysis.</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You will need your notes for today’s Kialo discussion!</a:t>
            </a:r>
            <a:endParaRPr sz="1800">
              <a:solidFill>
                <a:srgbClr val="FFFFFF"/>
              </a:solidFill>
              <a:latin typeface="Roboto"/>
              <a:ea typeface="Roboto"/>
              <a:cs typeface="Roboto"/>
              <a:sym typeface="Roboto"/>
            </a:endParaRPr>
          </a:p>
        </p:txBody>
      </p:sp>
      <p:pic>
        <p:nvPicPr>
          <p:cNvPr id="245" name="Google Shape;245;p33" descr="http://www.ted.com Every day there are news reports of new health advice, but how can you know if they're right? Doctor and epidemiologist Ben Goldacre shows us, at high speed, the ways evidence can be distorted, from the blindingly obvious nutrition claims to the very subtle tricks of the pharmaceutical industry. &#10; &#10;TEDTalks is a daily video podcast of the best talks and performances from the TED Conference, where the world's leading thinkers and doers give the talk of their lives in 18 minutes. Featured speakers have included Al Gore on climate change, Philippe Starck on design, Jill Bolte Taylor on observing her own stroke, Nicholas Negroponte on One Laptop per Child, Jane Goodall on chimpanzees, Bill Gates on malaria and mosquitoes, Pattie Maes on the &quot;Sixth Sense&quot; wearable tech, and &quot;Lost&quot; producer JJ Abrams on the allure of mystery. TED stands for Technology, Entertainment, Design, and TEDTalks cover these topics as well as science, business, development and the arts. Closed captions and translated subtitles in a variety of languages are now available on TED.com, at http://www.ted.com/translate." title="Ben Goldacre: Battling Bad Science">
            <a:hlinkClick r:id="rId3"/>
          </p:cNvPr>
          <p:cNvPicPr preferRelativeResize="0"/>
          <p:nvPr/>
        </p:nvPicPr>
        <p:blipFill>
          <a:blip r:embed="rId4">
            <a:alphaModFix/>
          </a:blip>
          <a:stretch>
            <a:fillRect/>
          </a:stretch>
        </p:blipFill>
        <p:spPr>
          <a:xfrm>
            <a:off x="2985138" y="1020025"/>
            <a:ext cx="6221734" cy="3499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10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fade">
                                      <p:cBhvr>
                                        <p:cTn id="12" dur="1000"/>
                                        <p:tgtEl>
                                          <p:spTgt spid="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4">
                                            <p:txEl>
                                              <p:pRg st="2" end="2"/>
                                            </p:txEl>
                                          </p:spTgt>
                                        </p:tgtEl>
                                        <p:attrNameLst>
                                          <p:attrName>style.visibility</p:attrName>
                                        </p:attrNameLst>
                                      </p:cBhvr>
                                      <p:to>
                                        <p:strVal val="visible"/>
                                      </p:to>
                                    </p:set>
                                    <p:animEffect transition="in" filter="fade">
                                      <p:cBhvr>
                                        <p:cTn id="17" dur="1000"/>
                                        <p:tgtEl>
                                          <p:spTgt spid="2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xEl>
                                              <p:pRg st="3" end="3"/>
                                            </p:txEl>
                                          </p:spTgt>
                                        </p:tgtEl>
                                        <p:attrNameLst>
                                          <p:attrName>style.visibility</p:attrName>
                                        </p:attrNameLst>
                                      </p:cBhvr>
                                      <p:to>
                                        <p:strVal val="visible"/>
                                      </p:to>
                                    </p:set>
                                    <p:animEffect transition="in" filter="fade">
                                      <p:cBhvr>
                                        <p:cTn id="22" dur="1000"/>
                                        <p:tgtEl>
                                          <p:spTgt spid="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266925" y="15037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Listening Task: Battling Bad Science</a:t>
            </a:r>
            <a:endParaRPr sz="3500"/>
          </a:p>
        </p:txBody>
      </p:sp>
      <p:sp>
        <p:nvSpPr>
          <p:cNvPr id="251" name="Google Shape;251;p34"/>
          <p:cNvSpPr txBox="1"/>
          <p:nvPr/>
        </p:nvSpPr>
        <p:spPr>
          <a:xfrm>
            <a:off x="266925" y="974263"/>
            <a:ext cx="11408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a:solidFill>
                  <a:schemeClr val="accent2"/>
                </a:solidFill>
                <a:latin typeface="Roboto"/>
                <a:ea typeface="Roboto"/>
                <a:cs typeface="Roboto"/>
                <a:sym typeface="Roboto"/>
              </a:rPr>
              <a:t>As you watch the video, take notes on the key arguments and counterarguments, analyzing their strengths and weaknesses.</a:t>
            </a:r>
            <a:endParaRPr sz="2100">
              <a:solidFill>
                <a:schemeClr val="accent2"/>
              </a:solidFill>
              <a:latin typeface="Roboto"/>
              <a:ea typeface="Roboto"/>
              <a:cs typeface="Roboto"/>
              <a:sym typeface="Roboto"/>
            </a:endParaRPr>
          </a:p>
        </p:txBody>
      </p:sp>
      <p:sp>
        <p:nvSpPr>
          <p:cNvPr id="252" name="Google Shape;252;p34"/>
          <p:cNvSpPr/>
          <p:nvPr/>
        </p:nvSpPr>
        <p:spPr>
          <a:xfrm>
            <a:off x="513575" y="1935150"/>
            <a:ext cx="5312700" cy="4027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spcBef>
                <a:spcPts val="0"/>
              </a:spcBef>
              <a:spcAft>
                <a:spcPts val="0"/>
              </a:spcAft>
              <a:buNone/>
            </a:pPr>
            <a:r>
              <a:rPr lang="en-US" sz="2000" b="1" u="sng">
                <a:solidFill>
                  <a:srgbClr val="FFFFFF"/>
                </a:solidFill>
                <a:latin typeface="Roboto"/>
                <a:ea typeface="Roboto"/>
                <a:cs typeface="Roboto"/>
                <a:sym typeface="Roboto"/>
              </a:rPr>
              <a:t>Key Points to Listen For:</a:t>
            </a:r>
            <a:endParaRPr sz="2000" b="1" u="sng">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examples does Goldacre give of science being misrepresented?</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 media and authority figures distort evidence?</a:t>
            </a:r>
            <a:endParaRPr sz="2000">
              <a:solidFill>
                <a:srgbClr val="FFFFFF"/>
              </a:solidFill>
              <a:latin typeface="Roboto"/>
              <a:ea typeface="Roboto"/>
              <a:cs typeface="Roboto"/>
              <a:sym typeface="Roboto"/>
            </a:endParaRPr>
          </a:p>
          <a:p>
            <a:pPr marL="457200" lvl="0" indent="-355600" algn="l" rtl="0">
              <a:spcBef>
                <a:spcPts val="1000"/>
              </a:spcBef>
              <a:spcAft>
                <a:spcPts val="1000"/>
              </a:spcAft>
              <a:buClr>
                <a:srgbClr val="FFFFFF"/>
              </a:buClr>
              <a:buSzPts val="2000"/>
              <a:buFont typeface="Roboto"/>
              <a:buChar char="●"/>
            </a:pPr>
            <a:r>
              <a:rPr lang="en-US" sz="2000">
                <a:solidFill>
                  <a:srgbClr val="FFFFFF"/>
                </a:solidFill>
                <a:latin typeface="Roboto"/>
                <a:ea typeface="Roboto"/>
                <a:cs typeface="Roboto"/>
                <a:sym typeface="Roboto"/>
              </a:rPr>
              <a:t>How do flawed methodologies (e.g., lack of control groups, placebo misuse) weaken scientific justification?</a:t>
            </a:r>
            <a:endParaRPr sz="2000">
              <a:solidFill>
                <a:srgbClr val="FFFFFF"/>
              </a:solidFill>
              <a:latin typeface="Roboto"/>
              <a:ea typeface="Roboto"/>
              <a:cs typeface="Roboto"/>
              <a:sym typeface="Roboto"/>
            </a:endParaRPr>
          </a:p>
        </p:txBody>
      </p:sp>
      <p:sp>
        <p:nvSpPr>
          <p:cNvPr id="253" name="Google Shape;253;p34"/>
          <p:cNvSpPr/>
          <p:nvPr/>
        </p:nvSpPr>
        <p:spPr>
          <a:xfrm>
            <a:off x="6362325" y="1935150"/>
            <a:ext cx="5312700" cy="4027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spcBef>
                <a:spcPts val="0"/>
              </a:spcBef>
              <a:spcAft>
                <a:spcPts val="0"/>
              </a:spcAft>
              <a:buNone/>
            </a:pPr>
            <a:r>
              <a:rPr lang="en-US" sz="2000" b="1" u="sng">
                <a:solidFill>
                  <a:srgbClr val="FFFFFF"/>
                </a:solidFill>
                <a:latin typeface="Roboto"/>
                <a:ea typeface="Roboto"/>
                <a:cs typeface="Roboto"/>
                <a:sym typeface="Roboto"/>
              </a:rPr>
              <a:t>Key Points to Listen For:</a:t>
            </a:r>
            <a:endParaRPr sz="2000" b="1" u="sng">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role does publication bias play in shaping our understanding of drug efficacy?</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Who benefits from this manipulation of evidence?</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does Goldacre suggest science can regain credibility?</a:t>
            </a:r>
            <a:endParaRPr sz="2000">
              <a:solidFill>
                <a:srgbClr val="FFFFFF"/>
              </a:solidFill>
              <a:latin typeface="Roboto"/>
              <a:ea typeface="Roboto"/>
              <a:cs typeface="Roboto"/>
              <a:sym typeface="Roboto"/>
            </a:endParaRPr>
          </a:p>
          <a:p>
            <a:pPr marL="0" lvl="0" indent="0" algn="l" rtl="0">
              <a:spcBef>
                <a:spcPts val="1000"/>
              </a:spcBef>
              <a:spcAft>
                <a:spcPts val="0"/>
              </a:spcAft>
              <a:buNone/>
            </a:pPr>
            <a:endParaRPr sz="20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Effect transition="in" filter="fade">
                                      <p:cBhvr>
                                        <p:cTn id="7" dur="1000"/>
                                        <p:tgtEl>
                                          <p:spTgt spid="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xEl>
                                              <p:pRg st="1" end="1"/>
                                            </p:txEl>
                                          </p:spTgt>
                                        </p:tgtEl>
                                        <p:attrNameLst>
                                          <p:attrName>style.visibility</p:attrName>
                                        </p:attrNameLst>
                                      </p:cBhvr>
                                      <p:to>
                                        <p:strVal val="visible"/>
                                      </p:to>
                                    </p:set>
                                    <p:animEffect transition="in" filter="fade">
                                      <p:cBhvr>
                                        <p:cTn id="12" dur="1000"/>
                                        <p:tgtEl>
                                          <p:spTgt spid="2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xEl>
                                              <p:pRg st="2" end="2"/>
                                            </p:txEl>
                                          </p:spTgt>
                                        </p:tgtEl>
                                        <p:attrNameLst>
                                          <p:attrName>style.visibility</p:attrName>
                                        </p:attrNameLst>
                                      </p:cBhvr>
                                      <p:to>
                                        <p:strVal val="visible"/>
                                      </p:to>
                                    </p:set>
                                    <p:animEffect transition="in" filter="fade">
                                      <p:cBhvr>
                                        <p:cTn id="17" dur="1000"/>
                                        <p:tgtEl>
                                          <p:spTgt spid="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2">
                                            <p:txEl>
                                              <p:pRg st="3" end="3"/>
                                            </p:txEl>
                                          </p:spTgt>
                                        </p:tgtEl>
                                        <p:attrNameLst>
                                          <p:attrName>style.visibility</p:attrName>
                                        </p:attrNameLst>
                                      </p:cBhvr>
                                      <p:to>
                                        <p:strVal val="visible"/>
                                      </p:to>
                                    </p:set>
                                    <p:animEffect transition="in" filter="fade">
                                      <p:cBhvr>
                                        <p:cTn id="22" dur="1000"/>
                                        <p:tgtEl>
                                          <p:spTgt spid="2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0" end="0"/>
                                            </p:txEl>
                                          </p:spTgt>
                                        </p:tgtEl>
                                        <p:attrNameLst>
                                          <p:attrName>style.visibility</p:attrName>
                                        </p:attrNameLst>
                                      </p:cBhvr>
                                      <p:to>
                                        <p:strVal val="visible"/>
                                      </p:to>
                                    </p:set>
                                    <p:animEffect transition="in" filter="fade">
                                      <p:cBhvr>
                                        <p:cTn id="27" dur="1000"/>
                                        <p:tgtEl>
                                          <p:spTgt spid="25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3">
                                            <p:txEl>
                                              <p:pRg st="1" end="1"/>
                                            </p:txEl>
                                          </p:spTgt>
                                        </p:tgtEl>
                                        <p:attrNameLst>
                                          <p:attrName>style.visibility</p:attrName>
                                        </p:attrNameLst>
                                      </p:cBhvr>
                                      <p:to>
                                        <p:strVal val="visible"/>
                                      </p:to>
                                    </p:set>
                                    <p:animEffect transition="in" filter="fade">
                                      <p:cBhvr>
                                        <p:cTn id="32" dur="1000"/>
                                        <p:tgtEl>
                                          <p:spTgt spid="25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3">
                                            <p:txEl>
                                              <p:pRg st="2" end="2"/>
                                            </p:txEl>
                                          </p:spTgt>
                                        </p:tgtEl>
                                        <p:attrNameLst>
                                          <p:attrName>style.visibility</p:attrName>
                                        </p:attrNameLst>
                                      </p:cBhvr>
                                      <p:to>
                                        <p:strVal val="visible"/>
                                      </p:to>
                                    </p:set>
                                    <p:animEffect transition="in" filter="fade">
                                      <p:cBhvr>
                                        <p:cTn id="37" dur="1000"/>
                                        <p:tgtEl>
                                          <p:spTgt spid="25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3">
                                            <p:txEl>
                                              <p:pRg st="3" end="3"/>
                                            </p:txEl>
                                          </p:spTgt>
                                        </p:tgtEl>
                                        <p:attrNameLst>
                                          <p:attrName>style.visibility</p:attrName>
                                        </p:attrNameLst>
                                      </p:cBhvr>
                                      <p:to>
                                        <p:strVal val="visible"/>
                                      </p:to>
                                    </p:set>
                                    <p:animEffect transition="in" filter="fade">
                                      <p:cBhvr>
                                        <p:cTn id="42" dur="1000"/>
                                        <p:tgtEl>
                                          <p:spTgt spid="25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3">
                                            <p:txEl>
                                              <p:pRg st="4" end="4"/>
                                            </p:txEl>
                                          </p:spTgt>
                                        </p:tgtEl>
                                        <p:attrNameLst>
                                          <p:attrName>style.visibility</p:attrName>
                                        </p:attrNameLst>
                                      </p:cBhvr>
                                      <p:to>
                                        <p:strVal val="visible"/>
                                      </p:to>
                                    </p:set>
                                    <p:animEffect transition="in" filter="fade">
                                      <p:cBhvr>
                                        <p:cTn id="47" dur="1000"/>
                                        <p:tgtEl>
                                          <p:spTgt spid="2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1167</Words>
  <Application>Microsoft Office PowerPoint</Application>
  <PresentationFormat>Widescreen</PresentationFormat>
  <Paragraphs>246</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Calibri</vt:lpstr>
      <vt:lpstr>Arial</vt:lpstr>
      <vt:lpstr>Roboto Medium</vt:lpstr>
      <vt:lpstr>Roboto</vt:lpstr>
      <vt:lpstr>Kialo Edu Theme</vt:lpstr>
      <vt:lpstr>Kialo Edu Theme</vt:lpstr>
      <vt:lpstr>Can science be trusted without question?     </vt:lpstr>
      <vt:lpstr>How does Kialo work?</vt:lpstr>
      <vt:lpstr>Lesson Objectives</vt:lpstr>
      <vt:lpstr>TOK Concepts</vt:lpstr>
      <vt:lpstr>Introduction: Battling Bad Science</vt:lpstr>
      <vt:lpstr>Introduction: Key Concepts</vt:lpstr>
      <vt:lpstr>Introduction: Battling Bad Science</vt:lpstr>
      <vt:lpstr>Listening Task: Battling Bad Science</vt:lpstr>
      <vt:lpstr>Listening Task: Battling Bad Science</vt:lpstr>
      <vt:lpstr>Listening Task: Battling Bad Science</vt:lpstr>
      <vt:lpstr>Kialo Discussion: Is science still the most reliable way to produce knowledge when it can be manipulated and misrepresented?</vt:lpstr>
      <vt:lpstr>Kialo Discussion: Example Claims</vt:lpstr>
      <vt:lpstr>Kialo Discussion: Example Claims</vt:lpstr>
      <vt:lpstr>Kialo Discussion: Example Claims</vt:lpstr>
      <vt:lpstr>Kialo Discussion: Example Claims</vt:lpstr>
      <vt:lpstr>Kialo Discussion: Example Claims</vt:lpstr>
      <vt:lpstr>Kialo Discussion: Example Claims</vt:lpstr>
      <vt:lpstr>Reflection Task: Battling Bad Science</vt:lpstr>
      <vt:lpstr>Lesson Objectives: 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Louise Ward</dc:creator>
  <cp:lastModifiedBy>Louise Ward</cp:lastModifiedBy>
  <cp:revision>1</cp:revision>
  <dcterms:modified xsi:type="dcterms:W3CDTF">2025-11-26T09:53:26Z</dcterms:modified>
</cp:coreProperties>
</file>