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Medium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f9afccf79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f9afccf79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3c62e54f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63c62e54f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9afccf79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9afccf79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712cc8fa7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712cc8fa7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7342344d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7342344d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9afccf79_0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9afccf79_0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afccf79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afccf79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9afccf79_0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9afccf79_0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9afccf79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9afccf79_0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9afccf79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9afccf79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f9afccf79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f9afccf79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f9afccf79_0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f9afccf79_0_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f9afccf79_0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f9afccf79_0_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f9afccf79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f9afccf79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rgbClr val="ECF8FE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t="1324" b="131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_U4KzXn9R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304800" y="1515450"/>
            <a:ext cx="6671700" cy="335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 real-world scientific controversies reveal tensions between justification, objectivity, and perspective?</a:t>
            </a: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223250" y="5466375"/>
            <a:ext cx="6671700" cy="102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Science: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Science as a Knowledge Source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Lesson 2: Fact-Finding Task</a:t>
            </a:r>
            <a:endParaRPr sz="24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372600" y="158375"/>
            <a:ext cx="11667000" cy="116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Should science be considered the most reliable way of producing knowledge?</a:t>
            </a:r>
            <a:endParaRPr sz="3000"/>
          </a:p>
        </p:txBody>
      </p:sp>
      <p:sp>
        <p:nvSpPr>
          <p:cNvPr id="260" name="Google Shape;260;p35"/>
          <p:cNvSpPr/>
          <p:nvPr/>
        </p:nvSpPr>
        <p:spPr>
          <a:xfrm>
            <a:off x="280425" y="1937100"/>
            <a:ext cx="51759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your case study and any other research to support, challenge, or refine your initial arguments in your Kialo discussion!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1" name="Google Shape;261;p35" title="Discussion Screenshot Scienc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1384" y="1511876"/>
            <a:ext cx="5822039" cy="43665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>
            <a:spLocks noGrp="1"/>
          </p:cNvSpPr>
          <p:nvPr>
            <p:ph type="title"/>
          </p:nvPr>
        </p:nvSpPr>
        <p:spPr>
          <a:xfrm>
            <a:off x="328125" y="158375"/>
            <a:ext cx="11667000" cy="116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Should science be considered the most reliable way of producing knowledge?</a:t>
            </a:r>
            <a:endParaRPr sz="3000"/>
          </a:p>
        </p:txBody>
      </p:sp>
      <p:sp>
        <p:nvSpPr>
          <p:cNvPr id="267" name="Google Shape;267;p36"/>
          <p:cNvSpPr/>
          <p:nvPr/>
        </p:nvSpPr>
        <p:spPr>
          <a:xfrm>
            <a:off x="673800" y="1434150"/>
            <a:ext cx="10844400" cy="39897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Focus Areas</a:t>
            </a:r>
            <a:endParaRPr sz="2100" b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Scientific Gatekeeping: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Who decides which scientific knowledge is accepted, funded, or published and who gets excluded?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Institutional Authority: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governments, corporations, or journals affect the perceived legitimacy of a scientific claim?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Trust and Public Reception: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does misinformation, media framing, or social bias shape what the public considers “science”?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Knowledge Inequality: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Are all scientific voices treated equally within the scientific system?</a:t>
            </a:r>
            <a:endParaRPr sz="21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132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Scientific Knowledge</a:t>
            </a: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273" name="Google Shape;273;p37"/>
          <p:cNvSpPr/>
          <p:nvPr/>
        </p:nvSpPr>
        <p:spPr>
          <a:xfrm>
            <a:off x="355650" y="1631700"/>
            <a:ext cx="5815200" cy="3594600"/>
          </a:xfrm>
          <a:prstGeom prst="wedgeRoundRectCallout">
            <a:avLst>
              <a:gd name="adj1" fmla="val -51330"/>
              <a:gd name="adj2" fmla="val 66767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did your case study affect your understanding of who gets to define and legitimize scientific knowledge?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made certain examples feel more like political or institutional interference, versus scientific self-correction or progress?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your case, who had the most control over the scientific narrative: researchers, governments, corporations, or the public?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4" name="Google Shape;274;p37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2875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Scientific Knowledge</a:t>
            </a:r>
            <a:endParaRPr sz="3500"/>
          </a:p>
        </p:txBody>
      </p:sp>
      <p:sp>
        <p:nvSpPr>
          <p:cNvPr id="280" name="Google Shape;280;p38"/>
          <p:cNvSpPr/>
          <p:nvPr/>
        </p:nvSpPr>
        <p:spPr>
          <a:xfrm>
            <a:off x="355650" y="1631700"/>
            <a:ext cx="5815200" cy="3594600"/>
          </a:xfrm>
          <a:prstGeom prst="wedgeRoundRectCallout">
            <a:avLst>
              <a:gd name="adj1" fmla="val -51330"/>
              <a:gd name="adj2" fmla="val 66767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efforts to make science more inclusive ever be truly equal when access to funding, publication, and institutional support remains uneven?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role should credibility, transparency, and ethics play in deciding whether scientific claims are accepted or contested?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Should all scientific research that affects public wellbeing require broader social consultation, or are there exceptions?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1" name="Google Shape;281;p38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2875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287" name="Google Shape;287;p39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308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Analyze real-world case studies where scientific knowledge was challenged, revised, or misused</a:t>
            </a: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100"/>
              <a:t>Understand how different perspectives and contexts influence what is accepted as “scientific truth”</a:t>
            </a: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100"/>
              <a:t>Use TOK concepts (e.g., justification, objectivity, perspective) to examine the reliability of scientific knowledge</a:t>
            </a: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100"/>
              <a:t>Substantiate or challenge claims from Lesson 1 using contextual examples and TOK reasoning</a:t>
            </a: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2100"/>
          </a:p>
        </p:txBody>
      </p:sp>
      <p:pic>
        <p:nvPicPr>
          <p:cNvPr id="288" name="Google Shape;28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1680175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2938725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4250775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5489775"/>
            <a:ext cx="565623" cy="566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id="195" name="Google Shape;195;p27"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6687" y="2270450"/>
            <a:ext cx="6342475" cy="35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308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Analyze real-world case studies where scientific knowledge was challenged, revised, or misused</a:t>
            </a: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100"/>
              <a:t>Understand how different perspectives and contexts influence what is accepted as “scientific truth”</a:t>
            </a: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100"/>
              <a:t>Use TOK concepts (e.g., justification, objectivity, perspective) to examine the reliability of scientific knowledge</a:t>
            </a: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100"/>
              <a:t>Substantiate or challenge claims from Lesson 1 using contextual examples and TOK reasoning</a:t>
            </a: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21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1680175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2938725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4250775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5489775"/>
            <a:ext cx="565623" cy="566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9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dist="19050" dir="5400000" algn="bl" rotWithShape="0">
              <a:schemeClr val="accent2">
                <a:alpha val="50000"/>
              </a:schemeClr>
            </a:outerShdw>
          </a:effectLst>
        </p:spPr>
      </p:pic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12" name="Google Shape;212;p29"/>
          <p:cNvSpPr/>
          <p:nvPr/>
        </p:nvSpPr>
        <p:spPr>
          <a:xfrm>
            <a:off x="166925" y="1146725"/>
            <a:ext cx="6860700" cy="4182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Justification: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reasons were given to support or reject the scientific claim? Were these reasons based on evidence, authority, peer review, or institutional status?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Objectivity: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 what extent were the methods, interpretations, or outcomes of the scientific case influenced by bias, funding, ideology, or social values?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Whose viewpoint shaped the public, political, or institutional response to the scientific controversy?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name="adj1" fmla="val 30152"/>
              <a:gd name="adj2" fmla="val 78651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Scientific Knowledge</a:t>
            </a:r>
            <a:endParaRPr sz="3500"/>
          </a:p>
        </p:txBody>
      </p:sp>
      <p:sp>
        <p:nvSpPr>
          <p:cNvPr id="219" name="Google Shape;219;p30"/>
          <p:cNvSpPr txBox="1"/>
          <p:nvPr/>
        </p:nvSpPr>
        <p:spPr>
          <a:xfrm>
            <a:off x="836550" y="1243200"/>
            <a:ext cx="108954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using case studies to expand your knowledge on whether science is the most reliable way of producing knowledge.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r>
              <a:rPr lang="en-US" sz="22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(inc. homework)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Conduct in-depth research into a specific case, and give a short presentation to the class.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 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 your findings, and refine your arguments in your Kialo discussions.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issues of justification, objectivity, and perspective in science.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266925" y="0"/>
            <a:ext cx="118752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Case Study: Scientific Knowledge</a:t>
            </a:r>
            <a:endParaRPr sz="3500"/>
          </a:p>
        </p:txBody>
      </p:sp>
      <p:sp>
        <p:nvSpPr>
          <p:cNvPr id="228" name="Google Shape;228;p31"/>
          <p:cNvSpPr/>
          <p:nvPr/>
        </p:nvSpPr>
        <p:spPr>
          <a:xfrm>
            <a:off x="266925" y="1504800"/>
            <a:ext cx="5778900" cy="2091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Replication Crisis</a:t>
            </a: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Widespread failure to replicate studies in psychology and biomedicine.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Question: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findings cannot be repeated, are they reliable?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6251450" y="1504800"/>
            <a:ext cx="5778900" cy="20922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Planet Vulcan and the Limits of Newtonian Physics</a:t>
            </a: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19th-century astronomers invented a planet to protect Newton’s laws when Mercury’s orbit didn’t match.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Question: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Why were scientists reluctant to revise their models, even with contradictory evidence?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1"/>
          <p:cNvSpPr/>
          <p:nvPr/>
        </p:nvSpPr>
        <p:spPr>
          <a:xfrm>
            <a:off x="266925" y="3780875"/>
            <a:ext cx="5778900" cy="2091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HIV/AIDS Denialism and Public Harm</a:t>
            </a: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Political leaders in South Africa rejected mainstream science, leading to delayed treatment rollout and thousands of deaths.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Question: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happens when alternative perspectives are given equal footing despite lacking evidence?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31"/>
          <p:cNvSpPr/>
          <p:nvPr/>
        </p:nvSpPr>
        <p:spPr>
          <a:xfrm>
            <a:off x="6251450" y="3780875"/>
            <a:ext cx="5778900" cy="2091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Human Genome Project</a:t>
            </a: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global effort to map human DNA that raised debates about ownership, funding, and genetic ethics.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Question: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decides what counts as valuable research, and who benefits?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593600" y="867888"/>
            <a:ext cx="10895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teacher will assign you a case study for homework.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266925" y="0"/>
            <a:ext cx="11925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Case Study: Scientific Knowledge</a:t>
            </a:r>
            <a:endParaRPr sz="3500"/>
          </a:p>
        </p:txBody>
      </p:sp>
      <p:sp>
        <p:nvSpPr>
          <p:cNvPr id="238" name="Google Shape;238;p32"/>
          <p:cNvSpPr/>
          <p:nvPr/>
        </p:nvSpPr>
        <p:spPr>
          <a:xfrm>
            <a:off x="833400" y="1811650"/>
            <a:ext cx="10525200" cy="33714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Presentation</a:t>
            </a:r>
            <a:endParaRPr sz="21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Your presentation should focus on: 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happened in the case.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different perspectives (scientists, government, public, media) justified or criticized the work.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TOK concept is most relevant: justification, objectivity, or perspective.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Whether the case supports or challenges a claim from Lesson 1.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9" name="Google Shape;239;p32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5375" y="4423900"/>
            <a:ext cx="1792849" cy="15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2"/>
          <p:cNvSpPr txBox="1"/>
          <p:nvPr/>
        </p:nvSpPr>
        <p:spPr>
          <a:xfrm>
            <a:off x="648300" y="950838"/>
            <a:ext cx="10895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will need to give a short presentation to the class on your case study.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Scientific Knowledge</a:t>
            </a:r>
            <a:endParaRPr sz="3500"/>
          </a:p>
        </p:txBody>
      </p:sp>
      <p:sp>
        <p:nvSpPr>
          <p:cNvPr id="246" name="Google Shape;246;p33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Last lesson, which claims did you find most convincing or flawed?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Did any arguments rely too much on assumptions without real verification?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7" name="Google Shape;247;p33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Scientific Knowledge</a:t>
            </a:r>
            <a:endParaRPr sz="3500"/>
          </a:p>
        </p:txBody>
      </p:sp>
      <p:sp>
        <p:nvSpPr>
          <p:cNvPr id="253" name="Google Shape;253;p34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real-world scientific controversies reveal tensions between justification, objectivity, and perspective?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4" name="Google Shape;254;p34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Microsoft Office PowerPoint</Application>
  <PresentationFormat>Widescreen</PresentationFormat>
  <Paragraphs>150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Arial</vt:lpstr>
      <vt:lpstr>Roboto</vt:lpstr>
      <vt:lpstr>Roboto Medium</vt:lpstr>
      <vt:lpstr>Kialo Edu Theme</vt:lpstr>
      <vt:lpstr>Kialo Edu Theme</vt:lpstr>
      <vt:lpstr>How do real-world scientific controversies reveal tensions between justification, objectivity, and perspective?  </vt:lpstr>
      <vt:lpstr>How does Kialo work?</vt:lpstr>
      <vt:lpstr>Lesson Objectives</vt:lpstr>
      <vt:lpstr>TOK Concepts</vt:lpstr>
      <vt:lpstr>Introduction: Scientific Knowledge</vt:lpstr>
      <vt:lpstr>Case Study: Scientific Knowledge</vt:lpstr>
      <vt:lpstr>Case Study: Scientific Knowledge</vt:lpstr>
      <vt:lpstr>Introduction: Scientific Knowledge</vt:lpstr>
      <vt:lpstr>Introduction: Scientific Knowledge</vt:lpstr>
      <vt:lpstr>Kialo Discussion: Should science be considered the most reliable way of producing knowledge?</vt:lpstr>
      <vt:lpstr>Kialo Discussion: Should science be considered the most reliable way of producing knowledge?</vt:lpstr>
      <vt:lpstr>Reflection Task: Scientific Knowledge </vt:lpstr>
      <vt:lpstr>Reflection Task: Scientific Knowledge</vt:lpstr>
      <vt:lpstr>Lesson Objectives: Recap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Louise Ward</dc:creator>
  <cp:lastModifiedBy>Louise Ward</cp:lastModifiedBy>
  <cp:revision>1</cp:revision>
  <dcterms:modified xsi:type="dcterms:W3CDTF">2025-11-26T09:52:31Z</dcterms:modified>
</cp:coreProperties>
</file>