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3"/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Roboto Medium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RobotoMedium-bold.fntdata"/><Relationship Id="rId25" Type="http://schemas.openxmlformats.org/officeDocument/2006/relationships/font" Target="fonts/RobotoMedium-regular.fntdata"/><Relationship Id="rId28" Type="http://schemas.openxmlformats.org/officeDocument/2006/relationships/font" Target="fonts/RobotoMedium-boldItalic.fntdata"/><Relationship Id="rId27" Type="http://schemas.openxmlformats.org/officeDocument/2006/relationships/font" Target="fonts/Roboto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5186abd6be_3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5186abd6be_3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5f9afccf79_0_8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5f9afccf79_0_8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63c62e54fd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63c62e54fd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f9afccf79_0_8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f9afccf79_0_8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712cc8fa7e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712cc8fa7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7342344d2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7342344d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5f9afccf79_0_8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5f9afccf79_0_8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9afccf79_0_8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9afccf79_0_8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9afccf79_0_8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9afccf79_0_8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f9afccf79_0_8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f9afccf79_0_8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9afccf79_0_8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9afccf79_0_8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5f9afccf79_0_8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5f9afccf79_0_8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5f9afccf79_0_8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5f9afccf79_0_8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9afccf79_0_8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9afccf79_0_8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f9afccf79_0_8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f9afccf79_0_8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agraph+text" type="title">
  <p:cSld name="TITLE">
    <p:bg>
      <p:bgPr>
        <a:solidFill>
          <a:srgbClr val="ECF8FE"/>
        </a:solid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type="title"/>
          </p:nvPr>
        </p:nvSpPr>
        <p:spPr>
          <a:xfrm>
            <a:off x="266925" y="473475"/>
            <a:ext cx="11142000" cy="9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" type="body"/>
          </p:nvPr>
        </p:nvSpPr>
        <p:spPr>
          <a:xfrm>
            <a:off x="266925" y="1430175"/>
            <a:ext cx="10650300" cy="42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0" name="Google Shape;10;p2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1" name="Google Shape;11;p2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" name="Google Shape;12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/ 30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">
  <p:cSld name="TITLE_1_1_1_1">
    <p:bg>
      <p:bgPr>
        <a:solidFill>
          <a:schemeClr val="lt2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/>
          <p:nvPr>
            <p:ph idx="2" type="pic"/>
          </p:nvPr>
        </p:nvSpPr>
        <p:spPr>
          <a:xfrm>
            <a:off x="-63733" y="-36433"/>
            <a:ext cx="12310500" cy="62463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6938233" y="746633"/>
            <a:ext cx="4926000" cy="496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87675" lIns="121900" spcFirstLastPara="1" rIns="121900" wrap="square" tIns="48767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79" name="Google Shape;79;p11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80" name="Google Shape;80;p11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1" name="Google Shape;81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agraph+text" type="title">
  <p:cSld name="TITLE">
    <p:bg>
      <p:bgPr>
        <a:solidFill>
          <a:schemeClr val="lt2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266933" y="473467"/>
            <a:ext cx="10650300" cy="1119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266933" y="1648800"/>
            <a:ext cx="10650300" cy="3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08" name="Google Shape;108;p16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09" name="Google Shape;109;p16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0" name="Google Shape;110;p1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1" name="Google Shape;111;p1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Dark Background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701131" y="2117800"/>
            <a:ext cx="5809200" cy="167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4" name="Google Shape;114;p17"/>
          <p:cNvSpPr txBox="1"/>
          <p:nvPr>
            <p:ph idx="1" type="subTitle"/>
          </p:nvPr>
        </p:nvSpPr>
        <p:spPr>
          <a:xfrm>
            <a:off x="701131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>
            <p:ph idx="2" type="subTitle"/>
          </p:nvPr>
        </p:nvSpPr>
        <p:spPr>
          <a:xfrm>
            <a:off x="710236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7" name="Google Shape;117;p1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692026" y="1316565"/>
            <a:ext cx="5809200" cy="167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0" name="Google Shape;120;p18"/>
          <p:cNvSpPr txBox="1"/>
          <p:nvPr>
            <p:ph idx="1" type="subTitle"/>
          </p:nvPr>
        </p:nvSpPr>
        <p:spPr>
          <a:xfrm>
            <a:off x="692026" y="3177798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68542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>
            <p:ph idx="2" type="subTitle"/>
          </p:nvPr>
        </p:nvSpPr>
        <p:spPr>
          <a:xfrm>
            <a:off x="692026" y="430229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 1">
  <p:cSld name="CUSTOM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 b="1314" l="0" r="0" t="1324"/>
          <a:stretch/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/>
          <p:nvPr>
            <p:ph type="title"/>
          </p:nvPr>
        </p:nvSpPr>
        <p:spPr>
          <a:xfrm>
            <a:off x="628300" y="2117800"/>
            <a:ext cx="5809200" cy="167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7" name="Google Shape;127;p19"/>
          <p:cNvSpPr txBox="1"/>
          <p:nvPr>
            <p:ph idx="1" type="subTitle"/>
          </p:nvPr>
        </p:nvSpPr>
        <p:spPr>
          <a:xfrm>
            <a:off x="641973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Roboto"/>
              <a:buNone/>
              <a:defRPr sz="2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28" name="Google Shape;128;p19"/>
          <p:cNvSpPr txBox="1"/>
          <p:nvPr>
            <p:ph idx="2" type="subTitle"/>
          </p:nvPr>
        </p:nvSpPr>
        <p:spPr>
          <a:xfrm>
            <a:off x="641967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29" name="Google Shape;129;p1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480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vertical">
  <p:cSld name="TITLE_1">
    <p:bg>
      <p:bgPr>
        <a:solidFill>
          <a:schemeClr val="lt2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/>
          <p:nvPr>
            <p:ph idx="2" type="pic"/>
          </p:nvPr>
        </p:nvSpPr>
        <p:spPr>
          <a:xfrm>
            <a:off x="5982033" y="-67"/>
            <a:ext cx="6301200" cy="62100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20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34" name="Google Shape;134;p20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35" name="Google Shape;135;p20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6" name="Google Shape;136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" name="Google Shape;137;p2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tryptic images">
  <p:cSld name="TITLE_1_2">
    <p:bg>
      <p:bgPr>
        <a:solidFill>
          <a:schemeClr val="lt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/>
          <p:nvPr>
            <p:ph idx="2" type="pic"/>
          </p:nvPr>
        </p:nvSpPr>
        <p:spPr>
          <a:xfrm>
            <a:off x="5982033" y="-67"/>
            <a:ext cx="6210000" cy="325950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21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1" name="Google Shape;141;p21"/>
          <p:cNvSpPr/>
          <p:nvPr>
            <p:ph idx="3" type="pic"/>
          </p:nvPr>
        </p:nvSpPr>
        <p:spPr>
          <a:xfrm>
            <a:off x="9178000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21"/>
          <p:cNvSpPr/>
          <p:nvPr>
            <p:ph idx="4" type="pic"/>
          </p:nvPr>
        </p:nvSpPr>
        <p:spPr>
          <a:xfrm>
            <a:off x="5982033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1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44" name="Google Shape;144;p21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45" name="Google Shape;145;p21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6" name="Google Shape;146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7" name="Google Shape;147;p2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Dark Background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701131" y="2117800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701131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idx="2" type="subTitle"/>
          </p:nvPr>
        </p:nvSpPr>
        <p:spPr>
          <a:xfrm>
            <a:off x="710236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horizontal">
  <p:cSld name="TITLE_1_1">
    <p:bg>
      <p:bgPr>
        <a:solidFill>
          <a:schemeClr val="lt2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/>
          <p:nvPr/>
        </p:nvSpPr>
        <p:spPr>
          <a:xfrm>
            <a:off x="-18200" y="6209800"/>
            <a:ext cx="122283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144" y="6370414"/>
            <a:ext cx="1572367" cy="3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2" name="Google Shape;152;p22"/>
          <p:cNvSpPr/>
          <p:nvPr>
            <p:ph idx="2" type="pic"/>
          </p:nvPr>
        </p:nvSpPr>
        <p:spPr>
          <a:xfrm>
            <a:off x="9100" y="3057717"/>
            <a:ext cx="121920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22"/>
          <p:cNvSpPr txBox="1"/>
          <p:nvPr>
            <p:ph idx="1" type="body"/>
          </p:nvPr>
        </p:nvSpPr>
        <p:spPr>
          <a:xfrm>
            <a:off x="5754567" y="628267"/>
            <a:ext cx="6109500" cy="21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4" name="Google Shape;154;p2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4 items">
  <p:cSld name="TITLE_1_1_2">
    <p:bg>
      <p:bgPr>
        <a:solidFill>
          <a:schemeClr val="lt2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7" name="Google Shape;157;p23"/>
          <p:cNvSpPr txBox="1"/>
          <p:nvPr>
            <p:ph idx="1" type="body"/>
          </p:nvPr>
        </p:nvSpPr>
        <p:spPr>
          <a:xfrm>
            <a:off x="5754567" y="628267"/>
            <a:ext cx="6109500" cy="15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8" name="Google Shape;158;p23"/>
          <p:cNvSpPr/>
          <p:nvPr/>
        </p:nvSpPr>
        <p:spPr>
          <a:xfrm>
            <a:off x="-18200" y="3223267"/>
            <a:ext cx="12228300" cy="298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3"/>
          <p:cNvSpPr/>
          <p:nvPr>
            <p:ph idx="2" type="pic"/>
          </p:nvPr>
        </p:nvSpPr>
        <p:spPr>
          <a:xfrm>
            <a:off x="195305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0" name="Google Shape;160;p23"/>
          <p:cNvSpPr/>
          <p:nvPr>
            <p:ph idx="3" type="pic"/>
          </p:nvPr>
        </p:nvSpPr>
        <p:spPr>
          <a:xfrm>
            <a:off x="528100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1" name="Google Shape;161;p23"/>
          <p:cNvSpPr/>
          <p:nvPr>
            <p:ph idx="4" type="pic"/>
          </p:nvPr>
        </p:nvSpPr>
        <p:spPr>
          <a:xfrm>
            <a:off x="8608967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2" name="Google Shape;162;p23"/>
          <p:cNvSpPr txBox="1"/>
          <p:nvPr>
            <p:ph idx="5" type="subTitle"/>
          </p:nvPr>
        </p:nvSpPr>
        <p:spPr>
          <a:xfrm>
            <a:off x="1699533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163" name="Google Shape;163;p23"/>
          <p:cNvSpPr txBox="1"/>
          <p:nvPr>
            <p:ph idx="6" type="subTitle"/>
          </p:nvPr>
        </p:nvSpPr>
        <p:spPr>
          <a:xfrm>
            <a:off x="5035200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164" name="Google Shape;164;p23"/>
          <p:cNvSpPr txBox="1"/>
          <p:nvPr>
            <p:ph idx="7" type="subTitle"/>
          </p:nvPr>
        </p:nvSpPr>
        <p:spPr>
          <a:xfrm>
            <a:off x="8363167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grpSp>
        <p:nvGrpSpPr>
          <p:cNvPr id="165" name="Google Shape;165;p23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66" name="Google Shape;166;p23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7" name="Google Shape;167;p2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2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 with quote">
  <p:cSld name="TITLE_1_1_1">
    <p:bg>
      <p:bgPr>
        <a:solidFill>
          <a:schemeClr val="lt2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/>
          <p:nvPr>
            <p:ph idx="2" type="pic"/>
          </p:nvPr>
        </p:nvSpPr>
        <p:spPr>
          <a:xfrm>
            <a:off x="-54633" y="-45533"/>
            <a:ext cx="12328500" cy="6255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71" name="Google Shape;171;p24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72" name="Google Shape;172;p24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3" name="Google Shape;173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" name="Google Shape;174;p2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">
  <p:cSld name="TITLE_1_1_1_1">
    <p:bg>
      <p:bgPr>
        <a:solidFill>
          <a:schemeClr val="lt2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/>
          <p:nvPr>
            <p:ph idx="2" type="pic"/>
          </p:nvPr>
        </p:nvSpPr>
        <p:spPr>
          <a:xfrm>
            <a:off x="-63733" y="-36433"/>
            <a:ext cx="12310500" cy="6246300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25"/>
          <p:cNvSpPr txBox="1"/>
          <p:nvPr>
            <p:ph idx="1" type="body"/>
          </p:nvPr>
        </p:nvSpPr>
        <p:spPr>
          <a:xfrm>
            <a:off x="6938233" y="746633"/>
            <a:ext cx="4926000" cy="496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87675" lIns="121900" spcFirstLastPara="1" rIns="121900" wrap="square" tIns="487675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78" name="Google Shape;178;p25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79" name="Google Shape;179;p25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80" name="Google Shape;180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1" name="Google Shape;181;p2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692026" y="1316565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692026" y="3177798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68542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/>
          <p:nvPr>
            <p:ph idx="2" type="subTitle"/>
          </p:nvPr>
        </p:nvSpPr>
        <p:spPr>
          <a:xfrm>
            <a:off x="692026" y="430229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 1">
  <p:cSld name="CUSTOM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628300" y="2117800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" type="subTitle"/>
          </p:nvPr>
        </p:nvSpPr>
        <p:spPr>
          <a:xfrm>
            <a:off x="641973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Roboto"/>
              <a:buNone/>
              <a:defRPr sz="2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2" type="subTitle"/>
          </p:nvPr>
        </p:nvSpPr>
        <p:spPr>
          <a:xfrm>
            <a:off x="641967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480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vertical">
  <p:cSld name="TITLE_1">
    <p:bg>
      <p:bgPr>
        <a:solidFill>
          <a:schemeClr val="lt2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>
            <p:ph idx="2" type="pic"/>
          </p:nvPr>
        </p:nvSpPr>
        <p:spPr>
          <a:xfrm>
            <a:off x="5982033" y="-67"/>
            <a:ext cx="6301200" cy="62100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35" name="Google Shape;35;p6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36" name="Google Shape;36;p6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7" name="Google Shape;37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tryptic images">
  <p:cSld name="TITLE_1_2">
    <p:bg>
      <p:bgPr>
        <a:solidFill>
          <a:schemeClr val="lt2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>
            <p:ph idx="2" type="pic"/>
          </p:nvPr>
        </p:nvSpPr>
        <p:spPr>
          <a:xfrm>
            <a:off x="5982033" y="-67"/>
            <a:ext cx="6210000" cy="32595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7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2" name="Google Shape;42;p7"/>
          <p:cNvSpPr/>
          <p:nvPr>
            <p:ph idx="3" type="pic"/>
          </p:nvPr>
        </p:nvSpPr>
        <p:spPr>
          <a:xfrm>
            <a:off x="9178000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7"/>
          <p:cNvSpPr/>
          <p:nvPr>
            <p:ph idx="4" type="pic"/>
          </p:nvPr>
        </p:nvSpPr>
        <p:spPr>
          <a:xfrm>
            <a:off x="5982033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45" name="Google Shape;45;p7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46" name="Google Shape;46;p7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7" name="Google Shape;47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horizontal">
  <p:cSld name="TITLE_1_1">
    <p:bg>
      <p:bgPr>
        <a:solidFill>
          <a:schemeClr val="lt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/>
        </p:nvSpPr>
        <p:spPr>
          <a:xfrm>
            <a:off x="-18200" y="6209800"/>
            <a:ext cx="122283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" name="Google Shape;5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144" y="6370414"/>
            <a:ext cx="1572367" cy="3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3" name="Google Shape;53;p8"/>
          <p:cNvSpPr/>
          <p:nvPr>
            <p:ph idx="2" type="pic"/>
          </p:nvPr>
        </p:nvSpPr>
        <p:spPr>
          <a:xfrm>
            <a:off x="9100" y="3057717"/>
            <a:ext cx="121920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8"/>
          <p:cNvSpPr txBox="1"/>
          <p:nvPr>
            <p:ph idx="1" type="body"/>
          </p:nvPr>
        </p:nvSpPr>
        <p:spPr>
          <a:xfrm>
            <a:off x="5754567" y="628267"/>
            <a:ext cx="6109500" cy="21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4 items">
  <p:cSld name="TITLE_1_1_2">
    <p:bg>
      <p:bgPr>
        <a:solidFill>
          <a:schemeClr val="lt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5754567" y="628267"/>
            <a:ext cx="6109500" cy="15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9" name="Google Shape;59;p9"/>
          <p:cNvSpPr/>
          <p:nvPr/>
        </p:nvSpPr>
        <p:spPr>
          <a:xfrm>
            <a:off x="-18200" y="3223267"/>
            <a:ext cx="12228300" cy="298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9"/>
          <p:cNvSpPr/>
          <p:nvPr>
            <p:ph idx="2" type="pic"/>
          </p:nvPr>
        </p:nvSpPr>
        <p:spPr>
          <a:xfrm>
            <a:off x="195305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1" name="Google Shape;61;p9"/>
          <p:cNvSpPr/>
          <p:nvPr>
            <p:ph idx="3" type="pic"/>
          </p:nvPr>
        </p:nvSpPr>
        <p:spPr>
          <a:xfrm>
            <a:off x="528100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2" name="Google Shape;62;p9"/>
          <p:cNvSpPr/>
          <p:nvPr>
            <p:ph idx="4" type="pic"/>
          </p:nvPr>
        </p:nvSpPr>
        <p:spPr>
          <a:xfrm>
            <a:off x="8608967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3" name="Google Shape;63;p9"/>
          <p:cNvSpPr txBox="1"/>
          <p:nvPr>
            <p:ph idx="5" type="subTitle"/>
          </p:nvPr>
        </p:nvSpPr>
        <p:spPr>
          <a:xfrm>
            <a:off x="1699533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6" type="subTitle"/>
          </p:nvPr>
        </p:nvSpPr>
        <p:spPr>
          <a:xfrm>
            <a:off x="5035200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7" type="subTitle"/>
          </p:nvPr>
        </p:nvSpPr>
        <p:spPr>
          <a:xfrm>
            <a:off x="8363167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grpSp>
        <p:nvGrpSpPr>
          <p:cNvPr id="66" name="Google Shape;66;p9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67" name="Google Shape;67;p9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8" name="Google Shape;68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 with quote">
  <p:cSld name="TITLE_1_1_1">
    <p:bg>
      <p:bgPr>
        <a:solidFill>
          <a:schemeClr val="lt2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/>
          <p:nvPr>
            <p:ph idx="2" type="pic"/>
          </p:nvPr>
        </p:nvSpPr>
        <p:spPr>
          <a:xfrm>
            <a:off x="-54633" y="-45533"/>
            <a:ext cx="12328500" cy="6255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72" name="Google Shape;72;p10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73" name="Google Shape;73;p10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4" name="Google Shape;74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rgbClr val="2F89DC"/>
            </a:gs>
            <a:gs pos="100000">
              <a:srgbClr val="194670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266933" y="473467"/>
            <a:ext cx="106503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3" name="Google Shape;103;p15"/>
          <p:cNvSpPr txBox="1"/>
          <p:nvPr>
            <p:ph idx="1" type="body"/>
          </p:nvPr>
        </p:nvSpPr>
        <p:spPr>
          <a:xfrm>
            <a:off x="266933" y="1648800"/>
            <a:ext cx="10650300" cy="3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4" name="Google Shape;104;p1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hyperlink" Target="http://www.youtube.com/watch?v=_U4KzXn9RNg" TargetMode="External"/><Relationship Id="rId5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/>
          <p:nvPr>
            <p:ph type="title"/>
          </p:nvPr>
        </p:nvSpPr>
        <p:spPr>
          <a:xfrm>
            <a:off x="304800" y="1515450"/>
            <a:ext cx="6671700" cy="3359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How do real-world controversies in the human sciences reveal tensions between responsibility, power, and perspective?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187" name="Google Shape;187;p26"/>
          <p:cNvSpPr txBox="1"/>
          <p:nvPr>
            <p:ph type="title"/>
          </p:nvPr>
        </p:nvSpPr>
        <p:spPr>
          <a:xfrm>
            <a:off x="223250" y="5466375"/>
            <a:ext cx="6671700" cy="102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Science: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/>
              <a:t>Ethical Restrictions in Human Sciences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/>
              <a:t>Lesson 2: Fact-Finding Task</a:t>
            </a:r>
            <a:endParaRPr b="0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5"/>
          <p:cNvSpPr txBox="1"/>
          <p:nvPr>
            <p:ph type="title"/>
          </p:nvPr>
        </p:nvSpPr>
        <p:spPr>
          <a:xfrm>
            <a:off x="372600" y="158375"/>
            <a:ext cx="11667000" cy="1169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Kialo Discussion: </a:t>
            </a:r>
            <a:r>
              <a:rPr lang="en-US" sz="3000"/>
              <a:t>Do ethical restrictions limit the progress of human sciences?</a:t>
            </a:r>
            <a:endParaRPr sz="3000"/>
          </a:p>
        </p:txBody>
      </p:sp>
      <p:sp>
        <p:nvSpPr>
          <p:cNvPr id="259" name="Google Shape;259;p35"/>
          <p:cNvSpPr/>
          <p:nvPr/>
        </p:nvSpPr>
        <p:spPr>
          <a:xfrm>
            <a:off x="280425" y="1937100"/>
            <a:ext cx="5175900" cy="2983800"/>
          </a:xfrm>
          <a:prstGeom prst="wedgeRoundRectCallout">
            <a:avLst>
              <a:gd fmla="val -47753" name="adj1"/>
              <a:gd fmla="val 67188" name="adj2"/>
              <a:gd fmla="val 0" name="adj3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Use your case study and any other research to support, challenge, or refine your initial arguments in your Kialo discussion!</a:t>
            </a: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0" name="Google Shape;260;p35" title="Discussion 1 Screenshot Human Science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3475" y="1238326"/>
            <a:ext cx="5987149" cy="4490350"/>
          </a:xfrm>
          <a:prstGeom prst="rect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6"/>
          <p:cNvSpPr txBox="1"/>
          <p:nvPr>
            <p:ph type="title"/>
          </p:nvPr>
        </p:nvSpPr>
        <p:spPr>
          <a:xfrm>
            <a:off x="328125" y="158375"/>
            <a:ext cx="11667000" cy="209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Kialo Discussion: </a:t>
            </a:r>
            <a:r>
              <a:rPr lang="en-US" sz="3000"/>
              <a:t>Do ethical restrictions limit the progress of human sciences?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266" name="Google Shape;266;p36"/>
          <p:cNvSpPr/>
          <p:nvPr/>
        </p:nvSpPr>
        <p:spPr>
          <a:xfrm>
            <a:off x="673800" y="1434150"/>
            <a:ext cx="10844400" cy="39897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Focus Areas</a:t>
            </a:r>
            <a:endParaRPr b="1" sz="2100" u="sng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Ethical Gatekeeping: </a:t>
            </a:r>
            <a:r>
              <a:rPr lang="en-US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Who decides which human sciences research is permitted, funded, or published and who gets excluded?</a:t>
            </a:r>
            <a:endParaRPr sz="2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Institutional Authority: </a:t>
            </a:r>
            <a:r>
              <a:rPr lang="en-US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do governments, universities, or corporations influence the perceived legitimacy of human sciences research?</a:t>
            </a:r>
            <a:endParaRPr sz="2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Trust and Responsibility: </a:t>
            </a:r>
            <a:r>
              <a:rPr lang="en-US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do ethical breaches (Tuskegee, Facebook) impact public trust in research?</a:t>
            </a:r>
            <a:endParaRPr sz="2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Knowledge Inequality: </a:t>
            </a:r>
            <a:r>
              <a:rPr lang="en-US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Are all voices — especially marginalized communities, participants, or whistleblowers — treated equally in setting ethical boundaries?</a:t>
            </a:r>
            <a:endParaRPr sz="2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7"/>
          <p:cNvSpPr txBox="1"/>
          <p:nvPr>
            <p:ph type="title"/>
          </p:nvPr>
        </p:nvSpPr>
        <p:spPr>
          <a:xfrm>
            <a:off x="266925" y="318150"/>
            <a:ext cx="11142000" cy="1323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Reflection Task: </a:t>
            </a:r>
            <a:r>
              <a:rPr lang="en-US" sz="3500"/>
              <a:t>Scientific Knowledge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272" name="Google Shape;272;p37"/>
          <p:cNvSpPr/>
          <p:nvPr/>
        </p:nvSpPr>
        <p:spPr>
          <a:xfrm>
            <a:off x="355650" y="1631700"/>
            <a:ext cx="5815200" cy="3594600"/>
          </a:xfrm>
          <a:prstGeom prst="wedgeRoundRectCallout">
            <a:avLst>
              <a:gd fmla="val -51330" name="adj1"/>
              <a:gd fmla="val 66767" name="adj2"/>
              <a:gd fmla="val 0" name="adj3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did your case study affect your understanding of who gets to define and legitimize “ethical” research in human sciences?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made certain examples feel more like abuse of power or institutional interference versus genuine ethical responsibility or protection?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 your case, who had the most control over the ethical narrative: researchers, governments, corporations, or participants?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3" name="Google Shape;273;p37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151" y="1928751"/>
            <a:ext cx="5486400" cy="2893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8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Reflection Task: </a:t>
            </a:r>
            <a:r>
              <a:rPr lang="en-US" sz="3500"/>
              <a:t>Scientific Knowledge</a:t>
            </a:r>
            <a:endParaRPr sz="3500"/>
          </a:p>
        </p:txBody>
      </p:sp>
      <p:sp>
        <p:nvSpPr>
          <p:cNvPr id="279" name="Google Shape;279;p38"/>
          <p:cNvSpPr/>
          <p:nvPr/>
        </p:nvSpPr>
        <p:spPr>
          <a:xfrm>
            <a:off x="355650" y="1631700"/>
            <a:ext cx="5815200" cy="3594600"/>
          </a:xfrm>
          <a:prstGeom prst="wedgeRoundRectCallout">
            <a:avLst>
              <a:gd fmla="val -51330" name="adj1"/>
              <a:gd fmla="val 66767" name="adj2"/>
              <a:gd fmla="val 0" name="adj3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Can efforts to make human sciences research more inclusive ever be truly equal when access to funding, authority, and publication remains uneven?</a:t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role should credibility, transparency, and responsibility play in deciding whether human sciences knowledge is accepted or contested?</a:t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Should all human sciences research that affects public wellbeing (e.g., health, behavior, elections, surveillance) require broader social consultation or are there exceptions?</a:t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0" name="Google Shape;280;p38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151" y="1928751"/>
            <a:ext cx="5486400" cy="2893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9"/>
          <p:cNvSpPr txBox="1"/>
          <p:nvPr>
            <p:ph type="title"/>
          </p:nvPr>
        </p:nvSpPr>
        <p:spPr>
          <a:xfrm>
            <a:off x="266925" y="473475"/>
            <a:ext cx="11142000" cy="86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Lesson Objectives: Recap</a:t>
            </a:r>
            <a:endParaRPr sz="3500"/>
          </a:p>
        </p:txBody>
      </p:sp>
      <p:sp>
        <p:nvSpPr>
          <p:cNvPr id="286" name="Google Shape;286;p39"/>
          <p:cNvSpPr txBox="1"/>
          <p:nvPr>
            <p:ph type="title"/>
          </p:nvPr>
        </p:nvSpPr>
        <p:spPr>
          <a:xfrm>
            <a:off x="1118600" y="1516925"/>
            <a:ext cx="5917500" cy="523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Analyze case studies where ethical standards in human sciences were contested, violated, or debated.</a:t>
            </a:r>
            <a:endParaRPr sz="20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000"/>
              <a:t>Understand how different perspectives (researchers, governments, corporations, communities) influence what counts as “responsible” knowledge.</a:t>
            </a:r>
            <a:endParaRPr sz="20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000"/>
              <a:t>Apply TOK concepts (responsibility, power, perspective) to evaluate how ethical knowledge is constructed or undermined.</a:t>
            </a:r>
            <a:endParaRPr sz="20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000"/>
              <a:t>Substantiate or challenge claims from Lesson 1 with real-world evidence and ethical reasoning.</a:t>
            </a:r>
            <a:endParaRPr sz="20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2500"/>
              </a:spcBef>
              <a:spcAft>
                <a:spcPts val="250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287" name="Google Shape;28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188" y="1680175"/>
            <a:ext cx="565623" cy="566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188" y="2938725"/>
            <a:ext cx="565623" cy="566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188" y="4381625"/>
            <a:ext cx="565623" cy="566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188" y="5562825"/>
            <a:ext cx="565623" cy="566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How does Kialo work?</a:t>
            </a:r>
            <a:endParaRPr sz="3500"/>
          </a:p>
        </p:txBody>
      </p:sp>
      <p:pic>
        <p:nvPicPr>
          <p:cNvPr id="193" name="Google Shape;193;p27" title="Group 333.png"/>
          <p:cNvPicPr preferRelativeResize="0"/>
          <p:nvPr/>
        </p:nvPicPr>
        <p:blipFill rotWithShape="1">
          <a:blip r:embed="rId3">
            <a:alphaModFix/>
          </a:blip>
          <a:srcRect b="26519" l="0" r="0" t="0"/>
          <a:stretch/>
        </p:blipFill>
        <p:spPr>
          <a:xfrm>
            <a:off x="10612678" y="5451925"/>
            <a:ext cx="1476597" cy="131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7"/>
          <p:cNvSpPr txBox="1"/>
          <p:nvPr>
            <p:ph type="title"/>
          </p:nvPr>
        </p:nvSpPr>
        <p:spPr>
          <a:xfrm>
            <a:off x="538425" y="1201900"/>
            <a:ext cx="10599000" cy="95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300"/>
              <a:t>If you’re new to Kialo, watch this video to discover how the platform works.  Otherwise, let’s get started!</a:t>
            </a:r>
            <a:endParaRPr sz="2300"/>
          </a:p>
        </p:txBody>
      </p:sp>
      <p:pic>
        <p:nvPicPr>
          <p:cNvPr descr="Kialo is the free, award-winning tool for thoughtful, inclusive discussion.&#10;&#10;In Kialo discussions, students respond to a central thesis by adding pros and cons — both to the thesis and to each other’s points — creating an interactive discussion map.&#10;&#10;This format empowers students to break down complex topics, explore diverse perspectives, and build well-reasoned arguments together.&#10;&#10;This 60-second video explains how Kialo:&#10;&#10;▪️ trains critical thinking by encouraging students to show their reasoning in dynamic, structured argument trees. &#10;▪️ greatly increases student participation. &#10;▪️ lets students join in seconds with no accounts required. &#10;&#10;Why Kialo works: Kialo’s combination of debate and argument-mapping has been proven to enhance critical thinking. The platform has ESSA Tier IV evidence and has received multiple awards. &#10;&#10;Who Kialo is for: Educators who lead debates and discussions or teach argumentative reasoning. Help every student participate in structured, inclusive conversations!&#10;&#10;👉 Try out our demo discussion. No sign-up required. https://www.kialo-edu.com/demo&#10;&#10;🌐 Visit Kialo at https://www.kialo-edu.com/&#10;&#10;🚀 Learn more with our Kialo in 60 Seconds tutorial videos. https://youtube.com/playlist?list=PLHBYxYwcONgCiE-SFF5WbW8wakyqdJ7cM&amp;si=01SgFpCkzoOpwY-3&#10;&#10;#kialo  #edtechtools  #criticalthinking #studentengagement #inquirybasedlearning &#10;&#10;&#10;&#10;📢 About Kialo&#10;&#10;Kialo is the free tool for thoughtful, inclusive discussion. Driven by our mission to make the world a more thoughtful place, Kialo is free and always will be." id="195" name="Google Shape;195;p27" title="What is Kialo?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66687" y="2270450"/>
            <a:ext cx="6342475" cy="35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/>
          <p:nvPr>
            <p:ph type="title"/>
          </p:nvPr>
        </p:nvSpPr>
        <p:spPr>
          <a:xfrm>
            <a:off x="266925" y="473475"/>
            <a:ext cx="11142000" cy="86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Lesson Objectives</a:t>
            </a:r>
            <a:endParaRPr sz="3500"/>
          </a:p>
        </p:txBody>
      </p:sp>
      <p:sp>
        <p:nvSpPr>
          <p:cNvPr id="201" name="Google Shape;201;p28"/>
          <p:cNvSpPr txBox="1"/>
          <p:nvPr>
            <p:ph type="title"/>
          </p:nvPr>
        </p:nvSpPr>
        <p:spPr>
          <a:xfrm>
            <a:off x="1118600" y="1516925"/>
            <a:ext cx="5917500" cy="4962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Analyze case studies where ethical standards in human sciences were contested, violated, or debated.</a:t>
            </a:r>
            <a:endParaRPr sz="20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000"/>
              <a:t>Understand how different perspectives (researchers, governments, corporations, communities) influence what counts as “responsible” knowledge.</a:t>
            </a:r>
            <a:endParaRPr sz="20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000"/>
              <a:t>Apply TOK concepts (responsibility, power, perspective) to evaluate how ethical knowledge is constructed or undermined.</a:t>
            </a:r>
            <a:endParaRPr sz="20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000"/>
              <a:t>Substantiate or challenge claims from Lesson 1 with real-world evidence and ethical reasoning.</a:t>
            </a:r>
            <a:endParaRPr sz="20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2500"/>
              </a:spcBef>
              <a:spcAft>
                <a:spcPts val="250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202" name="Google Shape;20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188" y="1680175"/>
            <a:ext cx="565623" cy="566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188" y="2938725"/>
            <a:ext cx="565623" cy="566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188" y="4381625"/>
            <a:ext cx="565623" cy="566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188" y="5562825"/>
            <a:ext cx="565623" cy="566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9" title="KialoEdu-Avatar-04@2x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33525" y="4733050"/>
            <a:ext cx="1884600" cy="1884600"/>
          </a:xfrm>
          <a:prstGeom prst="ellipse">
            <a:avLst/>
          </a:prstGeom>
          <a:noFill/>
          <a:ln>
            <a:noFill/>
          </a:ln>
          <a:effectLst>
            <a:outerShdw blurRad="571500" rotWithShape="0" algn="bl" dir="5400000" dist="19050">
              <a:schemeClr val="accent2">
                <a:alpha val="50000"/>
              </a:schemeClr>
            </a:outerShdw>
          </a:effectLst>
        </p:spPr>
      </p:pic>
      <p:sp>
        <p:nvSpPr>
          <p:cNvPr id="211" name="Google Shape;211;p29"/>
          <p:cNvSpPr txBox="1"/>
          <p:nvPr>
            <p:ph type="title"/>
          </p:nvPr>
        </p:nvSpPr>
        <p:spPr>
          <a:xfrm>
            <a:off x="266925" y="206425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TOK Concepts</a:t>
            </a:r>
            <a:endParaRPr sz="3500"/>
          </a:p>
        </p:txBody>
      </p:sp>
      <p:sp>
        <p:nvSpPr>
          <p:cNvPr id="212" name="Google Shape;212;p29"/>
          <p:cNvSpPr/>
          <p:nvPr/>
        </p:nvSpPr>
        <p:spPr>
          <a:xfrm>
            <a:off x="166925" y="1146725"/>
            <a:ext cx="6860700" cy="41826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Responsibility: </a:t>
            </a: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Who is responsible for protecting participants in human sciences research? Should researchers, institutions, or governments carry the ultimate accountability when ethical failures occur?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Power: </a:t>
            </a: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do power structures (e.g., governments funding research, corporations controlling data, universities setting ethical boards) shape which studies are conducted, silenced, or publicized?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Perspective:</a:t>
            </a: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How do cultural, social, and historical viewpoints influence what counts as ethical or unethical research? Are ethical standards universal, or do they shift depending on context?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29"/>
          <p:cNvSpPr/>
          <p:nvPr/>
        </p:nvSpPr>
        <p:spPr>
          <a:xfrm>
            <a:off x="7409975" y="1146725"/>
            <a:ext cx="4289400" cy="3075600"/>
          </a:xfrm>
          <a:prstGeom prst="wedgeRoundRectCallout">
            <a:avLst>
              <a:gd fmla="val 30152" name="adj1"/>
              <a:gd fmla="val 78651" name="adj2"/>
              <a:gd fmla="val 0" name="adj3"/>
            </a:avLst>
          </a:prstGeom>
          <a:solidFill>
            <a:schemeClr val="accen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Today’s lesson links to these TOK concepts. 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By completing the activities, you will build knowledge that can help with your assessments.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</a:t>
            </a:r>
            <a:r>
              <a:rPr lang="en-US" sz="3500"/>
              <a:t>Ethical Restrictions in Human Sciences</a:t>
            </a:r>
            <a:endParaRPr sz="3500"/>
          </a:p>
        </p:txBody>
      </p:sp>
      <p:sp>
        <p:nvSpPr>
          <p:cNvPr id="219" name="Google Shape;219;p30"/>
          <p:cNvSpPr txBox="1"/>
          <p:nvPr/>
        </p:nvSpPr>
        <p:spPr>
          <a:xfrm>
            <a:off x="836550" y="1243200"/>
            <a:ext cx="10895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Today’s lesson is about using case studies to expand your knowledge on</a:t>
            </a: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ethical restrictions in human sciences.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30"/>
          <p:cNvSpPr/>
          <p:nvPr/>
        </p:nvSpPr>
        <p:spPr>
          <a:xfrm>
            <a:off x="460080" y="2538900"/>
            <a:ext cx="34080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1</a:t>
            </a:r>
            <a:r>
              <a:rPr b="1" lang="en-US" sz="2200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(inc. homework)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Conduct in-depth research into a specific case, and give a short presentation to the class.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30"/>
          <p:cNvSpPr/>
          <p:nvPr/>
        </p:nvSpPr>
        <p:spPr>
          <a:xfrm>
            <a:off x="4227850" y="2538900"/>
            <a:ext cx="37611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2 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Present your findings, and refine your arguments in your Kialo discussions.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2" name="Google Shape;222;p30"/>
          <p:cNvSpPr/>
          <p:nvPr/>
        </p:nvSpPr>
        <p:spPr>
          <a:xfrm>
            <a:off x="8323920" y="2538900"/>
            <a:ext cx="34080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3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Reflect on who gets to define and legitimize ethical research in human sciences.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1"/>
          <p:cNvSpPr txBox="1"/>
          <p:nvPr>
            <p:ph type="title"/>
          </p:nvPr>
        </p:nvSpPr>
        <p:spPr>
          <a:xfrm>
            <a:off x="266925" y="0"/>
            <a:ext cx="118752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Case Study: </a:t>
            </a:r>
            <a:r>
              <a:rPr lang="en-US" sz="3500"/>
              <a:t>Ethical Restrictions in Human Sciences</a:t>
            </a:r>
            <a:endParaRPr sz="3500"/>
          </a:p>
        </p:txBody>
      </p:sp>
      <p:sp>
        <p:nvSpPr>
          <p:cNvPr id="228" name="Google Shape;228;p31"/>
          <p:cNvSpPr/>
          <p:nvPr/>
        </p:nvSpPr>
        <p:spPr>
          <a:xfrm>
            <a:off x="535425" y="1668325"/>
            <a:ext cx="3310500" cy="31860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Tuskegee Syphilis Study (1932–72, USA)</a:t>
            </a:r>
            <a:endParaRPr b="1" sz="16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Focus: 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African American men denied treatment in order to “study” disease progression.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Key Question: 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Can knowledge produced through exploitation ever be legitimate?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p31"/>
          <p:cNvSpPr/>
          <p:nvPr/>
        </p:nvSpPr>
        <p:spPr>
          <a:xfrm>
            <a:off x="4440750" y="1668325"/>
            <a:ext cx="3310500" cy="31860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Stanford Prison Experiment (1971)</a:t>
            </a:r>
            <a:endParaRPr b="1" sz="16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Focus: 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Simulated prison spiraled into psychological abuse of participants.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Key Question: 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Did Zimbardo uncover truths about power or simply create unethical suffering?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" name="Google Shape;230;p31"/>
          <p:cNvSpPr/>
          <p:nvPr/>
        </p:nvSpPr>
        <p:spPr>
          <a:xfrm>
            <a:off x="8346075" y="1668325"/>
            <a:ext cx="3310500" cy="31860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Cambridge Analytica &amp; Facebook Data Harvesting (2016)</a:t>
            </a:r>
            <a:endParaRPr b="1" sz="16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Focus: 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Psychological profiling and big data used to sway elections.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Key Question: 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Where is the line between behavioral science and manipulation?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6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16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" name="Google Shape;231;p31"/>
          <p:cNvSpPr txBox="1"/>
          <p:nvPr/>
        </p:nvSpPr>
        <p:spPr>
          <a:xfrm>
            <a:off x="593600" y="867888"/>
            <a:ext cx="10895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Your teacher will assign you a case study for homework.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/>
          <p:cNvSpPr txBox="1"/>
          <p:nvPr>
            <p:ph type="title"/>
          </p:nvPr>
        </p:nvSpPr>
        <p:spPr>
          <a:xfrm>
            <a:off x="266925" y="0"/>
            <a:ext cx="11925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Case Study: </a:t>
            </a:r>
            <a:r>
              <a:rPr lang="en-US" sz="3500"/>
              <a:t>Ethical Restrictions in Human Sciences</a:t>
            </a:r>
            <a:endParaRPr sz="3500"/>
          </a:p>
        </p:txBody>
      </p:sp>
      <p:sp>
        <p:nvSpPr>
          <p:cNvPr id="237" name="Google Shape;237;p32"/>
          <p:cNvSpPr/>
          <p:nvPr/>
        </p:nvSpPr>
        <p:spPr>
          <a:xfrm>
            <a:off x="833400" y="1811650"/>
            <a:ext cx="10525200" cy="4045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1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Presentation</a:t>
            </a:r>
            <a:endParaRPr b="1" sz="21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Your presentation should focus on: </a:t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Roboto"/>
              <a:buChar char="●"/>
            </a:pPr>
            <a:r>
              <a:rPr lang="en-US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happened in the case.</a:t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Roboto"/>
              <a:buChar char="●"/>
            </a:pPr>
            <a:r>
              <a:rPr lang="en-US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Who had power to decide or act (researchers, governments, corporations, participants).</a:t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Roboto"/>
              <a:buChar char="●"/>
            </a:pPr>
            <a:r>
              <a:rPr lang="en-US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Which perspectives were marginalized or excluded.</a:t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Roboto"/>
              <a:buChar char="●"/>
            </a:pPr>
            <a:r>
              <a:rPr lang="en-US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Which TOK concept (responsibility, power, perspective) is most relevant.</a:t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Roboto"/>
              <a:buChar char="●"/>
            </a:pPr>
            <a:r>
              <a:rPr lang="en-US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Whether the case supports or challenges a claim from Lesson 1.</a:t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8" name="Google Shape;238;p32" title="Group 332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45375" y="4423900"/>
            <a:ext cx="1792849" cy="159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2"/>
          <p:cNvSpPr txBox="1"/>
          <p:nvPr/>
        </p:nvSpPr>
        <p:spPr>
          <a:xfrm>
            <a:off x="648300" y="950838"/>
            <a:ext cx="10895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You will need to give a short presentation to the class on your case study.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3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</a:t>
            </a:r>
            <a:r>
              <a:rPr lang="en-US" sz="3500"/>
              <a:t>Ethical Restrictions in Human Sciences</a:t>
            </a:r>
            <a:endParaRPr sz="3500"/>
          </a:p>
        </p:txBody>
      </p:sp>
      <p:sp>
        <p:nvSpPr>
          <p:cNvPr id="245" name="Google Shape;245;p33"/>
          <p:cNvSpPr/>
          <p:nvPr/>
        </p:nvSpPr>
        <p:spPr>
          <a:xfrm>
            <a:off x="280416" y="1937100"/>
            <a:ext cx="5486400" cy="2983800"/>
          </a:xfrm>
          <a:prstGeom prst="wedgeRoundRectCallout">
            <a:avLst>
              <a:gd fmla="val -47753" name="adj1"/>
              <a:gd fmla="val 67188" name="adj2"/>
              <a:gd fmla="val 0" name="adj3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Class Discussion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Last lesson, which claims did you find most convincing or flawed? 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Did any arguments rely too much on assumptions without real-world support?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6" name="Google Shape;246;p33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151" y="1982401"/>
            <a:ext cx="5486400" cy="2893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</a:t>
            </a:r>
            <a:r>
              <a:rPr lang="en-US" sz="3500"/>
              <a:t>Ethical Restrictions in Human Sciences</a:t>
            </a:r>
            <a:endParaRPr sz="3500"/>
          </a:p>
        </p:txBody>
      </p:sp>
      <p:sp>
        <p:nvSpPr>
          <p:cNvPr id="252" name="Google Shape;252;p34"/>
          <p:cNvSpPr/>
          <p:nvPr/>
        </p:nvSpPr>
        <p:spPr>
          <a:xfrm>
            <a:off x="280416" y="1937100"/>
            <a:ext cx="5486400" cy="2983800"/>
          </a:xfrm>
          <a:prstGeom prst="wedgeRoundRectCallout">
            <a:avLst>
              <a:gd fmla="val -47753" name="adj1"/>
              <a:gd fmla="val 67188" name="adj2"/>
              <a:gd fmla="val 0" name="adj3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Class Discussion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 real-world controversies in human sciences reveal tensions between responsibility, power, and perspective?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3" name="Google Shape;253;p34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151" y="1982401"/>
            <a:ext cx="5486400" cy="2893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ialo Edu Theme">
  <a:themeElements>
    <a:clrScheme name="Simple Light">
      <a:dk1>
        <a:srgbClr val="2C343D"/>
      </a:dk1>
      <a:lt1>
        <a:srgbClr val="FFFFFF"/>
      </a:lt1>
      <a:dk2>
        <a:srgbClr val="595959"/>
      </a:dk2>
      <a:lt2>
        <a:srgbClr val="FAFCFD"/>
      </a:lt2>
      <a:accent1>
        <a:srgbClr val="0069E0"/>
      </a:accent1>
      <a:accent2>
        <a:srgbClr val="1D67AC"/>
      </a:accent2>
      <a:accent3>
        <a:srgbClr val="0A207A"/>
      </a:accent3>
      <a:accent4>
        <a:srgbClr val="144777"/>
      </a:accent4>
      <a:accent5>
        <a:srgbClr val="F2F4F5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Kialo Edu Theme">
  <a:themeElements>
    <a:clrScheme name="Simple Light">
      <a:dk1>
        <a:srgbClr val="2C343D"/>
      </a:dk1>
      <a:lt1>
        <a:srgbClr val="FFFFFF"/>
      </a:lt1>
      <a:dk2>
        <a:srgbClr val="595959"/>
      </a:dk2>
      <a:lt2>
        <a:srgbClr val="FAFCFD"/>
      </a:lt2>
      <a:accent1>
        <a:srgbClr val="0069E0"/>
      </a:accent1>
      <a:accent2>
        <a:srgbClr val="1D67AC"/>
      </a:accent2>
      <a:accent3>
        <a:srgbClr val="0A207A"/>
      </a:accent3>
      <a:accent4>
        <a:srgbClr val="144777"/>
      </a:accent4>
      <a:accent5>
        <a:srgbClr val="F2F4F5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