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Roboto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RobotoMedium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Medium-italic.fntdata"/><Relationship Id="rId25" Type="http://schemas.openxmlformats.org/officeDocument/2006/relationships/font" Target="fonts/RobotoMedium-bold.fntdata"/><Relationship Id="rId27" Type="http://schemas.openxmlformats.org/officeDocument/2006/relationships/font" Target="fonts/Roboto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f9afccf79_0_8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f9afccf79_0_8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f9afccf79_0_8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f9afccf79_0_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712cc8fa7e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712cc8fa7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712cc8fa7e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712cc8fa7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f9afccf79_0_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f9afccf79_0_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afccf79_0_8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afccf79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9afccf79_0_8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9afccf79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9afccf79_0_8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9afccf79_0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9afccf79_0_8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9afccf79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9afccf79_0_8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9afccf79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f9afccf79_0_8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f9afccf79_0_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9afccf79_0_8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9afccf79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f9afccf79_0_8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f9afccf79_0_8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314" l="0" r="0" t="132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1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hyperlink" Target="http://www.youtube.com/watch?v=_U4KzXn9RNg" TargetMode="External"/><Relationship Id="rId5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304800" y="1515450"/>
            <a:ext cx="6671700" cy="335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 real-world examples of contested or suppressed historical narratives reveal tensions between power, representation, and knowledge?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223250" y="5466375"/>
            <a:ext cx="6671700" cy="102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History: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The Objectivity of History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Lesson 2: Fact-Finding Task</a:t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372600" y="158375"/>
            <a:ext cx="11667000" cy="13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Can historical knowledge ever be entirely objective?</a:t>
            </a:r>
            <a:endParaRPr sz="3500"/>
          </a:p>
        </p:txBody>
      </p:sp>
      <p:sp>
        <p:nvSpPr>
          <p:cNvPr id="259" name="Google Shape;259;p35"/>
          <p:cNvSpPr/>
          <p:nvPr/>
        </p:nvSpPr>
        <p:spPr>
          <a:xfrm>
            <a:off x="280425" y="1937100"/>
            <a:ext cx="51759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your case study and any other research to support, challenge, or refine your initial arguments in your Kialo discussion!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0" name="Google Shape;260;p35" title="Discussion 1 Screensh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3500" y="1249450"/>
            <a:ext cx="6226099" cy="46695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Suppression of Historical Narratives</a:t>
            </a:r>
            <a:endParaRPr sz="3500"/>
          </a:p>
        </p:txBody>
      </p:sp>
      <p:sp>
        <p:nvSpPr>
          <p:cNvPr id="266" name="Google Shape;266;p36"/>
          <p:cNvSpPr/>
          <p:nvPr/>
        </p:nvSpPr>
        <p:spPr>
          <a:xfrm>
            <a:off x="355650" y="1631700"/>
            <a:ext cx="5815200" cy="35946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ow did your case study affect your understanding of who gets to define and preserve history?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made certain examples feel more like suppression or distortion — versus empowerment or reclamation?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your case, who had the most control over the historical narrative — governments, institutions, or communities?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7" name="Google Shape;267;p36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287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Suppression of Historical Narratives</a:t>
            </a:r>
            <a:endParaRPr sz="3500"/>
          </a:p>
        </p:txBody>
      </p:sp>
      <p:sp>
        <p:nvSpPr>
          <p:cNvPr id="273" name="Google Shape;273;p37"/>
          <p:cNvSpPr/>
          <p:nvPr/>
        </p:nvSpPr>
        <p:spPr>
          <a:xfrm>
            <a:off x="355650" y="1631700"/>
            <a:ext cx="5815200" cy="35946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efforts to include marginalized histories ever be truly equal when power and access to platforms remain uneven?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role should visibility, credibility, and consent play in deciding how histories are shared or retold?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Should all public uses of historical knowledge require consultation with the communities they represent — or are there exceptions?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4" name="Google Shape;274;p37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287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280" name="Google Shape;280;p38"/>
          <p:cNvSpPr txBox="1"/>
          <p:nvPr>
            <p:ph type="title"/>
          </p:nvPr>
        </p:nvSpPr>
        <p:spPr>
          <a:xfrm>
            <a:off x="1118600" y="1516925"/>
            <a:ext cx="5917500" cy="308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Investigate real-world case studies that show how power and perspective influence which histories are preserved, erased, or contested</a:t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300"/>
              <a:t>Substantiate or challenge claims from Lesson 1 using evidence from media, academic sources, and historical debates</a:t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300"/>
              <a:t>Develop critical thinking and source evaluation skills by connecting practical examples to TOK concepts like evidence, power, perspective, and responsibility</a:t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300"/>
          </a:p>
        </p:txBody>
      </p:sp>
      <p:pic>
        <p:nvPicPr>
          <p:cNvPr id="281" name="Google Shape;2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1680175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3385750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4796000"/>
            <a:ext cx="565623" cy="566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 l="0" r="0" t="0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id="195" name="Google Shape;195;p27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6687" y="2270450"/>
            <a:ext cx="6342475" cy="35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201" name="Google Shape;201;p28"/>
          <p:cNvSpPr txBox="1"/>
          <p:nvPr>
            <p:ph type="title"/>
          </p:nvPr>
        </p:nvSpPr>
        <p:spPr>
          <a:xfrm>
            <a:off x="1118600" y="1516925"/>
            <a:ext cx="5917500" cy="308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Investigate real-world case studies that show how power and perspective influence which histories are preserved, erased, or contested</a:t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300"/>
              <a:t>Substantiate or challenge claims from Lesson 1 using evidence from media, academic sources, and historical debates</a:t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300"/>
              <a:t>Develop critical thinking and source evaluation skills by connecting practical examples to TOK concepts like evidence, power, perspective, and responsibility</a:t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3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1680175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3385750"/>
            <a:ext cx="565623" cy="5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88" y="4774125"/>
            <a:ext cx="565623" cy="566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210" name="Google Shape;210;p29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1" name="Google Shape;211;p29"/>
          <p:cNvSpPr/>
          <p:nvPr/>
        </p:nvSpPr>
        <p:spPr>
          <a:xfrm>
            <a:off x="166925" y="1146725"/>
            <a:ext cx="6860700" cy="41826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Responsibility: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Who is responsible for ensuring that the historical narrative in your case study was accurate, inclusive, or ethical?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Evidence: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types of evidence were used in your case study, and how did they influence whose version of history was accepted?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Certainty: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Did the case study reveal gaps, contradictions, or contested sources that made historical certainty difficult or impossible?</a:t>
            </a:r>
            <a:endParaRPr b="1"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Suppression of Historical Narratives</a:t>
            </a:r>
            <a:endParaRPr sz="3500"/>
          </a:p>
        </p:txBody>
      </p:sp>
      <p:sp>
        <p:nvSpPr>
          <p:cNvPr id="218" name="Google Shape;218;p30"/>
          <p:cNvSpPr txBox="1"/>
          <p:nvPr/>
        </p:nvSpPr>
        <p:spPr>
          <a:xfrm>
            <a:off x="836550" y="1243200"/>
            <a:ext cx="10895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using case studies to expand your knowledge on the </a:t>
            </a: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suppression</a:t>
            </a: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of historical narratives.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r>
              <a:rPr b="1" lang="en-US" sz="22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(inc. homework)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Conduct in-depth research into a specific case, and give a short presentation to the class.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 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 your findings, and refine your arguments in your Kialo discussions.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the control of historical narratives.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266925" y="0"/>
            <a:ext cx="118752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Case Study: </a:t>
            </a:r>
            <a:r>
              <a:rPr lang="en-US" sz="3500"/>
              <a:t>Suppression of Historical Narratives</a:t>
            </a:r>
            <a:endParaRPr sz="3500"/>
          </a:p>
        </p:txBody>
      </p:sp>
      <p:sp>
        <p:nvSpPr>
          <p:cNvPr id="227" name="Google Shape;227;p31"/>
          <p:cNvSpPr/>
          <p:nvPr/>
        </p:nvSpPr>
        <p:spPr>
          <a:xfrm>
            <a:off x="435850" y="1504950"/>
            <a:ext cx="5504700" cy="2091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“Prehistoric” Label for Indigenous Societies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defining “history” by written records excludes oral traditions and Indigenous knowledge systems.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counts as historical evidence, and who decides?</a:t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1"/>
          <p:cNvSpPr/>
          <p:nvPr/>
        </p:nvSpPr>
        <p:spPr>
          <a:xfrm>
            <a:off x="6251450" y="1504800"/>
            <a:ext cx="5504700" cy="20922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Rewriting National History Textbooks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Government influence on shaping national identity through history curricula.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controls the “official” version of the past, and why?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435850" y="3780875"/>
            <a:ext cx="5504700" cy="2091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Controversies over Historical Statues/Monuments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Debates around memory, honor, and historical accountability.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taking down a monument erase history — or reframe it?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6251450" y="3780875"/>
            <a:ext cx="5504700" cy="2091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Museum Repatriation Debates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Ethical debates around who owns cultural artifacts and who gets to tell their stories.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Question</a:t>
            </a:r>
            <a:r>
              <a:rPr b="1"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the act of displaying history also an act of control?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593600" y="867888"/>
            <a:ext cx="1089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assign you a case study for homework.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266925" y="0"/>
            <a:ext cx="11925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Case Study: </a:t>
            </a:r>
            <a:r>
              <a:rPr lang="en-US" sz="3500"/>
              <a:t>Suppression of Historical Narratives</a:t>
            </a:r>
            <a:endParaRPr sz="3500"/>
          </a:p>
        </p:txBody>
      </p:sp>
      <p:sp>
        <p:nvSpPr>
          <p:cNvPr id="237" name="Google Shape;237;p32"/>
          <p:cNvSpPr/>
          <p:nvPr/>
        </p:nvSpPr>
        <p:spPr>
          <a:xfrm>
            <a:off x="833400" y="1811650"/>
            <a:ext cx="10525200" cy="3371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Presentation</a:t>
            </a:r>
            <a:endParaRPr b="1" sz="21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Your presentation should focus on: 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happened in the case.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perspective and power dynamics influenced what was included as historical evidence in the case and what was excluded and why.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TOK concept (perspective, evidence, certainty) is most relevant.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Whether the case supports or challenges a claim from Lesson 1.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8" name="Google Shape;238;p32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5375" y="4423900"/>
            <a:ext cx="1792849" cy="15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 txBox="1"/>
          <p:nvPr/>
        </p:nvSpPr>
        <p:spPr>
          <a:xfrm>
            <a:off x="648300" y="950838"/>
            <a:ext cx="1089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will need to give a short presentation to the class on your case study.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Suppression of Historical Narratives</a:t>
            </a:r>
            <a:endParaRPr sz="3500"/>
          </a:p>
        </p:txBody>
      </p:sp>
      <p:sp>
        <p:nvSpPr>
          <p:cNvPr id="245" name="Google Shape;245;p33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claims did you find most convincing or problematic in last class’s debate?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Were there any arguments that felt hard to prove without real-world examples?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p33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Suppression of Historical Narratives</a:t>
            </a:r>
            <a:endParaRPr sz="3500"/>
          </a:p>
        </p:txBody>
      </p:sp>
      <p:sp>
        <p:nvSpPr>
          <p:cNvPr id="252" name="Google Shape;252;p34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real-world examples of contested or suppressed historical narratives highlight tensions between power, evidence, and responsibility in the construction of history?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3" name="Google Shape;253;p34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