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Roboto Medium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RobotoMedium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boldItalic.fntdata"/><Relationship Id="rId30" Type="http://schemas.openxmlformats.org/officeDocument/2006/relationships/font" Target="fonts/RobotoMedium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637941e4d3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637941e4d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37941e4d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637941e4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f9c71feb7_0_3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f9c71feb7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f9c71feb7_0_3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f9c71feb7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f9c71feb7_0_3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f9c71feb7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9c71feb7_0_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9c71feb7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f9c71feb7_0_3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f9c71feb7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37d698485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637d69848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f9c71feb7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f9c71feb7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c71feb7_0_2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c71feb7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9c71feb7_0_2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9c71feb7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f9c71feb7_0_3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f9c71feb7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f9c71feb7_0_3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f9c71feb7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637941e4d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637941e4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637941e4d3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637941e4d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637941e4d3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637941e4d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637941e4d3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637941e4d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314" l="0" r="0" t="132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1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Relationship Id="rId4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hyperlink" Target="http://www.youtube.com/watch?v=_U4KzXn9RNg" TargetMode="External"/><Relationship Id="rId5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572350" y="1586175"/>
            <a:ext cx="6671700" cy="214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Which type of adaptation gives organisms the greatest survival advantage in the era of rapid climate change?</a:t>
            </a:r>
            <a:endParaRPr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223250" y="5396100"/>
            <a:ext cx="6671700" cy="1228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Statement of inquiry: </a:t>
            </a:r>
            <a:r>
              <a:rPr b="0" lang="en-US" sz="2400"/>
              <a:t>Relationships between an organism’s form and function allow it to adapt to its environment.</a:t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Biome: Tundra</a:t>
            </a:r>
            <a:endParaRPr/>
          </a:p>
        </p:txBody>
      </p:sp>
      <p:pic>
        <p:nvPicPr>
          <p:cNvPr id="258" name="Google Shape;258;p35" title="unnam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124" y="1298501"/>
            <a:ext cx="4455226" cy="445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5" title="unname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8901" y="1259175"/>
            <a:ext cx="4455224" cy="44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/>
        </p:nvSpPr>
        <p:spPr>
          <a:xfrm>
            <a:off x="2457400" y="5771475"/>
            <a:ext cx="1524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BEFORE</a:t>
            </a:r>
            <a:endParaRPr b="1" sz="2200"/>
          </a:p>
        </p:txBody>
      </p:sp>
      <p:sp>
        <p:nvSpPr>
          <p:cNvPr id="261" name="Google Shape;261;p35"/>
          <p:cNvSpPr txBox="1"/>
          <p:nvPr/>
        </p:nvSpPr>
        <p:spPr>
          <a:xfrm>
            <a:off x="8172400" y="5771475"/>
            <a:ext cx="11403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NOW</a:t>
            </a:r>
            <a:endParaRPr b="1"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Biome: Temperate deciduous forest</a:t>
            </a:r>
            <a:endParaRPr/>
          </a:p>
        </p:txBody>
      </p:sp>
      <p:pic>
        <p:nvPicPr>
          <p:cNvPr id="267" name="Google Shape;267;p36" title="unnam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025" y="1833699"/>
            <a:ext cx="3829350" cy="382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6" title="unname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7863" y="1833675"/>
            <a:ext cx="3829375" cy="38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6"/>
          <p:cNvSpPr txBox="1"/>
          <p:nvPr/>
        </p:nvSpPr>
        <p:spPr>
          <a:xfrm>
            <a:off x="2457400" y="5771475"/>
            <a:ext cx="1524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BEFORE</a:t>
            </a:r>
            <a:endParaRPr b="1" sz="2200"/>
          </a:p>
        </p:txBody>
      </p:sp>
      <p:sp>
        <p:nvSpPr>
          <p:cNvPr id="270" name="Google Shape;270;p36"/>
          <p:cNvSpPr txBox="1"/>
          <p:nvPr/>
        </p:nvSpPr>
        <p:spPr>
          <a:xfrm>
            <a:off x="8172400" y="5771475"/>
            <a:ext cx="11403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NOW</a:t>
            </a:r>
            <a:endParaRPr b="1"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/>
          <p:nvPr>
            <p:ph type="title"/>
          </p:nvPr>
        </p:nvSpPr>
        <p:spPr>
          <a:xfrm>
            <a:off x="266925" y="2087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Concept review</a:t>
            </a:r>
            <a:endParaRPr sz="3500"/>
          </a:p>
        </p:txBody>
      </p:sp>
      <p:sp>
        <p:nvSpPr>
          <p:cNvPr id="276" name="Google Shape;276;p37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function would this adaptation serve?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would it change the animal, and how would it improve its chances?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7" name="Google Shape;277;p37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138" y="4628100"/>
            <a:ext cx="7543800" cy="9239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3" name="Google Shape;283;p38"/>
          <p:cNvSpPr txBox="1"/>
          <p:nvPr/>
        </p:nvSpPr>
        <p:spPr>
          <a:xfrm>
            <a:off x="1099050" y="1062725"/>
            <a:ext cx="1051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On Kialo, the discussion is represented by an argument tree.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pros are green and the cons are red.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4" name="Google Shape;28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1575" y="2426038"/>
            <a:ext cx="2828925" cy="1762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5" name="Google Shape;285;p38"/>
          <p:cNvSpPr txBox="1"/>
          <p:nvPr>
            <p:ph type="title"/>
          </p:nvPr>
        </p:nvSpPr>
        <p:spPr>
          <a:xfrm>
            <a:off x="174975" y="180250"/>
            <a:ext cx="11667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The Argument Tree</a:t>
            </a:r>
            <a:endParaRPr sz="3500"/>
          </a:p>
        </p:txBody>
      </p:sp>
      <p:sp>
        <p:nvSpPr>
          <p:cNvPr id="286" name="Google Shape;286;p38"/>
          <p:cNvSpPr/>
          <p:nvPr/>
        </p:nvSpPr>
        <p:spPr>
          <a:xfrm>
            <a:off x="418350" y="2375900"/>
            <a:ext cx="32952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Here are two Kialo argument trees.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one represents a more in-depth discussion?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22" y="1523350"/>
            <a:ext cx="5757751" cy="705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2" name="Google Shape;29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8138" y="1260075"/>
            <a:ext cx="3063375" cy="1908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3" name="Google Shape;293;p39"/>
          <p:cNvSpPr txBox="1"/>
          <p:nvPr>
            <p:ph type="title"/>
          </p:nvPr>
        </p:nvSpPr>
        <p:spPr>
          <a:xfrm>
            <a:off x="328100" y="158375"/>
            <a:ext cx="11667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The Argument Tree</a:t>
            </a:r>
            <a:endParaRPr sz="3500"/>
          </a:p>
        </p:txBody>
      </p:sp>
      <p:sp>
        <p:nvSpPr>
          <p:cNvPr id="294" name="Google Shape;294;p39"/>
          <p:cNvSpPr/>
          <p:nvPr/>
        </p:nvSpPr>
        <p:spPr>
          <a:xfrm>
            <a:off x="845200" y="2432525"/>
            <a:ext cx="4918800" cy="31266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this discussion, everyone has added their own perspective on the thesis.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Some perspectives might be repeated.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Students have not engaged with their peers’ perspectives.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is unlikely to be an in-depth discussion!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39"/>
          <p:cNvSpPr/>
          <p:nvPr/>
        </p:nvSpPr>
        <p:spPr>
          <a:xfrm>
            <a:off x="7107025" y="3332225"/>
            <a:ext cx="4605600" cy="2226900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this discussion, students have added their perspective on the thesis, developed their arguments, and responded to other perspectives.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results in a more in-depth discussion!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/>
          <p:nvPr>
            <p:ph type="title"/>
          </p:nvPr>
        </p:nvSpPr>
        <p:spPr>
          <a:xfrm>
            <a:off x="339050" y="130100"/>
            <a:ext cx="111420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Can religious artifacts and miracle claims serve as reliable sources of knowledge?</a:t>
            </a:r>
            <a:endParaRPr sz="3000"/>
          </a:p>
        </p:txBody>
      </p:sp>
      <p:sp>
        <p:nvSpPr>
          <p:cNvPr id="301" name="Google Shape;301;p40"/>
          <p:cNvSpPr/>
          <p:nvPr/>
        </p:nvSpPr>
        <p:spPr>
          <a:xfrm>
            <a:off x="705975" y="1876575"/>
            <a:ext cx="10629600" cy="34197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Building Arguments</a:t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Stage 1: Add starting claims for and against the different types of adaptations. Add claims for all three forms of adaptation.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Stage 2:  Develop claims by adding examples and evidence, or explain why a claim is incorrect — Developing 1 of YOUR claims and 9 from other students.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Stage 3:  No more claims can be added. Read through the claims and vote on the ones you  feel create the best argument.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40"/>
          <p:cNvSpPr txBox="1"/>
          <p:nvPr/>
        </p:nvSpPr>
        <p:spPr>
          <a:xfrm>
            <a:off x="911000" y="1227800"/>
            <a:ext cx="1051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Let’s apply this to a discussion!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3" name="Google Shape;303;p40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9021" y="2079407"/>
            <a:ext cx="1046951" cy="8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0"/>
          <p:cNvSpPr txBox="1"/>
          <p:nvPr/>
        </p:nvSpPr>
        <p:spPr>
          <a:xfrm>
            <a:off x="911000" y="5390950"/>
            <a:ext cx="1051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Check the argument tree: How deep is the discussion?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/>
          <p:nvPr>
            <p:ph type="title"/>
          </p:nvPr>
        </p:nvSpPr>
        <p:spPr>
          <a:xfrm>
            <a:off x="266925" y="219700"/>
            <a:ext cx="116784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Exit Ticket: Reflecting on our critical thinking skills</a:t>
            </a:r>
            <a:endParaRPr sz="3500"/>
          </a:p>
        </p:txBody>
      </p:sp>
      <p:sp>
        <p:nvSpPr>
          <p:cNvPr id="310" name="Google Shape;310;p41"/>
          <p:cNvSpPr/>
          <p:nvPr/>
        </p:nvSpPr>
        <p:spPr>
          <a:xfrm>
            <a:off x="355650" y="1686350"/>
            <a:ext cx="5815200" cy="3534300"/>
          </a:xfrm>
          <a:prstGeom prst="wedgeRoundRectCallout">
            <a:avLst>
              <a:gd fmla="val -51330" name="adj1"/>
              <a:gd fmla="val 66767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Before I thought…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At the beginning of the discussion, which form of adaptation did you believe may provide an organism with the greatest chance of survival? Why?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Now I think... 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After interacting with your peers and reviewing their arguments, how has your perspective changed? Provide an example of evidence from a peer.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1" name="Google Shape;311;p41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/>
          <p:nvPr>
            <p:ph type="title"/>
          </p:nvPr>
        </p:nvSpPr>
        <p:spPr>
          <a:xfrm>
            <a:off x="228600" y="265650"/>
            <a:ext cx="11142000" cy="130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br>
              <a:rPr lang="en-US" sz="3500"/>
            </a:br>
            <a:r>
              <a:rPr lang="en-US" sz="3500"/>
              <a:t>Criterion A - Knowing and Understanding</a:t>
            </a:r>
            <a:endParaRPr sz="3500"/>
          </a:p>
        </p:txBody>
      </p:sp>
      <p:sp>
        <p:nvSpPr>
          <p:cNvPr id="317" name="Google Shape;317;p42"/>
          <p:cNvSpPr txBox="1"/>
          <p:nvPr>
            <p:ph type="title"/>
          </p:nvPr>
        </p:nvSpPr>
        <p:spPr>
          <a:xfrm>
            <a:off x="1147525" y="2068300"/>
            <a:ext cx="6518400" cy="510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i. Outline structural, behavioral, and physiological adaptations.</a:t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000"/>
              <a:t>iii. Interpret information to make scientifically supported judgments: how different types of adaptation improve an animal’s survival in a particular environment.</a:t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318" name="Google Shape;31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222487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4160600"/>
            <a:ext cx="763652" cy="7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266925" y="1650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 l="0" r="0" t="0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id="195" name="Google Shape;195;p27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3713" y="2270450"/>
            <a:ext cx="6344566" cy="35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228600" y="265650"/>
            <a:ext cx="11142000" cy="130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</a:t>
            </a:r>
            <a:br>
              <a:rPr lang="en-US" sz="3500"/>
            </a:br>
            <a:r>
              <a:rPr lang="en-US" sz="3500"/>
              <a:t>Criterion A - Knowing and Understanding</a:t>
            </a:r>
            <a:endParaRPr sz="3500"/>
          </a:p>
        </p:txBody>
      </p:sp>
      <p:sp>
        <p:nvSpPr>
          <p:cNvPr id="201" name="Google Shape;201;p28"/>
          <p:cNvSpPr txBox="1"/>
          <p:nvPr>
            <p:ph type="title"/>
          </p:nvPr>
        </p:nvSpPr>
        <p:spPr>
          <a:xfrm>
            <a:off x="1147525" y="2068300"/>
            <a:ext cx="6518400" cy="510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i. Outline structural, behavioral, and physiological adaptations.</a:t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000"/>
              <a:t>iii. Interpret information to make scientifically supported judgments: how different types of adaptation improve an animal’s survival in a particular environment.</a:t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222487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4160600"/>
            <a:ext cx="763652" cy="7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209" name="Google Shape;209;p29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Key and Related Concepts</a:t>
            </a:r>
            <a:endParaRPr sz="3500"/>
          </a:p>
        </p:txBody>
      </p:sp>
      <p:sp>
        <p:nvSpPr>
          <p:cNvPr id="210" name="Google Shape;210;p29"/>
          <p:cNvSpPr/>
          <p:nvPr/>
        </p:nvSpPr>
        <p:spPr>
          <a:xfrm>
            <a:off x="166925" y="1146725"/>
            <a:ext cx="7060500" cy="46881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Relationships: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are these elements connected?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Form: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does something look like? 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Function: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is its purpose?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Adaptation: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does the form of an organism change to survive in its environment?</a:t>
            </a:r>
            <a:b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b="1"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Structural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  How do physical features of an  </a:t>
            </a:r>
            <a:b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organism help it survive in its environment?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b="1"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Behavioral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 In what ways do animals change their  </a:t>
            </a:r>
            <a:b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actions in response to environmental pressures?</a:t>
            </a:r>
            <a:b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b="1"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Physiological - </a:t>
            </a: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bodily functions adjust to  </a:t>
            </a:r>
            <a:b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changing environments?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concepts.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build your understanding.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266925" y="2197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Options Explosion</a:t>
            </a:r>
            <a:endParaRPr sz="3500"/>
          </a:p>
        </p:txBody>
      </p:sp>
      <p:sp>
        <p:nvSpPr>
          <p:cNvPr id="217" name="Google Shape;217;p30"/>
          <p:cNvSpPr txBox="1"/>
          <p:nvPr/>
        </p:nvSpPr>
        <p:spPr>
          <a:xfrm>
            <a:off x="203100" y="1243200"/>
            <a:ext cx="1191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consolidating what we know about adaptation through discussing our debatable question..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0"/>
          <p:cNvSpPr/>
          <p:nvPr/>
        </p:nvSpPr>
        <p:spPr>
          <a:xfrm>
            <a:off x="522480" y="26114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Get into your groups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290250" y="26114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Look at the photos assigned to your group.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8386320" y="26114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List as many possible adaptations as you can think of that would help these organisms survive their changing habitat.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Biome: Rainforest</a:t>
            </a:r>
            <a:endParaRPr/>
          </a:p>
        </p:txBody>
      </p:sp>
      <p:pic>
        <p:nvPicPr>
          <p:cNvPr id="226" name="Google Shape;226;p31" title="unnam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87775"/>
            <a:ext cx="48768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 title="unname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600" y="1487775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Biome: Taiga</a:t>
            </a:r>
            <a:endParaRPr/>
          </a:p>
        </p:txBody>
      </p:sp>
      <p:pic>
        <p:nvPicPr>
          <p:cNvPr id="233" name="Google Shape;233;p32" title="unnam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87775"/>
            <a:ext cx="48768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 title="unname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600" y="1487775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Biome: Grasslands</a:t>
            </a:r>
            <a:endParaRPr/>
          </a:p>
        </p:txBody>
      </p:sp>
      <p:pic>
        <p:nvPicPr>
          <p:cNvPr id="240" name="Google Shape;240;p33" title="unnam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475" y="1426200"/>
            <a:ext cx="4254450" cy="4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 title="unname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9575" y="1214250"/>
            <a:ext cx="4525949" cy="452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 txBox="1"/>
          <p:nvPr/>
        </p:nvSpPr>
        <p:spPr>
          <a:xfrm>
            <a:off x="2457400" y="5771475"/>
            <a:ext cx="1524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BEFORE</a:t>
            </a:r>
            <a:endParaRPr b="1" sz="2200"/>
          </a:p>
        </p:txBody>
      </p:sp>
      <p:sp>
        <p:nvSpPr>
          <p:cNvPr id="243" name="Google Shape;243;p33"/>
          <p:cNvSpPr txBox="1"/>
          <p:nvPr/>
        </p:nvSpPr>
        <p:spPr>
          <a:xfrm>
            <a:off x="8172400" y="5771475"/>
            <a:ext cx="11403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NOW</a:t>
            </a:r>
            <a:endParaRPr b="1"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Biome: Desert</a:t>
            </a:r>
            <a:endParaRPr/>
          </a:p>
        </p:txBody>
      </p:sp>
      <p:pic>
        <p:nvPicPr>
          <p:cNvPr id="249" name="Google Shape;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50" y="1486750"/>
            <a:ext cx="4189300" cy="41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 title="unname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3200" y="1486750"/>
            <a:ext cx="4189300" cy="418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4"/>
          <p:cNvSpPr txBox="1"/>
          <p:nvPr/>
        </p:nvSpPr>
        <p:spPr>
          <a:xfrm>
            <a:off x="2457400" y="5771475"/>
            <a:ext cx="1524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BEFORE</a:t>
            </a:r>
            <a:endParaRPr b="1" sz="2200"/>
          </a:p>
        </p:txBody>
      </p:sp>
      <p:sp>
        <p:nvSpPr>
          <p:cNvPr id="252" name="Google Shape;252;p34"/>
          <p:cNvSpPr txBox="1"/>
          <p:nvPr/>
        </p:nvSpPr>
        <p:spPr>
          <a:xfrm>
            <a:off x="8172400" y="5771475"/>
            <a:ext cx="11403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NOW</a:t>
            </a:r>
            <a:endParaRPr b="1"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