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Roboto Medium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186abd6be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186abd6be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3686ea6982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3686ea6982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3686ea6982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3686ea6982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3686ea6982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3686ea6982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27dcf761a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27dcf761a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6ab1632bc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6ab1632bc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5186abd6be_3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5186abd6be_3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3686ea69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3686ea698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268550efa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268550efa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3eb34fab3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3eb34fab3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268550efa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268550efa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268550efa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268550efa8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299181916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299181916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27dcf761a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27dcf761a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3686ea6982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3686ea6982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+text" type="title">
  <p:cSld name="TITLE">
    <p:bg>
      <p:bgPr>
        <a:solidFill>
          <a:srgbClr val="ECF8FE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266925" y="473475"/>
            <a:ext cx="11142000" cy="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266925" y="1430175"/>
            <a:ext cx="10650300" cy="42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1" name="Google Shape;11;p2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/ 30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">
  <p:cSld name="TITLE_1_1_1_1">
    <p:bg>
      <p:bgPr>
        <a:solidFill>
          <a:schemeClr val="l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>
            <a:spLocks noGrp="1"/>
          </p:cNvSpPr>
          <p:nvPr>
            <p:ph type="pic" idx="2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487675" rIns="121900" bIns="48767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79" name="Google Shape;79;p1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80" name="Google Shape;80;p1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1" name="Google Shape;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+text" type="title">
  <p:cSld name="TITLE">
    <p:bg>
      <p:bgPr>
        <a:solidFill>
          <a:schemeClr val="lt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08" name="Google Shape;108;p1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09" name="Google Shape;109;p1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0" name="Google Shape;110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1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>
            <a:spLocks noGrp="1"/>
          </p:cNvSpPr>
          <p:nvPr>
            <p:ph type="subTitle" idx="2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1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>
            <a:spLocks noGrp="1"/>
          </p:cNvSpPr>
          <p:nvPr>
            <p:ph type="subTitle" idx="2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t="1324" b="1314"/>
          <a:stretch/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1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2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vertical">
  <p:cSld name="TITLE_1">
    <p:bg>
      <p:bgPr>
        <a:solidFill>
          <a:schemeClr val="lt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34" name="Google Shape;134;p2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35" name="Google Shape;135;p2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6" name="Google Shape;136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ryptic images">
  <p:cSld name="TITLE_1_2">
    <p:bg>
      <p:bgPr>
        <a:solidFill>
          <a:schemeClr val="lt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>
            <a:spLocks noGrp="1"/>
          </p:cNvSpPr>
          <p:nvPr>
            <p:ph type="pic" idx="3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1"/>
          <p:cNvSpPr>
            <a:spLocks noGrp="1"/>
          </p:cNvSpPr>
          <p:nvPr>
            <p:ph type="pic" idx="4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44" name="Google Shape;144;p2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45" name="Google Shape;145;p2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6" name="Google Shape;146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subTitle" idx="2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horizontal">
  <p:cSld name="TITLE_1_1">
    <p:bg>
      <p:bgPr>
        <a:solidFill>
          <a:schemeClr val="lt2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2"/>
          <p:cNvSpPr>
            <a:spLocks noGrp="1"/>
          </p:cNvSpPr>
          <p:nvPr>
            <p:ph type="pic" idx="2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4 items">
  <p:cSld name="TITLE_1_1_2">
    <p:bg>
      <p:bgPr>
        <a:solidFill>
          <a:schemeClr val="lt2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3"/>
          <p:cNvSpPr>
            <a:spLocks noGrp="1"/>
          </p:cNvSpPr>
          <p:nvPr>
            <p:ph type="pic" idx="2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0" name="Google Shape;160;p23"/>
          <p:cNvSpPr>
            <a:spLocks noGrp="1"/>
          </p:cNvSpPr>
          <p:nvPr>
            <p:ph type="pic" idx="3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1" name="Google Shape;161;p23"/>
          <p:cNvSpPr>
            <a:spLocks noGrp="1"/>
          </p:cNvSpPr>
          <p:nvPr>
            <p:ph type="pic" idx="4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>
            <a:spLocks noGrp="1"/>
          </p:cNvSpPr>
          <p:nvPr>
            <p:ph type="subTitle" idx="5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subTitle" idx="6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subTitle" idx="7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grpSp>
        <p:nvGrpSpPr>
          <p:cNvPr id="165" name="Google Shape;165;p23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66" name="Google Shape;166;p23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7" name="Google Shape;167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 with quote">
  <p:cSld name="TITLE_1_1_1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>
            <a:spLocks noGrp="1"/>
          </p:cNvSpPr>
          <p:nvPr>
            <p:ph type="pic" idx="2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1" name="Google Shape;171;p24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2" name="Google Shape;172;p24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3" name="Google Shape;17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">
  <p:cSld name="TITLE_1_1_1_1">
    <p:bg>
      <p:bgPr>
        <a:solidFill>
          <a:schemeClr val="l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>
            <a:spLocks noGrp="1"/>
          </p:cNvSpPr>
          <p:nvPr>
            <p:ph type="pic" idx="2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5"/>
          <p:cNvSpPr txBox="1">
            <a:spLocks noGrp="1"/>
          </p:cNvSpPr>
          <p:nvPr>
            <p:ph type="body" idx="1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487675" rIns="121900" bIns="48767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78" name="Google Shape;178;p25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9" name="Google Shape;179;p25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0" name="Google Shape;180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2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subTitle" idx="2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vertical">
  <p:cSld name="TITLE_1"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35" name="Google Shape;35;p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36" name="Google Shape;36;p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" name="Google Shape;3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ryptic images">
  <p:cSld name="TITLE_1_2">
    <p:bg>
      <p:bgPr>
        <a:solidFill>
          <a:schemeClr val="l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>
            <a:spLocks noGrp="1"/>
          </p:cNvSpPr>
          <p:nvPr>
            <p:ph type="pic" idx="3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>
            <a:spLocks noGrp="1"/>
          </p:cNvSpPr>
          <p:nvPr>
            <p:ph type="pic" idx="4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45" name="Google Shape;45;p7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46" name="Google Shape;46;p7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7" name="Google Shape;4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horizontal">
  <p:cSld name="TITLE_1_1">
    <p:bg>
      <p:bgPr>
        <a:solidFill>
          <a:schemeClr val="l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>
            <a:spLocks noGrp="1"/>
          </p:cNvSpPr>
          <p:nvPr>
            <p:ph type="pic" idx="2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4 items">
  <p:cSld name="TITLE_1_1_2">
    <p:bg>
      <p:bgPr>
        <a:solidFill>
          <a:schemeClr val="lt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>
            <a:spLocks noGrp="1"/>
          </p:cNvSpPr>
          <p:nvPr>
            <p:ph type="pic" idx="2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" name="Google Shape;61;p9"/>
          <p:cNvSpPr>
            <a:spLocks noGrp="1"/>
          </p:cNvSpPr>
          <p:nvPr>
            <p:ph type="pic" idx="3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9"/>
          <p:cNvSpPr>
            <a:spLocks noGrp="1"/>
          </p:cNvSpPr>
          <p:nvPr>
            <p:ph type="pic" idx="4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9"/>
          <p:cNvSpPr txBox="1">
            <a:spLocks noGrp="1"/>
          </p:cNvSpPr>
          <p:nvPr>
            <p:ph type="subTitle" idx="5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6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7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grpSp>
        <p:nvGrpSpPr>
          <p:cNvPr id="66" name="Google Shape;66;p9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67" name="Google Shape;67;p9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 with quote">
  <p:cSld name="TITLE_1_1_1">
    <p:bg>
      <p:bgPr>
        <a:solidFill>
          <a:schemeClr val="lt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2" name="Google Shape;72;p1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73" name="Google Shape;73;p1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4" name="Google Shape;7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2F89DC"/>
            </a:gs>
            <a:gs pos="100000">
              <a:srgbClr val="194670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hyperlink" Target="http://www.youtube.com/watch?v=_U4KzXn9R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304800" y="2001850"/>
            <a:ext cx="6671700" cy="2025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Will AI do more harm than good?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</p:txBody>
      </p:sp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223250" y="5534000"/>
            <a:ext cx="6671700" cy="102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Knowledge and Technology: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/>
              <a:t>AI, Knowledge, and Accountability</a:t>
            </a:r>
            <a:endParaRPr sz="24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/>
              <a:t>Lesson 3: Listening Task</a:t>
            </a:r>
            <a:endParaRPr sz="2400" b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9" name="Google Shape;269;p35"/>
          <p:cNvCxnSpPr/>
          <p:nvPr/>
        </p:nvCxnSpPr>
        <p:spPr>
          <a:xfrm flipH="1">
            <a:off x="8480400" y="1697775"/>
            <a:ext cx="32700" cy="3139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35"/>
          <p:cNvCxnSpPr/>
          <p:nvPr/>
        </p:nvCxnSpPr>
        <p:spPr>
          <a:xfrm flipH="1">
            <a:off x="3678875" y="1497600"/>
            <a:ext cx="32700" cy="3139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71" name="Google Shape;271;p35"/>
          <p:cNvGrpSpPr/>
          <p:nvPr/>
        </p:nvGrpSpPr>
        <p:grpSpPr>
          <a:xfrm>
            <a:off x="1381523" y="2569913"/>
            <a:ext cx="4627431" cy="1219350"/>
            <a:chOff x="1381523" y="2426325"/>
            <a:chExt cx="4627431" cy="1219350"/>
          </a:xfrm>
        </p:grpSpPr>
        <p:pic>
          <p:nvPicPr>
            <p:cNvPr id="272" name="Google Shape;272;p35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/>
            <a:stretch/>
          </p:blipFill>
          <p:spPr>
            <a:xfrm>
              <a:off x="1381523" y="2426325"/>
              <a:ext cx="4627431" cy="1219350"/>
            </a:xfrm>
            <a:prstGeom prst="rect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73" name="Google Shape;273;p35"/>
            <p:cNvSpPr txBox="1"/>
            <p:nvPr/>
          </p:nvSpPr>
          <p:spPr>
            <a:xfrm>
              <a:off x="1476138" y="2835350"/>
              <a:ext cx="44382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AI-driven algorithms fuel extremism, polarization, and misinformation by prioritizing engagement over reliable information.</a:t>
              </a: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</p:txBody>
        </p:sp>
      </p:grpSp>
      <p:grpSp>
        <p:nvGrpSpPr>
          <p:cNvPr id="274" name="Google Shape;274;p35"/>
          <p:cNvGrpSpPr/>
          <p:nvPr/>
        </p:nvGrpSpPr>
        <p:grpSpPr>
          <a:xfrm>
            <a:off x="6183049" y="2566000"/>
            <a:ext cx="4627426" cy="1227225"/>
            <a:chOff x="6183074" y="2422387"/>
            <a:chExt cx="4627426" cy="1227225"/>
          </a:xfrm>
        </p:grpSpPr>
        <p:pic>
          <p:nvPicPr>
            <p:cNvPr id="275" name="Google Shape;275;p35" title="Con Snip Blank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83074" y="2422387"/>
              <a:ext cx="4627426" cy="1227225"/>
            </a:xfrm>
            <a:prstGeom prst="rect">
              <a:avLst/>
            </a:prstGeom>
            <a:noFill/>
            <a:ln w="19050" cap="flat" cmpd="sng">
              <a:solidFill>
                <a:srgbClr val="CC4125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76" name="Google Shape;276;p35"/>
            <p:cNvSpPr txBox="1"/>
            <p:nvPr/>
          </p:nvSpPr>
          <p:spPr>
            <a:xfrm>
              <a:off x="6340000" y="2785200"/>
              <a:ext cx="41940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Regulatory measures, such as stricter privacy laws can mitigate these risks.</a:t>
              </a: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</p:txBody>
        </p:sp>
      </p:grpSp>
      <p:grpSp>
        <p:nvGrpSpPr>
          <p:cNvPr id="277" name="Google Shape;277;p35"/>
          <p:cNvGrpSpPr/>
          <p:nvPr/>
        </p:nvGrpSpPr>
        <p:grpSpPr>
          <a:xfrm>
            <a:off x="1381523" y="4041125"/>
            <a:ext cx="4627431" cy="1219350"/>
            <a:chOff x="1381510" y="3931750"/>
            <a:chExt cx="4627431" cy="1219350"/>
          </a:xfrm>
        </p:grpSpPr>
        <p:pic>
          <p:nvPicPr>
            <p:cNvPr id="278" name="Google Shape;278;p35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/>
            <a:stretch/>
          </p:blipFill>
          <p:spPr>
            <a:xfrm>
              <a:off x="1381510" y="3931750"/>
              <a:ext cx="4627431" cy="1219350"/>
            </a:xfrm>
            <a:prstGeom prst="rect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79" name="Google Shape;279;p35"/>
            <p:cNvSpPr txBox="1"/>
            <p:nvPr/>
          </p:nvSpPr>
          <p:spPr>
            <a:xfrm>
              <a:off x="1476125" y="4253025"/>
              <a:ext cx="44382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For example, the current business models of tech companies erode democratic discourse, amplify echo chambers, and undermine civic trust.</a:t>
              </a: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</p:txBody>
        </p:sp>
      </p:grpSp>
      <p:sp>
        <p:nvSpPr>
          <p:cNvPr id="280" name="Google Shape;280;p35"/>
          <p:cNvSpPr txBox="1">
            <a:spLocks noGrp="1"/>
          </p:cNvSpPr>
          <p:nvPr>
            <p:ph type="title"/>
          </p:nvPr>
        </p:nvSpPr>
        <p:spPr>
          <a:xfrm>
            <a:off x="266925" y="15037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Kialo Discussion: Example Claims</a:t>
            </a:r>
            <a:endParaRPr sz="3500"/>
          </a:p>
        </p:txBody>
      </p:sp>
      <p:pic>
        <p:nvPicPr>
          <p:cNvPr id="281" name="Google Shape;281;p35" title="Pro Snip Blank.png"/>
          <p:cNvPicPr preferRelativeResize="0"/>
          <p:nvPr/>
        </p:nvPicPr>
        <p:blipFill rotWithShape="1">
          <a:blip r:embed="rId3">
            <a:alphaModFix/>
          </a:blip>
          <a:srcRect b="23389"/>
          <a:stretch/>
        </p:blipFill>
        <p:spPr>
          <a:xfrm>
            <a:off x="6183035" y="4041125"/>
            <a:ext cx="4627431" cy="121935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2" name="Google Shape;282;p35"/>
          <p:cNvSpPr txBox="1"/>
          <p:nvPr/>
        </p:nvSpPr>
        <p:spPr>
          <a:xfrm>
            <a:off x="6277638" y="4361650"/>
            <a:ext cx="4438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For example, EU regulations mean AI can improve transparency and promote access to accurate information.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</p:txBody>
      </p:sp>
      <p:pic>
        <p:nvPicPr>
          <p:cNvPr id="283" name="Google Shape;28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1525" y="1251125"/>
            <a:ext cx="9428950" cy="999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8" name="Google Shape;288;p36"/>
          <p:cNvCxnSpPr/>
          <p:nvPr/>
        </p:nvCxnSpPr>
        <p:spPr>
          <a:xfrm flipH="1">
            <a:off x="8480400" y="1697775"/>
            <a:ext cx="32700" cy="3139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36"/>
          <p:cNvCxnSpPr/>
          <p:nvPr/>
        </p:nvCxnSpPr>
        <p:spPr>
          <a:xfrm flipH="1">
            <a:off x="3678875" y="1497600"/>
            <a:ext cx="32700" cy="3139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90" name="Google Shape;290;p36"/>
          <p:cNvGrpSpPr/>
          <p:nvPr/>
        </p:nvGrpSpPr>
        <p:grpSpPr>
          <a:xfrm>
            <a:off x="1381523" y="2569913"/>
            <a:ext cx="4627431" cy="1219350"/>
            <a:chOff x="1381523" y="2426325"/>
            <a:chExt cx="4627431" cy="1219350"/>
          </a:xfrm>
        </p:grpSpPr>
        <p:pic>
          <p:nvPicPr>
            <p:cNvPr id="291" name="Google Shape;291;p36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/>
            <a:stretch/>
          </p:blipFill>
          <p:spPr>
            <a:xfrm>
              <a:off x="1381523" y="2426325"/>
              <a:ext cx="4627431" cy="1219350"/>
            </a:xfrm>
            <a:prstGeom prst="rect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92" name="Google Shape;292;p36"/>
            <p:cNvSpPr txBox="1"/>
            <p:nvPr/>
          </p:nvSpPr>
          <p:spPr>
            <a:xfrm>
              <a:off x="1476138" y="2835350"/>
              <a:ext cx="44382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AI-powered innovations can save lives and reduce human error in critical areas, such as healthcare and transportation.</a:t>
              </a: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</p:txBody>
        </p:sp>
      </p:grpSp>
      <p:grpSp>
        <p:nvGrpSpPr>
          <p:cNvPr id="293" name="Google Shape;293;p36"/>
          <p:cNvGrpSpPr/>
          <p:nvPr/>
        </p:nvGrpSpPr>
        <p:grpSpPr>
          <a:xfrm>
            <a:off x="6183049" y="2566000"/>
            <a:ext cx="4627426" cy="1227225"/>
            <a:chOff x="6183074" y="2422387"/>
            <a:chExt cx="4627426" cy="1227225"/>
          </a:xfrm>
        </p:grpSpPr>
        <p:pic>
          <p:nvPicPr>
            <p:cNvPr id="294" name="Google Shape;294;p36" title="Con Snip Blank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83074" y="2422387"/>
              <a:ext cx="4627426" cy="1227225"/>
            </a:xfrm>
            <a:prstGeom prst="rect">
              <a:avLst/>
            </a:prstGeom>
            <a:noFill/>
            <a:ln w="19050" cap="flat" cmpd="sng">
              <a:solidFill>
                <a:srgbClr val="CC4125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95" name="Google Shape;295;p36"/>
            <p:cNvSpPr txBox="1"/>
            <p:nvPr/>
          </p:nvSpPr>
          <p:spPr>
            <a:xfrm>
              <a:off x="6340000" y="2785200"/>
              <a:ext cx="41940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The widespread adoption of AI in safety-critical domains may introduce new risks.</a:t>
              </a: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</p:txBody>
        </p:sp>
      </p:grpSp>
      <p:sp>
        <p:nvSpPr>
          <p:cNvPr id="296" name="Google Shape;296;p36"/>
          <p:cNvSpPr txBox="1">
            <a:spLocks noGrp="1"/>
          </p:cNvSpPr>
          <p:nvPr>
            <p:ph type="title"/>
          </p:nvPr>
        </p:nvSpPr>
        <p:spPr>
          <a:xfrm>
            <a:off x="266925" y="15037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Kialo Discussion: Example Claims</a:t>
            </a:r>
            <a:endParaRPr sz="3500"/>
          </a:p>
        </p:txBody>
      </p:sp>
      <p:pic>
        <p:nvPicPr>
          <p:cNvPr id="297" name="Google Shape;297;p36" title="Pro Snip Blank.png"/>
          <p:cNvPicPr preferRelativeResize="0"/>
          <p:nvPr/>
        </p:nvPicPr>
        <p:blipFill rotWithShape="1">
          <a:blip r:embed="rId3">
            <a:alphaModFix/>
          </a:blip>
          <a:srcRect b="23389"/>
          <a:stretch/>
        </p:blipFill>
        <p:spPr>
          <a:xfrm>
            <a:off x="6183035" y="4041125"/>
            <a:ext cx="4627431" cy="121935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98" name="Google Shape;298;p36"/>
          <p:cNvGrpSpPr/>
          <p:nvPr/>
        </p:nvGrpSpPr>
        <p:grpSpPr>
          <a:xfrm>
            <a:off x="1381523" y="4041125"/>
            <a:ext cx="4722128" cy="1219350"/>
            <a:chOff x="1381510" y="3931750"/>
            <a:chExt cx="4722128" cy="1219350"/>
          </a:xfrm>
        </p:grpSpPr>
        <p:pic>
          <p:nvPicPr>
            <p:cNvPr id="299" name="Google Shape;299;p36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/>
            <a:stretch/>
          </p:blipFill>
          <p:spPr>
            <a:xfrm>
              <a:off x="1381510" y="3931750"/>
              <a:ext cx="4627431" cy="1219350"/>
            </a:xfrm>
            <a:prstGeom prst="rect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00" name="Google Shape;300;p36"/>
            <p:cNvSpPr txBox="1"/>
            <p:nvPr/>
          </p:nvSpPr>
          <p:spPr>
            <a:xfrm>
              <a:off x="1476138" y="4253025"/>
              <a:ext cx="46275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Examples include autonomous vehicles, robotic surgeries, and disease detection algorithms.</a:t>
              </a: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</p:txBody>
        </p:sp>
      </p:grpSp>
      <p:sp>
        <p:nvSpPr>
          <p:cNvPr id="301" name="Google Shape;301;p36"/>
          <p:cNvSpPr txBox="1"/>
          <p:nvPr/>
        </p:nvSpPr>
        <p:spPr>
          <a:xfrm>
            <a:off x="6277651" y="4361650"/>
            <a:ext cx="4627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These could include reliance on flawed algorithms, data biases, and the potential for catastrophic failures due to hacking or system malfunctions.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</p:txBody>
      </p:sp>
      <p:pic>
        <p:nvPicPr>
          <p:cNvPr id="302" name="Google Shape;30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1525" y="1189450"/>
            <a:ext cx="9428949" cy="1032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" name="Google Shape;307;p37"/>
          <p:cNvCxnSpPr/>
          <p:nvPr/>
        </p:nvCxnSpPr>
        <p:spPr>
          <a:xfrm flipH="1">
            <a:off x="8480400" y="1697775"/>
            <a:ext cx="32700" cy="3139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8" name="Google Shape;308;p37"/>
          <p:cNvCxnSpPr/>
          <p:nvPr/>
        </p:nvCxnSpPr>
        <p:spPr>
          <a:xfrm flipH="1">
            <a:off x="3678875" y="1497600"/>
            <a:ext cx="32700" cy="3139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09" name="Google Shape;309;p37"/>
          <p:cNvGrpSpPr/>
          <p:nvPr/>
        </p:nvGrpSpPr>
        <p:grpSpPr>
          <a:xfrm>
            <a:off x="1381523" y="2569913"/>
            <a:ext cx="4627431" cy="1219350"/>
            <a:chOff x="1381523" y="2426325"/>
            <a:chExt cx="4627431" cy="1219350"/>
          </a:xfrm>
        </p:grpSpPr>
        <p:pic>
          <p:nvPicPr>
            <p:cNvPr id="310" name="Google Shape;310;p37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/>
            <a:stretch/>
          </p:blipFill>
          <p:spPr>
            <a:xfrm>
              <a:off x="1381523" y="2426325"/>
              <a:ext cx="4627431" cy="1219350"/>
            </a:xfrm>
            <a:prstGeom prst="rect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11" name="Google Shape;311;p37"/>
            <p:cNvSpPr txBox="1"/>
            <p:nvPr/>
          </p:nvSpPr>
          <p:spPr>
            <a:xfrm>
              <a:off x="1476138" y="2835350"/>
              <a:ext cx="44382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AI tools can augment human creativity and facilitate collaboration by providing innovative solutions and insights.</a:t>
              </a: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</p:txBody>
        </p:sp>
      </p:grpSp>
      <p:grpSp>
        <p:nvGrpSpPr>
          <p:cNvPr id="312" name="Google Shape;312;p37"/>
          <p:cNvGrpSpPr/>
          <p:nvPr/>
        </p:nvGrpSpPr>
        <p:grpSpPr>
          <a:xfrm>
            <a:off x="6183049" y="2566000"/>
            <a:ext cx="4627426" cy="1227225"/>
            <a:chOff x="6183074" y="2422387"/>
            <a:chExt cx="4627426" cy="1227225"/>
          </a:xfrm>
        </p:grpSpPr>
        <p:pic>
          <p:nvPicPr>
            <p:cNvPr id="313" name="Google Shape;313;p37" title="Con Snip Blank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83074" y="2422387"/>
              <a:ext cx="4627426" cy="1227225"/>
            </a:xfrm>
            <a:prstGeom prst="rect">
              <a:avLst/>
            </a:prstGeom>
            <a:noFill/>
            <a:ln w="19050" cap="flat" cmpd="sng">
              <a:solidFill>
                <a:srgbClr val="CC4125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314" name="Google Shape;314;p37"/>
            <p:cNvSpPr txBox="1"/>
            <p:nvPr/>
          </p:nvSpPr>
          <p:spPr>
            <a:xfrm>
              <a:off x="6340000" y="2785200"/>
              <a:ext cx="41940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Over-reliance on AI may stifle human creativity, resulting in standardized outputs.</a:t>
              </a: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</p:txBody>
        </p:sp>
      </p:grpSp>
      <p:pic>
        <p:nvPicPr>
          <p:cNvPr id="315" name="Google Shape;315;p37" title="Pro Snip Blank.png"/>
          <p:cNvPicPr preferRelativeResize="0"/>
          <p:nvPr/>
        </p:nvPicPr>
        <p:blipFill rotWithShape="1">
          <a:blip r:embed="rId3">
            <a:alphaModFix/>
          </a:blip>
          <a:srcRect b="23389"/>
          <a:stretch/>
        </p:blipFill>
        <p:spPr>
          <a:xfrm>
            <a:off x="1381523" y="4041125"/>
            <a:ext cx="4627431" cy="121935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6" name="Google Shape;316;p37"/>
          <p:cNvSpPr txBox="1"/>
          <p:nvPr/>
        </p:nvSpPr>
        <p:spPr>
          <a:xfrm>
            <a:off x="1443325" y="4361650"/>
            <a:ext cx="4627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For example, AI can assist artists in generating new forms of expression, help researchers analyze complex data faster, and enable teams to work more efficiently by automating routine tasks.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</p:txBody>
      </p:sp>
      <p:sp>
        <p:nvSpPr>
          <p:cNvPr id="317" name="Google Shape;317;p37"/>
          <p:cNvSpPr txBox="1">
            <a:spLocks noGrp="1"/>
          </p:cNvSpPr>
          <p:nvPr>
            <p:ph type="title"/>
          </p:nvPr>
        </p:nvSpPr>
        <p:spPr>
          <a:xfrm>
            <a:off x="266925" y="15037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Kialo Discussion: Example Claims</a:t>
            </a:r>
            <a:endParaRPr sz="3500"/>
          </a:p>
        </p:txBody>
      </p:sp>
      <p:pic>
        <p:nvPicPr>
          <p:cNvPr id="318" name="Google Shape;318;p37" title="Pro Snip Blank.png"/>
          <p:cNvPicPr preferRelativeResize="0"/>
          <p:nvPr/>
        </p:nvPicPr>
        <p:blipFill rotWithShape="1">
          <a:blip r:embed="rId3">
            <a:alphaModFix/>
          </a:blip>
          <a:srcRect b="23389"/>
          <a:stretch/>
        </p:blipFill>
        <p:spPr>
          <a:xfrm>
            <a:off x="6183035" y="4041125"/>
            <a:ext cx="4627431" cy="121935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9" name="Google Shape;319;p37"/>
          <p:cNvSpPr txBox="1"/>
          <p:nvPr/>
        </p:nvSpPr>
        <p:spPr>
          <a:xfrm>
            <a:off x="6277638" y="4361650"/>
            <a:ext cx="4438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For example, if creators rely too heavily on AI-generated content, it might reduce the uniqueness and originality that come from human experience and intuition.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</p:txBody>
      </p:sp>
      <p:pic>
        <p:nvPicPr>
          <p:cNvPr id="320" name="Google Shape;32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1525" y="1165175"/>
            <a:ext cx="9428949" cy="1019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8"/>
          <p:cNvSpPr txBox="1">
            <a:spLocks noGrp="1"/>
          </p:cNvSpPr>
          <p:nvPr>
            <p:ph type="title"/>
          </p:nvPr>
        </p:nvSpPr>
        <p:spPr>
          <a:xfrm>
            <a:off x="266925" y="20877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Reflection Task</a:t>
            </a:r>
            <a:endParaRPr sz="3500"/>
          </a:p>
        </p:txBody>
      </p:sp>
      <p:sp>
        <p:nvSpPr>
          <p:cNvPr id="326" name="Google Shape;326;p38"/>
          <p:cNvSpPr/>
          <p:nvPr/>
        </p:nvSpPr>
        <p:spPr>
          <a:xfrm>
            <a:off x="355651" y="1686350"/>
            <a:ext cx="5815200" cy="2983800"/>
          </a:xfrm>
          <a:prstGeom prst="wedgeRoundRectCallout">
            <a:avLst>
              <a:gd name="adj1" fmla="val -51330"/>
              <a:gd name="adj2" fmla="val 66767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ethical frameworks influence our view of responsibility for AI decisions?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ethical principles guide how we assign responsibility for AI decisions?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cultural or societal values shape these principles?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7" name="Google Shape;327;p38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731651"/>
            <a:ext cx="5486400" cy="289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 txBox="1">
            <a:spLocks noGrp="1"/>
          </p:cNvSpPr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Objectives: Recap</a:t>
            </a:r>
            <a:endParaRPr sz="3500"/>
          </a:p>
        </p:txBody>
      </p:sp>
      <p:sp>
        <p:nvSpPr>
          <p:cNvPr id="333" name="Google Shape;333;p39"/>
          <p:cNvSpPr txBox="1">
            <a:spLocks noGrp="1"/>
          </p:cNvSpPr>
          <p:nvPr>
            <p:ph type="title"/>
          </p:nvPr>
        </p:nvSpPr>
        <p:spPr>
          <a:xfrm>
            <a:off x="1118600" y="1516925"/>
            <a:ext cx="5917500" cy="219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Analyze and evaluate the strength of arguments in debates about AI ethics.</a:t>
            </a: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3000"/>
              <a:t>Evaluate the ethical implications of AI technologies from multiple stakeholder perspectives.</a:t>
            </a: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2500"/>
              </a:spcAft>
              <a:buNone/>
            </a:pPr>
            <a:endParaRPr sz="3000"/>
          </a:p>
        </p:txBody>
      </p:sp>
      <p:pic>
        <p:nvPicPr>
          <p:cNvPr id="334" name="Google Shape;33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25" y="1767675"/>
            <a:ext cx="763652" cy="76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25" y="3331050"/>
            <a:ext cx="763652" cy="764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266925" y="1650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How does Kialo work?</a:t>
            </a:r>
            <a:endParaRPr sz="3500"/>
          </a:p>
        </p:txBody>
      </p:sp>
      <p:pic>
        <p:nvPicPr>
          <p:cNvPr id="193" name="Google Shape;193;p27" title="Group 333.png"/>
          <p:cNvPicPr preferRelativeResize="0"/>
          <p:nvPr/>
        </p:nvPicPr>
        <p:blipFill rotWithShape="1">
          <a:blip r:embed="rId3">
            <a:alphaModFix/>
          </a:blip>
          <a:srcRect b="26519"/>
          <a:stretch/>
        </p:blipFill>
        <p:spPr>
          <a:xfrm>
            <a:off x="10612678" y="5451925"/>
            <a:ext cx="1476597" cy="13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538425" y="1201900"/>
            <a:ext cx="10599000" cy="95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300"/>
              <a:t>If you’re new to Kialo, watch this video to discover how the platform works.  Otherwise, let’s get started!</a:t>
            </a:r>
            <a:endParaRPr sz="2300"/>
          </a:p>
        </p:txBody>
      </p:sp>
      <p:pic>
        <p:nvPicPr>
          <p:cNvPr id="195" name="Google Shape;195;p27" descr="Kialo is the free, award-winning tool for thoughtful, inclusive discussion.&#10;&#10;In Kialo discussions, students respond to a central thesis by adding pros and cons — both to the thesis and to each other’s points — creating an interactive discussion map.&#10;&#10;This format empowers students to break down complex topics, explore diverse perspectives, and build well-reasoned arguments together.&#10;&#10;This 60-second video explains how Kialo:&#10;&#10;▪️ trains critical thinking by encouraging students to show their reasoning in dynamic, structured argument trees. &#10;▪️ greatly increases student participation. &#10;▪️ lets students join in seconds with no accounts required. &#10;&#10;Why Kialo works: Kialo’s combination of debate and argument-mapping has been proven to enhance critical thinking. The platform has ESSA Tier IV evidence and has received multiple awards. &#10;&#10;Who Kialo is for: Educators who lead debates and discussions or teach argumentative reasoning. Help every student participate in structured, inclusive conversations!&#10;&#10;👉 Try out our demo discussion. No sign-up required. https://www.kialo-edu.com/demo&#10;&#10;🌐 Visit Kialo at https://www.kialo-edu.com/&#10;&#10;🚀 Learn more with our Kialo in 60 Seconds tutorial videos. https://youtube.com/playlist?list=PLHBYxYwcONgCiE-SFF5WbW8wakyqdJ7cM&amp;si=01SgFpCkzoOpwY-3&#10;&#10;#kialo  #edtechtools  #criticalthinking #studentengagement #inquirybasedlearning &#10;&#10;&#10;&#10;📢 About Kialo&#10;&#10;Kialo is the free tool for thoughtful, inclusive discussion. Driven by our mission to make the world a more thoughtful place, Kialo is free and always will be." title="What is Kialo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3713" y="2270450"/>
            <a:ext cx="6344566" cy="35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</a:t>
            </a:r>
            <a:endParaRPr sz="3500"/>
          </a:p>
        </p:txBody>
      </p:sp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1118600" y="1516925"/>
            <a:ext cx="5917500" cy="219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Analyze and evaluate the strength of arguments in debates about AI ethics.</a:t>
            </a: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3000"/>
              <a:t>Evaluate the ethical implications of AI technologies from multiple stakeholder perspectives.</a:t>
            </a: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2500"/>
              </a:spcAft>
              <a:buNone/>
            </a:pPr>
            <a:endParaRPr sz="3000"/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25" y="1767675"/>
            <a:ext cx="763652" cy="76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25" y="3331050"/>
            <a:ext cx="763652" cy="764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9" title="KialoEdu-Avatar-04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3525" y="4733050"/>
            <a:ext cx="1884600" cy="1884600"/>
          </a:xfrm>
          <a:prstGeom prst="ellipse">
            <a:avLst/>
          </a:prstGeom>
          <a:noFill/>
          <a:ln>
            <a:noFill/>
          </a:ln>
          <a:effectLst>
            <a:outerShdw blurRad="571500" dist="19050" dir="5400000" algn="bl" rotWithShape="0">
              <a:schemeClr val="accent2">
                <a:alpha val="50000"/>
              </a:schemeClr>
            </a:outerShdw>
          </a:effectLst>
        </p:spPr>
      </p:pic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266925" y="20642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TOK Concepts</a:t>
            </a:r>
            <a:endParaRPr sz="3500"/>
          </a:p>
        </p:txBody>
      </p:sp>
      <p:sp>
        <p:nvSpPr>
          <p:cNvPr id="210" name="Google Shape;210;p29"/>
          <p:cNvSpPr/>
          <p:nvPr/>
        </p:nvSpPr>
        <p:spPr>
          <a:xfrm>
            <a:off x="166925" y="1146725"/>
            <a:ext cx="6860700" cy="4061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Ethics: </a:t>
            </a:r>
            <a:r>
              <a:rPr lang="en-US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ethical principles guide how we assign responsibility for AI decisions?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Perspectives: </a:t>
            </a:r>
            <a:r>
              <a:rPr lang="en-US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Why might speakers present AI ethics from different angles?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Values:</a:t>
            </a:r>
            <a:r>
              <a:rPr lang="en-US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How do cultural or societal values shape ethical principles in the field of AI?</a:t>
            </a:r>
            <a:endParaRPr sz="2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9"/>
          <p:cNvSpPr/>
          <p:nvPr/>
        </p:nvSpPr>
        <p:spPr>
          <a:xfrm>
            <a:off x="7409975" y="1146725"/>
            <a:ext cx="4289400" cy="3075600"/>
          </a:xfrm>
          <a:prstGeom prst="wedgeRoundRectCallout">
            <a:avLst>
              <a:gd name="adj1" fmla="val 30152"/>
              <a:gd name="adj2" fmla="val 78651"/>
              <a:gd name="adj3" fmla="val 0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Today’s lesson links to these TOK concepts. 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By completing the activities, you will build knowledge that can help with your assessments.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The Impact of AI</a:t>
            </a:r>
            <a:endParaRPr sz="3500"/>
          </a:p>
        </p:txBody>
      </p:sp>
      <p:sp>
        <p:nvSpPr>
          <p:cNvPr id="217" name="Google Shape;217;p30"/>
          <p:cNvSpPr txBox="1"/>
          <p:nvPr/>
        </p:nvSpPr>
        <p:spPr>
          <a:xfrm>
            <a:off x="836550" y="1243200"/>
            <a:ext cx="105189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Today’s lesson is about listening to debates relating to the impact of AI and related ethical issues and evaluating the strength of arguments.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30"/>
          <p:cNvSpPr/>
          <p:nvPr/>
        </p:nvSpPr>
        <p:spPr>
          <a:xfrm>
            <a:off x="460080" y="2538900"/>
            <a:ext cx="34080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Share your own perspectives on the potential impact of AI.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30"/>
          <p:cNvSpPr/>
          <p:nvPr/>
        </p:nvSpPr>
        <p:spPr>
          <a:xfrm>
            <a:off x="4227850" y="2538900"/>
            <a:ext cx="37611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Listen to debates on the topic. Take notes on the main arguments and counterarguments, analyzing their strengths and weaknesses.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30"/>
          <p:cNvSpPr/>
          <p:nvPr/>
        </p:nvSpPr>
        <p:spPr>
          <a:xfrm>
            <a:off x="8323920" y="2538900"/>
            <a:ext cx="34080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your notes to add the strongest arguments and counterarguments to a Kialo discussion.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The Impact of AI</a:t>
            </a:r>
            <a:endParaRPr sz="3500"/>
          </a:p>
        </p:txBody>
      </p:sp>
      <p:sp>
        <p:nvSpPr>
          <p:cNvPr id="226" name="Google Shape;226;p31"/>
          <p:cNvSpPr/>
          <p:nvPr/>
        </p:nvSpPr>
        <p:spPr>
          <a:xfrm>
            <a:off x="316992" y="1937100"/>
            <a:ext cx="5486400" cy="2983800"/>
          </a:xfrm>
          <a:prstGeom prst="wedgeRoundRectCallout">
            <a:avLst>
              <a:gd name="adj1" fmla="val -47753"/>
              <a:gd name="adj2" fmla="val 67188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 Discussion</a:t>
            </a:r>
            <a:endParaRPr sz="24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Will AI do more harm than good?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7" name="Google Shape;227;p31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8608" y="1982401"/>
            <a:ext cx="5486400" cy="289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Listening Task: Will AI do more harm than good?</a:t>
            </a:r>
            <a:endParaRPr sz="3500"/>
          </a:p>
        </p:txBody>
      </p:sp>
      <p:sp>
        <p:nvSpPr>
          <p:cNvPr id="233" name="Google Shape;233;p32"/>
          <p:cNvSpPr/>
          <p:nvPr/>
        </p:nvSpPr>
        <p:spPr>
          <a:xfrm>
            <a:off x="317000" y="1307375"/>
            <a:ext cx="5657700" cy="42432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Your teacher will select a video based on today’s key question.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 you watch the video, take notes on the key arguments and counterarguments. 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Analyze the strengths and weaknesses of each one.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Consider the arguments in relation to different ethical frameworks.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 will need your notes for today’s Kialo discussion!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4" name="Google Shape;23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7100" y="1240050"/>
            <a:ext cx="5912499" cy="4434374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Kialo Discussion: Will AI do more harm than good?</a:t>
            </a:r>
            <a:endParaRPr sz="3500"/>
          </a:p>
        </p:txBody>
      </p:sp>
      <p:sp>
        <p:nvSpPr>
          <p:cNvPr id="240" name="Google Shape;240;p33"/>
          <p:cNvSpPr txBox="1"/>
          <p:nvPr/>
        </p:nvSpPr>
        <p:spPr>
          <a:xfrm>
            <a:off x="152950" y="1142900"/>
            <a:ext cx="117975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 will now use your research in a Kialo discussion.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Roboto"/>
              <a:buChar char="●"/>
            </a:pPr>
            <a:r>
              <a:rPr lang="en-US" sz="21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Your teacher will tell you whether to create your own discussion or use a ready-made version.</a:t>
            </a:r>
            <a:endParaRPr sz="21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33"/>
          <p:cNvSpPr/>
          <p:nvPr/>
        </p:nvSpPr>
        <p:spPr>
          <a:xfrm>
            <a:off x="326100" y="2311900"/>
            <a:ext cx="2761500" cy="34260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If you have created your own discussion, add your theses.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These are the main points you wish to argue for or against.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33"/>
          <p:cNvSpPr/>
          <p:nvPr/>
        </p:nvSpPr>
        <p:spPr>
          <a:xfrm>
            <a:off x="3252200" y="2311800"/>
            <a:ext cx="2761500" cy="34260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Add the strongest arguments (pros) under each thesis, based on your notes and previous research.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Try to include reference to different ethical frameworks.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33"/>
          <p:cNvSpPr/>
          <p:nvPr/>
        </p:nvSpPr>
        <p:spPr>
          <a:xfrm>
            <a:off x="6178300" y="2311800"/>
            <a:ext cx="2761500" cy="34260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Follow the same approach to add counterarguments (cons) to each branch.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33"/>
          <p:cNvSpPr/>
          <p:nvPr/>
        </p:nvSpPr>
        <p:spPr>
          <a:xfrm>
            <a:off x="9104400" y="2313300"/>
            <a:ext cx="2761500" cy="34260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4</a:t>
            </a:r>
            <a:endParaRPr sz="18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Include examples and evidence to support your arguments and counterarguments.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9" name="Google Shape;249;p34"/>
          <p:cNvCxnSpPr/>
          <p:nvPr/>
        </p:nvCxnSpPr>
        <p:spPr>
          <a:xfrm flipH="1">
            <a:off x="8480425" y="2045325"/>
            <a:ext cx="32700" cy="3139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34"/>
          <p:cNvCxnSpPr/>
          <p:nvPr/>
        </p:nvCxnSpPr>
        <p:spPr>
          <a:xfrm flipH="1">
            <a:off x="3678875" y="1652325"/>
            <a:ext cx="32700" cy="3139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51" name="Google Shape;251;p34"/>
          <p:cNvGrpSpPr/>
          <p:nvPr/>
        </p:nvGrpSpPr>
        <p:grpSpPr>
          <a:xfrm>
            <a:off x="1381523" y="2612250"/>
            <a:ext cx="4627431" cy="1219350"/>
            <a:chOff x="1381523" y="2426325"/>
            <a:chExt cx="4627431" cy="1219350"/>
          </a:xfrm>
        </p:grpSpPr>
        <p:pic>
          <p:nvPicPr>
            <p:cNvPr id="252" name="Google Shape;252;p34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/>
            <a:stretch/>
          </p:blipFill>
          <p:spPr>
            <a:xfrm>
              <a:off x="1381523" y="2426325"/>
              <a:ext cx="4627431" cy="1219350"/>
            </a:xfrm>
            <a:prstGeom prst="rect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53" name="Google Shape;253;p34"/>
            <p:cNvSpPr txBox="1"/>
            <p:nvPr/>
          </p:nvSpPr>
          <p:spPr>
            <a:xfrm>
              <a:off x="1476125" y="2728800"/>
              <a:ext cx="4438200" cy="9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AI disproportionately benefits powerful corporations and governments, centralizing wealth and power while displacing workers.</a:t>
              </a: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</p:txBody>
        </p:sp>
      </p:grpSp>
      <p:grpSp>
        <p:nvGrpSpPr>
          <p:cNvPr id="254" name="Google Shape;254;p34"/>
          <p:cNvGrpSpPr/>
          <p:nvPr/>
        </p:nvGrpSpPr>
        <p:grpSpPr>
          <a:xfrm>
            <a:off x="6183074" y="2608312"/>
            <a:ext cx="4627426" cy="1227225"/>
            <a:chOff x="6183074" y="2422387"/>
            <a:chExt cx="4627426" cy="1227225"/>
          </a:xfrm>
        </p:grpSpPr>
        <p:pic>
          <p:nvPicPr>
            <p:cNvPr id="255" name="Google Shape;255;p34" title="Con Snip Blank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83074" y="2422387"/>
              <a:ext cx="4627426" cy="1227225"/>
            </a:xfrm>
            <a:prstGeom prst="rect">
              <a:avLst/>
            </a:prstGeom>
            <a:noFill/>
            <a:ln w="19050" cap="flat" cmpd="sng">
              <a:solidFill>
                <a:srgbClr val="CC4125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56" name="Google Shape;256;p34"/>
            <p:cNvSpPr txBox="1"/>
            <p:nvPr/>
          </p:nvSpPr>
          <p:spPr>
            <a:xfrm>
              <a:off x="6323000" y="2726825"/>
              <a:ext cx="43476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AI can create new economic opportunities and expand access to markets, particularly in developing nations.</a:t>
              </a: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</p:txBody>
        </p:sp>
      </p:grpSp>
      <p:grpSp>
        <p:nvGrpSpPr>
          <p:cNvPr id="257" name="Google Shape;257;p34"/>
          <p:cNvGrpSpPr/>
          <p:nvPr/>
        </p:nvGrpSpPr>
        <p:grpSpPr>
          <a:xfrm>
            <a:off x="1381510" y="4117675"/>
            <a:ext cx="4627431" cy="1219350"/>
            <a:chOff x="1381510" y="3931750"/>
            <a:chExt cx="4627431" cy="1219350"/>
          </a:xfrm>
        </p:grpSpPr>
        <p:pic>
          <p:nvPicPr>
            <p:cNvPr id="258" name="Google Shape;258;p34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/>
            <a:stretch/>
          </p:blipFill>
          <p:spPr>
            <a:xfrm>
              <a:off x="1381510" y="3931750"/>
              <a:ext cx="4627431" cy="1219350"/>
            </a:xfrm>
            <a:prstGeom prst="rect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59" name="Google Shape;259;p34"/>
            <p:cNvSpPr txBox="1"/>
            <p:nvPr/>
          </p:nvSpPr>
          <p:spPr>
            <a:xfrm>
              <a:off x="1476125" y="4229100"/>
              <a:ext cx="44382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For example, automation replaces jobs without creating sufficient new opportunities, leading to stagnant wages and increased economic disparity.</a:t>
              </a: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</p:txBody>
        </p:sp>
      </p:grpSp>
      <p:sp>
        <p:nvSpPr>
          <p:cNvPr id="260" name="Google Shape;260;p34"/>
          <p:cNvSpPr txBox="1">
            <a:spLocks noGrp="1"/>
          </p:cNvSpPr>
          <p:nvPr>
            <p:ph type="title"/>
          </p:nvPr>
        </p:nvSpPr>
        <p:spPr>
          <a:xfrm>
            <a:off x="266925" y="15037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Kialo Discussion: Example Claims</a:t>
            </a:r>
            <a:endParaRPr sz="3500"/>
          </a:p>
        </p:txBody>
      </p:sp>
      <p:grpSp>
        <p:nvGrpSpPr>
          <p:cNvPr id="261" name="Google Shape;261;p34"/>
          <p:cNvGrpSpPr/>
          <p:nvPr/>
        </p:nvGrpSpPr>
        <p:grpSpPr>
          <a:xfrm>
            <a:off x="6183060" y="4117675"/>
            <a:ext cx="4627431" cy="1219350"/>
            <a:chOff x="1381510" y="3931750"/>
            <a:chExt cx="4627431" cy="1219350"/>
          </a:xfrm>
        </p:grpSpPr>
        <p:pic>
          <p:nvPicPr>
            <p:cNvPr id="262" name="Google Shape;262;p34" title="Pro Snip Blank.png"/>
            <p:cNvPicPr preferRelativeResize="0"/>
            <p:nvPr/>
          </p:nvPicPr>
          <p:blipFill rotWithShape="1">
            <a:blip r:embed="rId3">
              <a:alphaModFix/>
            </a:blip>
            <a:srcRect b="23389"/>
            <a:stretch/>
          </p:blipFill>
          <p:spPr>
            <a:xfrm>
              <a:off x="1381510" y="3931750"/>
              <a:ext cx="4627431" cy="1219350"/>
            </a:xfrm>
            <a:prstGeom prst="rect">
              <a:avLst/>
            </a:prstGeom>
            <a:noFill/>
            <a:ln w="19050" cap="flat" cmpd="sng">
              <a:solidFill>
                <a:srgbClr val="38761D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63" name="Google Shape;263;p34"/>
            <p:cNvSpPr txBox="1"/>
            <p:nvPr/>
          </p:nvSpPr>
          <p:spPr>
            <a:xfrm>
              <a:off x="1418825" y="4229100"/>
              <a:ext cx="45528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</a:rPr>
                <a:t>For example, mobile and AI-driven tools can enhance productivity and empower individuals by providing access to global markets and information.</a:t>
              </a: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</a:endParaRPr>
            </a:p>
          </p:txBody>
        </p:sp>
      </p:grpSp>
      <p:pic>
        <p:nvPicPr>
          <p:cNvPr id="264" name="Google Shape;26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1513" y="1259275"/>
            <a:ext cx="9428974" cy="1025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826</Words>
  <Application>Microsoft Office PowerPoint</Application>
  <PresentationFormat>Widescreen</PresentationFormat>
  <Paragraphs>191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Roboto Medium</vt:lpstr>
      <vt:lpstr>Calibri</vt:lpstr>
      <vt:lpstr>Roboto</vt:lpstr>
      <vt:lpstr>Arial</vt:lpstr>
      <vt:lpstr>Kialo Edu Theme</vt:lpstr>
      <vt:lpstr>Kialo Edu Theme</vt:lpstr>
      <vt:lpstr>Will AI do more harm than good?   </vt:lpstr>
      <vt:lpstr>How does Kialo work?</vt:lpstr>
      <vt:lpstr>Lesson Objectives</vt:lpstr>
      <vt:lpstr>TOK Concepts</vt:lpstr>
      <vt:lpstr>Introduction: The Impact of AI</vt:lpstr>
      <vt:lpstr>Introduction: The Impact of AI</vt:lpstr>
      <vt:lpstr>Listening Task: Will AI do more harm than good?</vt:lpstr>
      <vt:lpstr>Kialo Discussion: Will AI do more harm than good?</vt:lpstr>
      <vt:lpstr>Kialo Discussion: Example Claims</vt:lpstr>
      <vt:lpstr>Kialo Discussion: Example Claims</vt:lpstr>
      <vt:lpstr>Kialo Discussion: Example Claims</vt:lpstr>
      <vt:lpstr>Kialo Discussion: Example Claims</vt:lpstr>
      <vt:lpstr>Reflection Task</vt:lpstr>
      <vt:lpstr>Lesson Objectives: Recap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Louise Ward</dc:creator>
  <cp:lastModifiedBy>Louise Ward</cp:lastModifiedBy>
  <cp:revision>1</cp:revision>
  <dcterms:modified xsi:type="dcterms:W3CDTF">2025-07-08T17:16:01Z</dcterms:modified>
</cp:coreProperties>
</file>