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Medium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f9b0a8b0e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f9b0a8b0e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9b0a8b0e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9b0a8b0e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f9b0a8b0e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f9b0a8b0e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f9b0a8b0e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f9b0a8b0e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f9b0a8b0e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f9b0a8b0e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f9b0a8b0e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f9b0a8b0e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f9b0a8b0e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f9b0a8b0e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f9b0a8b0e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f9b0a8b0e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f9b0a8b0e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f9b0a8b0e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9b0a8b0e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f9b0a8b0e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b0a8b0e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b0a8b0e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f9b0a8b0e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f9b0a8b0e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f9b0a8b0e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f9b0a8b0e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9b0a8b0e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9b0a8b0e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9b0a8b0e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9b0a8b0e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9b0a8b0e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9b0a8b0e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9b0a8b0e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9b0a8b0e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f9b0a8b0e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f9b0a8b0e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rgbClr val="ECF8FE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t="1324" b="131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304800" y="1904700"/>
            <a:ext cx="6671700" cy="3048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How can knowledge users develop strong, structured arguments?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223250" y="5433700"/>
            <a:ext cx="6671700" cy="102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Knowledge and Politics: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Censorship and Whistleblowing</a:t>
            </a:r>
            <a:endParaRPr sz="2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Lesson 4: Writing a TOK Essay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60" name="Google Shape;260;p35"/>
          <p:cNvSpPr/>
          <p:nvPr/>
        </p:nvSpPr>
        <p:spPr>
          <a:xfrm>
            <a:off x="525000" y="1379875"/>
            <a:ext cx="11142000" cy="32892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Questions</a:t>
            </a:r>
            <a:endParaRPr sz="23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the example strengthen the claim?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Ways of Knowing (WOKs) or Areas of Knowledge (AOKs) are relevant here?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the counterclaim effectively challenge the claim, encouraging deeper exploration?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1" name="Google Shape;261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75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271050" y="4156925"/>
            <a:ext cx="2464113" cy="18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6"/>
          <p:cNvSpPr txBox="1">
            <a:spLocks noGrp="1"/>
          </p:cNvSpPr>
          <p:nvPr>
            <p:ph type="title"/>
          </p:nvPr>
        </p:nvSpPr>
        <p:spPr>
          <a:xfrm>
            <a:off x="278800" y="267750"/>
            <a:ext cx="115458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Application: TOK Essay Prescribed Titles</a:t>
            </a:r>
            <a:endParaRPr sz="3500"/>
          </a:p>
        </p:txBody>
      </p:sp>
      <p:sp>
        <p:nvSpPr>
          <p:cNvPr id="268" name="Google Shape;268;p36"/>
          <p:cNvSpPr txBox="1"/>
          <p:nvPr/>
        </p:nvSpPr>
        <p:spPr>
          <a:xfrm>
            <a:off x="152950" y="1142900"/>
            <a:ext cx="11797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do these prompts apply to the topics we’ve covered?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Can you identify any other prompts that link?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709475" y="4161075"/>
            <a:ext cx="48168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the acquisition of knowledge, is following experts unquestioningly as dangerous as ignoring them completely?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(Nov 2023)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776982" y="2079850"/>
            <a:ext cx="47493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 the ever-improving tools of an area of knowledge always result in improved knowledge?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(May 2025)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6631968" y="2028788"/>
            <a:ext cx="48168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 we need custodians of knowledge? Discuss with reference to two areas of knowledge.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(May 2024)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6"/>
          <p:cNvSpPr/>
          <p:nvPr/>
        </p:nvSpPr>
        <p:spPr>
          <a:xfrm>
            <a:off x="6631975" y="4161075"/>
            <a:ext cx="4816800" cy="1755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it problematic that knowledge is so often shaped by the values of those who produce it? Discuss with reference to any two areas of knowledge.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(Nov 2023)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p36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400" y="3208850"/>
            <a:ext cx="1721175" cy="153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79" name="Google Shape;279;p37"/>
          <p:cNvSpPr/>
          <p:nvPr/>
        </p:nvSpPr>
        <p:spPr>
          <a:xfrm>
            <a:off x="300504" y="175335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Select an essay prompt from the list your teacher provides.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37"/>
          <p:cNvSpPr/>
          <p:nvPr/>
        </p:nvSpPr>
        <p:spPr>
          <a:xfrm>
            <a:off x="3244885" y="170320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claim and real-life example.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could use one of the examples from this unit.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6189240" y="175335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your counterclaim, using another real-life example if possible.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9151896" y="1753350"/>
            <a:ext cx="2739600" cy="3351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your plan to write your essay section.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should be clear and coherent, with a TOK focus.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Writing a TOK Essay</a:t>
            </a:r>
            <a:endParaRPr sz="3500"/>
          </a:p>
        </p:txBody>
      </p:sp>
      <p:sp>
        <p:nvSpPr>
          <p:cNvPr id="288" name="Google Shape;288;p38"/>
          <p:cNvSpPr/>
          <p:nvPr/>
        </p:nvSpPr>
        <p:spPr>
          <a:xfrm>
            <a:off x="300500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prescribed title to a Kialo discussion as the Discussion Name.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3244875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Create a multi-thesis discussion.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AOKs as your theses.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6198375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your main claim under your first thesis.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pros to support this based on your examples and evaluation.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9151875" y="1928875"/>
            <a:ext cx="2739600" cy="33543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a contrasting perspective using a con.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Break your examples and evidence down into single claims to help you build a logical line of reasoning.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1952400" y="1087650"/>
            <a:ext cx="8287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can use a blank Kialo discussion to plan out your essay section.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>
            <a:spLocks noGrp="1"/>
          </p:cNvSpPr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TOK Essay Checklist</a:t>
            </a:r>
            <a:endParaRPr sz="3500"/>
          </a:p>
        </p:txBody>
      </p:sp>
      <p:sp>
        <p:nvSpPr>
          <p:cNvPr id="298" name="Google Shape;298;p39"/>
          <p:cNvSpPr/>
          <p:nvPr/>
        </p:nvSpPr>
        <p:spPr>
          <a:xfrm>
            <a:off x="266925" y="1558325"/>
            <a:ext cx="6932100" cy="3565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Exchange your writing with your peers.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the relevant sections of the checklist to evaluate your peers’ work.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Revise your work based on their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9" name="Google Shape;299;p39" title="illustr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160" y="3759272"/>
            <a:ext cx="1589626" cy="109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1125" y="339575"/>
            <a:ext cx="4224092" cy="5600399"/>
          </a:xfrm>
          <a:prstGeom prst="rect">
            <a:avLst/>
          </a:prstGeom>
          <a:noFill/>
          <a:ln w="19050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266925" y="16770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Peer Review: Developing Feedback</a:t>
            </a:r>
            <a:endParaRPr sz="3500"/>
          </a:p>
        </p:txBody>
      </p:sp>
      <p:sp>
        <p:nvSpPr>
          <p:cNvPr id="306" name="Google Shape;306;p40"/>
          <p:cNvSpPr/>
          <p:nvPr/>
        </p:nvSpPr>
        <p:spPr>
          <a:xfrm>
            <a:off x="774450" y="1346525"/>
            <a:ext cx="10643100" cy="4019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Discussion Points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clearly stated, and does it tie back to the prompt?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concrete, relevant, and well-explained?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it meaningfully different or just a weaker version of the claim?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Does it show awareness of how knowledge is justified, constructed, or challenged?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Language and clarity: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Are there any vague statements or unclear references?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4582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TOK Essay Writing</a:t>
            </a:r>
            <a:endParaRPr sz="3500"/>
          </a:p>
        </p:txBody>
      </p:sp>
      <p:sp>
        <p:nvSpPr>
          <p:cNvPr id="312" name="Google Shape;312;p41"/>
          <p:cNvSpPr/>
          <p:nvPr/>
        </p:nvSpPr>
        <p:spPr>
          <a:xfrm>
            <a:off x="355650" y="1731650"/>
            <a:ext cx="5815200" cy="2847900"/>
          </a:xfrm>
          <a:prstGeom prst="wedgeRoundRectCallout">
            <a:avLst>
              <a:gd name="adj1" fmla="val -51330"/>
              <a:gd name="adj2" fmla="val 66767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was the most challenging part of writing this essay section?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different perspectives influence censorship debates?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will this practice help you prepare for the TOK essay assessment?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3" name="Google Shape;313;p4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2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Extension/Homework Activities: TOK Essay</a:t>
            </a:r>
            <a:endParaRPr sz="3500"/>
          </a:p>
        </p:txBody>
      </p:sp>
      <p:sp>
        <p:nvSpPr>
          <p:cNvPr id="319" name="Google Shape;319;p42"/>
          <p:cNvSpPr/>
          <p:nvPr/>
        </p:nvSpPr>
        <p:spPr>
          <a:xfrm>
            <a:off x="617700" y="1395150"/>
            <a:ext cx="10956600" cy="35622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A: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Expand the paragraph by adding another real-world example or a deeper analysis of the counterclaim.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B: 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Research a different context (another region or era) to see if the claim holds universally or changes with cultural/political conditions.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Char char="●"/>
            </a:pPr>
            <a:r>
              <a:rPr lang="en-US" sz="22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Option C: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Draft an introductory or concluding paragraph linking the argument to a broader TOK theme (e.g., the reliability of testimony or the ethics of whistleblowing).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0" name="Google Shape;320;p42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5500" y="4044075"/>
            <a:ext cx="2225699" cy="19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TOK essay claim using the TOK essay structure.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objectivity, perspective, power).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Practice structured writing for the TOK essay assessment.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600"/>
          </a:p>
        </p:txBody>
      </p:sp>
      <p:pic>
        <p:nvPicPr>
          <p:cNvPr id="327" name="Google Shape;3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165480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2794325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393385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5073375"/>
            <a:ext cx="631348" cy="63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431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Write a fully developed TOK essay claim using the TOK essay structure.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Apply real-world examples and counterclaims to support arguments.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Engage critically with TOK concepts (e.g., objectivity, perspective, power).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600"/>
              <a:t>Practice structured writing for the TOK essay assessment.</a:t>
            </a: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600"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165480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2794325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3933850"/>
            <a:ext cx="631348" cy="63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5073375"/>
            <a:ext cx="631348" cy="63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8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dist="19050" dir="5400000" algn="bl" rotWithShape="0">
              <a:schemeClr val="accent2">
                <a:alpha val="50000"/>
              </a:schemeClr>
            </a:outerShdw>
          </a:effectLst>
        </p:spPr>
      </p:pic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04" name="Google Shape;204;p28"/>
          <p:cNvSpPr/>
          <p:nvPr/>
        </p:nvSpPr>
        <p:spPr>
          <a:xfrm>
            <a:off x="166925" y="1146725"/>
            <a:ext cx="6860700" cy="4824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Bias &amp; Power: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corporate or governmental interests influence what knowledge is presented?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Ethics &amp; Responsibility: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Is it ethical to censor or leak sensitive information?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do different cultural or ideological backgrounds alter interpretations of censorship?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Reflection on Knowledge Construction: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Are we always aware when knowledge is being shaped or suppressed?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name="adj1" fmla="val 30152"/>
              <a:gd name="adj2" fmla="val 78651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11" name="Google Shape;211;p29"/>
          <p:cNvSpPr txBox="1"/>
          <p:nvPr/>
        </p:nvSpPr>
        <p:spPr>
          <a:xfrm>
            <a:off x="836550" y="1243200"/>
            <a:ext cx="10518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applying your learning to practice writing a section of the TOK essay.</a:t>
            </a:r>
            <a:endParaRPr sz="2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Learn about the structure of the TOK essay.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Plan and write your own section of the TOK essay, using what you’ve learnt on censorship and whistleblowing.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Peer-review your writing, and revise it based on feedback.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TOK Essay</a:t>
            </a:r>
            <a:endParaRPr sz="3500"/>
          </a:p>
        </p:txBody>
      </p:sp>
      <p:sp>
        <p:nvSpPr>
          <p:cNvPr id="220" name="Google Shape;220;p30"/>
          <p:cNvSpPr/>
          <p:nvPr/>
        </p:nvSpPr>
        <p:spPr>
          <a:xfrm>
            <a:off x="316992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we develop a strong argument in a TOK essay?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p30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8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266925" y="23040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Class Discussion: What makes a TOK essay unique?</a:t>
            </a:r>
            <a:endParaRPr sz="3500"/>
          </a:p>
        </p:txBody>
      </p:sp>
      <p:sp>
        <p:nvSpPr>
          <p:cNvPr id="227" name="Google Shape;227;p31"/>
          <p:cNvSpPr/>
          <p:nvPr/>
        </p:nvSpPr>
        <p:spPr>
          <a:xfrm>
            <a:off x="480300" y="1396675"/>
            <a:ext cx="11231400" cy="4362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TOK essay should: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 on knowledge (not merely opinions).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real-world examples drawn from multiple Areas of Knowledge (AOKs).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Include counterclaims.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TOK concepts (e.g., objectivity, perspective, power).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implications and limitations of the argument.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00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8" name="Google Shape;228;p31" title="Group 332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452" y="4247825"/>
            <a:ext cx="1629251" cy="144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title"/>
          </p:nvPr>
        </p:nvSpPr>
        <p:spPr>
          <a:xfrm>
            <a:off x="266925" y="1758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1</a:t>
            </a:r>
            <a:endParaRPr sz="3500"/>
          </a:p>
        </p:txBody>
      </p:sp>
      <p:sp>
        <p:nvSpPr>
          <p:cNvPr id="234" name="Google Shape;234;p32"/>
          <p:cNvSpPr/>
          <p:nvPr/>
        </p:nvSpPr>
        <p:spPr>
          <a:xfrm>
            <a:off x="3333325" y="1033150"/>
            <a:ext cx="6212100" cy="1544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Assume a position.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Define key topic-specific terms.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Introduce chosen AOKs.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the aspects of the topic you will explore.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p32"/>
          <p:cNvSpPr/>
          <p:nvPr/>
        </p:nvSpPr>
        <p:spPr>
          <a:xfrm>
            <a:off x="2532750" y="2786450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1), including real-life example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2608075" y="4554025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1)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37" name="Google Shape;237;p32"/>
          <p:cNvGrpSpPr/>
          <p:nvPr/>
        </p:nvGrpSpPr>
        <p:grpSpPr>
          <a:xfrm>
            <a:off x="266925" y="1950175"/>
            <a:ext cx="2090300" cy="4225200"/>
            <a:chOff x="266925" y="1950175"/>
            <a:chExt cx="2090300" cy="4225200"/>
          </a:xfrm>
        </p:grpSpPr>
        <p:sp>
          <p:nvSpPr>
            <p:cNvPr id="238" name="Google Shape;238;p32"/>
            <p:cNvSpPr txBox="1"/>
            <p:nvPr/>
          </p:nvSpPr>
          <p:spPr>
            <a:xfrm>
              <a:off x="1316525" y="1950175"/>
              <a:ext cx="1040700" cy="422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0">
                  <a:solidFill>
                    <a:schemeClr val="accent4"/>
                  </a:solidFill>
                </a:rPr>
                <a:t>{</a:t>
              </a:r>
              <a:endParaRPr sz="27000">
                <a:solidFill>
                  <a:schemeClr val="accent4"/>
                </a:solidFill>
              </a:endParaRPr>
            </a:p>
          </p:txBody>
        </p:sp>
        <p:sp>
          <p:nvSpPr>
            <p:cNvPr id="239" name="Google Shape;239;p32"/>
            <p:cNvSpPr txBox="1"/>
            <p:nvPr/>
          </p:nvSpPr>
          <p:spPr>
            <a:xfrm>
              <a:off x="266925" y="3929225"/>
              <a:ext cx="1153500" cy="84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Lesson Focus</a:t>
              </a:r>
              <a:endParaRPr sz="21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Structuring a TOK Essay: AOK 2</a:t>
            </a:r>
            <a:endParaRPr sz="3500"/>
          </a:p>
        </p:txBody>
      </p:sp>
      <p:sp>
        <p:nvSpPr>
          <p:cNvPr id="245" name="Google Shape;245;p33"/>
          <p:cNvSpPr/>
          <p:nvPr/>
        </p:nvSpPr>
        <p:spPr>
          <a:xfrm>
            <a:off x="3258000" y="4480975"/>
            <a:ext cx="6212100" cy="15444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Integrate the different AOKs and perspectives.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your insights and their implications.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 to any limitations or unresolved questions.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2532750" y="1093875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Knowledge claim (AOK 2), including real-life example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a claim that links this AOK with the PT.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3"/>
          <p:cNvSpPr/>
          <p:nvPr/>
        </p:nvSpPr>
        <p:spPr>
          <a:xfrm>
            <a:off x="2532750" y="2787425"/>
            <a:ext cx="7662600" cy="14709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 (AOK 2)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Evaluate a contrasting perspective in relation to your main claim.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the example, if used, supports your claim.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Try to make links to your other subjects.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266925" y="188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Deconstructing a TOK Essay</a:t>
            </a:r>
            <a:endParaRPr sz="3500"/>
          </a:p>
        </p:txBody>
      </p:sp>
      <p:sp>
        <p:nvSpPr>
          <p:cNvPr id="253" name="Google Shape;253;p34"/>
          <p:cNvSpPr/>
          <p:nvPr/>
        </p:nvSpPr>
        <p:spPr>
          <a:xfrm>
            <a:off x="949950" y="1958975"/>
            <a:ext cx="10292100" cy="38007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Claim: 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stance or argument addressing the TOK prompt.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real-world situation supporting or illustrating the claim.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Counterclaim: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A contrasting perspective that challenges the claim and may include a further real-life example.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Roboto"/>
              <a:buChar char="●"/>
            </a:pPr>
            <a:r>
              <a:rPr lang="en-US" sz="2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TOK links:</a:t>
            </a: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Explicit connection to TOK concepts (e.g., objectivity, perspective, power) and reflection on how knowledge is produced or validated.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4"/>
          <p:cNvSpPr txBox="1"/>
          <p:nvPr/>
        </p:nvSpPr>
        <p:spPr>
          <a:xfrm>
            <a:off x="1751700" y="957925"/>
            <a:ext cx="8688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provide you with a section of a TOK essay.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should annotate the features listed below.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1240</Words>
  <Application>Microsoft Office PowerPoint</Application>
  <PresentationFormat>Widescreen</PresentationFormat>
  <Paragraphs>291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Roboto</vt:lpstr>
      <vt:lpstr>Calibri</vt:lpstr>
      <vt:lpstr>Roboto Medium</vt:lpstr>
      <vt:lpstr>Arial</vt:lpstr>
      <vt:lpstr>Kialo Edu Theme</vt:lpstr>
      <vt:lpstr>Kialo Edu Theme</vt:lpstr>
      <vt:lpstr>How can knowledge users develop strong, structured arguments?    </vt:lpstr>
      <vt:lpstr>Lesson Objectives</vt:lpstr>
      <vt:lpstr>TOK Concepts</vt:lpstr>
      <vt:lpstr>Introduction: The TOK Essay</vt:lpstr>
      <vt:lpstr>Introduction: The TOK Essay</vt:lpstr>
      <vt:lpstr>Class Discussion: What makes a TOK essay unique?</vt:lpstr>
      <vt:lpstr>Structuring a TOK Essay: AOK 1</vt:lpstr>
      <vt:lpstr>Structuring a TOK Essay: AOK 2</vt:lpstr>
      <vt:lpstr>Deconstructing a TOK Essay</vt:lpstr>
      <vt:lpstr>Deconstructing a TOK Essay</vt:lpstr>
      <vt:lpstr>Application: TOK Essay Prescribed Titles</vt:lpstr>
      <vt:lpstr>Writing a TOK Essay</vt:lpstr>
      <vt:lpstr>Writing a TOK Essay</vt:lpstr>
      <vt:lpstr>Peer Review: TOK Essay Checklist</vt:lpstr>
      <vt:lpstr>Peer Review: Developing Feedback</vt:lpstr>
      <vt:lpstr>Reflection Task: TOK Essay Writing</vt:lpstr>
      <vt:lpstr>Extension/Homework Activities: TOK Essay</vt:lpstr>
      <vt:lpstr>Lesson Objectives: 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Louise Ward</dc:creator>
  <cp:lastModifiedBy>Louise Ward</cp:lastModifiedBy>
  <cp:revision>1</cp:revision>
  <dcterms:modified xsi:type="dcterms:W3CDTF">2025-07-09T12:46:02Z</dcterms:modified>
</cp:coreProperties>
</file>