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Roboto" panose="02000000000000000000" pitchFamily="2" charset="0"/>
      <p:regular r:id="rId22"/>
      <p:bold r:id="rId23"/>
      <p:italic r:id="rId24"/>
      <p:boldItalic r:id="rId25"/>
    </p:embeddedFont>
    <p:embeddedFont>
      <p:font typeface="Roboto Medium"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186abd6be_3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186abd6be_3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9b091223_0_3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9b091223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5f9b091223_0_4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5f9b091223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5f9b091223_0_4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5f9b091223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f9b091223_0_4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f9b091223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f9b091223_0_4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f9b091223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5f9b091223_0_4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5f9b091223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f9b091223_0_48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f9b091223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9b091223_0_4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9b091223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5f9b091223_0_4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5f9b091223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9b091223_0_3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9b091223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9b091223_0_3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9b091223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9b091223_0_3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9b091223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f9b091223_0_3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f9b091223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f9b091223_0_3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f9b091223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f9b091223_0_3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f9b091223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f9b091223_0_3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f9b091223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9b091223_0_3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9b091223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ragraph+text" type="title">
  <p:cSld name="TITLE">
    <p:bg>
      <p:bgPr>
        <a:solidFill>
          <a:srgbClr val="ECF8FE"/>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266925" y="473475"/>
            <a:ext cx="11142000" cy="956700"/>
          </a:xfrm>
          <a:prstGeom prst="rect">
            <a:avLst/>
          </a:prstGeom>
          <a:noFill/>
          <a:ln>
            <a:noFill/>
          </a:ln>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a:endParaRPr/>
          </a:p>
        </p:txBody>
      </p:sp>
      <p:sp>
        <p:nvSpPr>
          <p:cNvPr id="9" name="Google Shape;9;p2"/>
          <p:cNvSpPr txBox="1">
            <a:spLocks noGrp="1"/>
          </p:cNvSpPr>
          <p:nvPr>
            <p:ph type="body" idx="1"/>
          </p:nvPr>
        </p:nvSpPr>
        <p:spPr>
          <a:xfrm>
            <a:off x="266925" y="1430175"/>
            <a:ext cx="10650300" cy="4231800"/>
          </a:xfrm>
          <a:prstGeom prst="rect">
            <a:avLst/>
          </a:prstGeom>
          <a:noFill/>
          <a:ln>
            <a:noFill/>
          </a:ln>
        </p:spPr>
        <p:txBody>
          <a:bodyPr spcFirstLastPara="1" wrap="square" lIns="121900" tIns="121900" rIns="121900" bIns="121900" anchor="t" anchorCtr="0">
            <a:noAutofit/>
          </a:bodyPr>
          <a:lstStyle>
            <a:lvl1pPr marL="457200" lvl="0"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full page image">
  <p:cSld name="TITLE_1_1_1_1">
    <p:bg>
      <p:bgPr>
        <a:solidFill>
          <a:schemeClr val="lt2"/>
        </a:solidFill>
        <a:effectLst/>
      </p:bgPr>
    </p:bg>
    <p:spTree>
      <p:nvGrpSpPr>
        <p:cNvPr id="1" name="Shape 76"/>
        <p:cNvGrpSpPr/>
        <p:nvPr/>
      </p:nvGrpSpPr>
      <p:grpSpPr>
        <a:xfrm>
          <a:off x="0" y="0"/>
          <a:ext cx="0" cy="0"/>
          <a:chOff x="0" y="0"/>
          <a:chExt cx="0" cy="0"/>
        </a:xfrm>
      </p:grpSpPr>
      <p:sp>
        <p:nvSpPr>
          <p:cNvPr id="77" name="Google Shape;77;p11"/>
          <p:cNvSpPr>
            <a:spLocks noGrp="1"/>
          </p:cNvSpPr>
          <p:nvPr>
            <p:ph type="pic" idx="2"/>
          </p:nvPr>
        </p:nvSpPr>
        <p:spPr>
          <a:xfrm>
            <a:off x="-63733" y="-36433"/>
            <a:ext cx="12310500" cy="6246300"/>
          </a:xfrm>
          <a:prstGeom prst="rect">
            <a:avLst/>
          </a:prstGeom>
          <a:noFill/>
          <a:ln>
            <a:noFill/>
          </a:ln>
        </p:spPr>
      </p:sp>
      <p:sp>
        <p:nvSpPr>
          <p:cNvPr id="78" name="Google Shape;78;p11"/>
          <p:cNvSpPr txBox="1">
            <a:spLocks noGrp="1"/>
          </p:cNvSpPr>
          <p:nvPr>
            <p:ph type="body" idx="1"/>
          </p:nvPr>
        </p:nvSpPr>
        <p:spPr>
          <a:xfrm>
            <a:off x="6938233" y="746633"/>
            <a:ext cx="4926000" cy="4962300"/>
          </a:xfrm>
          <a:prstGeom prst="rect">
            <a:avLst/>
          </a:prstGeom>
          <a:solidFill>
            <a:schemeClr val="lt2"/>
          </a:solidFill>
          <a:ln>
            <a:noFill/>
          </a:ln>
        </p:spPr>
        <p:txBody>
          <a:bodyPr spcFirstLastPara="1" wrap="square" lIns="121900" tIns="487675" rIns="121900" bIns="487675"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6" name="Google Shape;86;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2" name="Google Shape;92;p1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 name="Google Shape;93;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aragraph+text" type="title">
  <p:cSld name="TITLE">
    <p:bg>
      <p:bgPr>
        <a:solidFill>
          <a:schemeClr val="lt2"/>
        </a:solid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266933" y="473467"/>
            <a:ext cx="10650300" cy="11199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07" name="Google Shape;107;p16"/>
          <p:cNvSpPr txBox="1">
            <a:spLocks noGrp="1"/>
          </p:cNvSpPr>
          <p:nvPr>
            <p:ph type="body" idx="1"/>
          </p:nvPr>
        </p:nvSpPr>
        <p:spPr>
          <a:xfrm>
            <a:off x="266933" y="1648800"/>
            <a:ext cx="10650300" cy="35604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Dark Background">
  <p:cSld name="CUSTOM">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701131" y="2117800"/>
            <a:ext cx="5809200" cy="16791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14" name="Google Shape;114;p17"/>
          <p:cNvSpPr txBox="1">
            <a:spLocks noGrp="1"/>
          </p:cNvSpPr>
          <p:nvPr>
            <p:ph type="subTitle" idx="1"/>
          </p:nvPr>
        </p:nvSpPr>
        <p:spPr>
          <a:xfrm>
            <a:off x="701131" y="3979033"/>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a:spLocks noGrp="1"/>
          </p:cNvSpPr>
          <p:nvPr>
            <p:ph type="subTitle" idx="2"/>
          </p:nvPr>
        </p:nvSpPr>
        <p:spPr>
          <a:xfrm>
            <a:off x="710236" y="5791000"/>
            <a:ext cx="4552800" cy="42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117" name="Google Shape;117;p1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Gradient Background">
  <p:cSld name="CUSTOM_1">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692026" y="1316565"/>
            <a:ext cx="5809200" cy="16791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20" name="Google Shape;120;p18"/>
          <p:cNvSpPr txBox="1">
            <a:spLocks noGrp="1"/>
          </p:cNvSpPr>
          <p:nvPr>
            <p:ph type="subTitle" idx="1"/>
          </p:nvPr>
        </p:nvSpPr>
        <p:spPr>
          <a:xfrm>
            <a:off x="692026" y="3177798"/>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a:spLocks noGrp="1"/>
          </p:cNvSpPr>
          <p:nvPr>
            <p:ph type="subTitle" idx="2"/>
          </p:nvPr>
        </p:nvSpPr>
        <p:spPr>
          <a:xfrm>
            <a:off x="692026" y="4302290"/>
            <a:ext cx="4552800" cy="42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a:endParaRPr/>
          </a:p>
        </p:txBody>
      </p:sp>
      <p:sp>
        <p:nvSpPr>
          <p:cNvPr id="123" name="Google Shape;123;p1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Gradient Background 1">
  <p:cSld name="CUSTOM_1_1">
    <p:bg>
      <p:bgPr>
        <a:blipFill>
          <a:blip r:embed="rId2">
            <a:alphaModFix/>
          </a:blip>
          <a:stretch>
            <a:fillRect/>
          </a:stretch>
        </a:blipFill>
        <a:effectLst/>
      </p:bgPr>
    </p:bg>
    <p:spTree>
      <p:nvGrpSpPr>
        <p:cNvPr id="1"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t="1324" b="1314"/>
          <a:stretch/>
        </p:blipFill>
        <p:spPr>
          <a:xfrm>
            <a:off x="304800" y="598967"/>
            <a:ext cx="2036733" cy="423233"/>
          </a:xfrm>
          <a:prstGeom prst="rect">
            <a:avLst/>
          </a:prstGeom>
          <a:noFill/>
          <a:ln>
            <a:noFill/>
          </a:ln>
        </p:spPr>
      </p:pic>
      <p:sp>
        <p:nvSpPr>
          <p:cNvPr id="126" name="Google Shape;126;p19"/>
          <p:cNvSpPr txBox="1">
            <a:spLocks noGrp="1"/>
          </p:cNvSpPr>
          <p:nvPr>
            <p:ph type="title"/>
          </p:nvPr>
        </p:nvSpPr>
        <p:spPr>
          <a:xfrm>
            <a:off x="628300" y="2117800"/>
            <a:ext cx="5809200" cy="16791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1pPr>
            <a:lvl2pPr lvl="1">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2pPr>
            <a:lvl3pPr lvl="2">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3pPr>
            <a:lvl4pPr lvl="3">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4pPr>
            <a:lvl5pPr lvl="4">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5pPr>
            <a:lvl6pPr lvl="5">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6pPr>
            <a:lvl7pPr lvl="6">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7pPr>
            <a:lvl8pPr lvl="7">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8pPr>
            <a:lvl9pPr lvl="8">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9pPr>
          </a:lstStyle>
          <a:p>
            <a:endParaRPr/>
          </a:p>
        </p:txBody>
      </p:sp>
      <p:sp>
        <p:nvSpPr>
          <p:cNvPr id="127" name="Google Shape;127;p19"/>
          <p:cNvSpPr txBox="1">
            <a:spLocks noGrp="1"/>
          </p:cNvSpPr>
          <p:nvPr>
            <p:ph type="subTitle" idx="1"/>
          </p:nvPr>
        </p:nvSpPr>
        <p:spPr>
          <a:xfrm>
            <a:off x="641973" y="3979033"/>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a:spcBef>
                <a:spcPts val="0"/>
              </a:spcBef>
              <a:spcAft>
                <a:spcPts val="0"/>
              </a:spcAft>
              <a:buClr>
                <a:schemeClr val="accent2"/>
              </a:buClr>
              <a:buSzPts val="1900"/>
              <a:buNone/>
              <a:defRPr sz="1900">
                <a:solidFill>
                  <a:schemeClr val="accent2"/>
                </a:solidFill>
              </a:defRPr>
            </a:lvl2pPr>
            <a:lvl3pPr lvl="2">
              <a:spcBef>
                <a:spcPts val="0"/>
              </a:spcBef>
              <a:spcAft>
                <a:spcPts val="0"/>
              </a:spcAft>
              <a:buClr>
                <a:schemeClr val="accent2"/>
              </a:buClr>
              <a:buSzPts val="1900"/>
              <a:buNone/>
              <a:defRPr sz="1900">
                <a:solidFill>
                  <a:schemeClr val="accent2"/>
                </a:solidFill>
              </a:defRPr>
            </a:lvl3pPr>
            <a:lvl4pPr lvl="3">
              <a:spcBef>
                <a:spcPts val="0"/>
              </a:spcBef>
              <a:spcAft>
                <a:spcPts val="0"/>
              </a:spcAft>
              <a:buClr>
                <a:schemeClr val="accent2"/>
              </a:buClr>
              <a:buSzPts val="1900"/>
              <a:buNone/>
              <a:defRPr sz="1900">
                <a:solidFill>
                  <a:schemeClr val="accent2"/>
                </a:solidFill>
              </a:defRPr>
            </a:lvl4pPr>
            <a:lvl5pPr lvl="4">
              <a:spcBef>
                <a:spcPts val="0"/>
              </a:spcBef>
              <a:spcAft>
                <a:spcPts val="0"/>
              </a:spcAft>
              <a:buClr>
                <a:schemeClr val="accent2"/>
              </a:buClr>
              <a:buSzPts val="1900"/>
              <a:buNone/>
              <a:defRPr sz="1900">
                <a:solidFill>
                  <a:schemeClr val="accent2"/>
                </a:solidFill>
              </a:defRPr>
            </a:lvl5pPr>
            <a:lvl6pPr lvl="5">
              <a:spcBef>
                <a:spcPts val="0"/>
              </a:spcBef>
              <a:spcAft>
                <a:spcPts val="0"/>
              </a:spcAft>
              <a:buClr>
                <a:schemeClr val="accent2"/>
              </a:buClr>
              <a:buSzPts val="1900"/>
              <a:buNone/>
              <a:defRPr sz="1900">
                <a:solidFill>
                  <a:schemeClr val="accent2"/>
                </a:solidFill>
              </a:defRPr>
            </a:lvl6pPr>
            <a:lvl7pPr lvl="6">
              <a:spcBef>
                <a:spcPts val="0"/>
              </a:spcBef>
              <a:spcAft>
                <a:spcPts val="0"/>
              </a:spcAft>
              <a:buClr>
                <a:schemeClr val="accent2"/>
              </a:buClr>
              <a:buSzPts val="1900"/>
              <a:buNone/>
              <a:defRPr sz="1900">
                <a:solidFill>
                  <a:schemeClr val="accent2"/>
                </a:solidFill>
              </a:defRPr>
            </a:lvl7pPr>
            <a:lvl8pPr lvl="7">
              <a:spcBef>
                <a:spcPts val="0"/>
              </a:spcBef>
              <a:spcAft>
                <a:spcPts val="0"/>
              </a:spcAft>
              <a:buClr>
                <a:schemeClr val="accent2"/>
              </a:buClr>
              <a:buSzPts val="1900"/>
              <a:buNone/>
              <a:defRPr sz="1900">
                <a:solidFill>
                  <a:schemeClr val="accent2"/>
                </a:solidFill>
              </a:defRPr>
            </a:lvl8pPr>
            <a:lvl9pPr lvl="8">
              <a:spcBef>
                <a:spcPts val="0"/>
              </a:spcBef>
              <a:spcAft>
                <a:spcPts val="0"/>
              </a:spcAft>
              <a:buClr>
                <a:schemeClr val="accent2"/>
              </a:buClr>
              <a:buSzPts val="1900"/>
              <a:buNone/>
              <a:defRPr sz="1900">
                <a:solidFill>
                  <a:schemeClr val="accent2"/>
                </a:solidFill>
              </a:defRPr>
            </a:lvl9pPr>
          </a:lstStyle>
          <a:p>
            <a:endParaRPr/>
          </a:p>
        </p:txBody>
      </p:sp>
      <p:sp>
        <p:nvSpPr>
          <p:cNvPr id="128" name="Google Shape;128;p19"/>
          <p:cNvSpPr txBox="1">
            <a:spLocks noGrp="1"/>
          </p:cNvSpPr>
          <p:nvPr>
            <p:ph type="subTitle" idx="2"/>
          </p:nvPr>
        </p:nvSpPr>
        <p:spPr>
          <a:xfrm>
            <a:off x="641967" y="5791000"/>
            <a:ext cx="4552800" cy="42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a:spcBef>
                <a:spcPts val="0"/>
              </a:spcBef>
              <a:spcAft>
                <a:spcPts val="0"/>
              </a:spcAft>
              <a:buClr>
                <a:schemeClr val="accent2"/>
              </a:buClr>
              <a:buSzPts val="1600"/>
              <a:buNone/>
              <a:defRPr sz="1600">
                <a:solidFill>
                  <a:schemeClr val="accent2"/>
                </a:solidFill>
              </a:defRPr>
            </a:lvl2pPr>
            <a:lvl3pPr lvl="2">
              <a:spcBef>
                <a:spcPts val="0"/>
              </a:spcBef>
              <a:spcAft>
                <a:spcPts val="0"/>
              </a:spcAft>
              <a:buClr>
                <a:schemeClr val="accent2"/>
              </a:buClr>
              <a:buSzPts val="1600"/>
              <a:buNone/>
              <a:defRPr sz="1600">
                <a:solidFill>
                  <a:schemeClr val="accent2"/>
                </a:solidFill>
              </a:defRPr>
            </a:lvl3pPr>
            <a:lvl4pPr lvl="3">
              <a:spcBef>
                <a:spcPts val="0"/>
              </a:spcBef>
              <a:spcAft>
                <a:spcPts val="0"/>
              </a:spcAft>
              <a:buClr>
                <a:schemeClr val="accent2"/>
              </a:buClr>
              <a:buSzPts val="1600"/>
              <a:buNone/>
              <a:defRPr sz="1600">
                <a:solidFill>
                  <a:schemeClr val="accent2"/>
                </a:solidFill>
              </a:defRPr>
            </a:lvl4pPr>
            <a:lvl5pPr lvl="4">
              <a:spcBef>
                <a:spcPts val="0"/>
              </a:spcBef>
              <a:spcAft>
                <a:spcPts val="0"/>
              </a:spcAft>
              <a:buClr>
                <a:schemeClr val="accent2"/>
              </a:buClr>
              <a:buSzPts val="1600"/>
              <a:buNone/>
              <a:defRPr sz="1600">
                <a:solidFill>
                  <a:schemeClr val="accent2"/>
                </a:solidFill>
              </a:defRPr>
            </a:lvl5pPr>
            <a:lvl6pPr lvl="5">
              <a:spcBef>
                <a:spcPts val="0"/>
              </a:spcBef>
              <a:spcAft>
                <a:spcPts val="0"/>
              </a:spcAft>
              <a:buClr>
                <a:schemeClr val="accent2"/>
              </a:buClr>
              <a:buSzPts val="1600"/>
              <a:buNone/>
              <a:defRPr sz="1600">
                <a:solidFill>
                  <a:schemeClr val="accent2"/>
                </a:solidFill>
              </a:defRPr>
            </a:lvl6pPr>
            <a:lvl7pPr lvl="6">
              <a:spcBef>
                <a:spcPts val="0"/>
              </a:spcBef>
              <a:spcAft>
                <a:spcPts val="0"/>
              </a:spcAft>
              <a:buClr>
                <a:schemeClr val="accent2"/>
              </a:buClr>
              <a:buSzPts val="1600"/>
              <a:buNone/>
              <a:defRPr sz="1600">
                <a:solidFill>
                  <a:schemeClr val="accent2"/>
                </a:solidFill>
              </a:defRPr>
            </a:lvl7pPr>
            <a:lvl8pPr lvl="7">
              <a:spcBef>
                <a:spcPts val="0"/>
              </a:spcBef>
              <a:spcAft>
                <a:spcPts val="0"/>
              </a:spcAft>
              <a:buClr>
                <a:schemeClr val="accent2"/>
              </a:buClr>
              <a:buSzPts val="1600"/>
              <a:buNone/>
              <a:defRPr sz="1600">
                <a:solidFill>
                  <a:schemeClr val="accent2"/>
                </a:solidFill>
              </a:defRPr>
            </a:lvl8pPr>
            <a:lvl9pPr lvl="8">
              <a:spcBef>
                <a:spcPts val="0"/>
              </a:spcBef>
              <a:spcAft>
                <a:spcPts val="0"/>
              </a:spcAft>
              <a:buClr>
                <a:schemeClr val="accent2"/>
              </a:buClr>
              <a:buSzPts val="1600"/>
              <a:buNone/>
              <a:defRPr sz="1600">
                <a:solidFill>
                  <a:schemeClr val="accent2"/>
                </a:solidFill>
              </a:defRPr>
            </a:lvl9pPr>
          </a:lstStyle>
          <a:p>
            <a:endParaRPr/>
          </a:p>
        </p:txBody>
      </p:sp>
      <p:sp>
        <p:nvSpPr>
          <p:cNvPr id="129" name="Google Shape;129;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and half page image vertical">
  <p:cSld name="TITLE_1">
    <p:bg>
      <p:bgPr>
        <a:solidFill>
          <a:schemeClr val="lt2"/>
        </a:solidFill>
        <a:effectLst/>
      </p:bgPr>
    </p:bg>
    <p:spTree>
      <p:nvGrpSpPr>
        <p:cNvPr id="1" name="Shape 130"/>
        <p:cNvGrpSpPr/>
        <p:nvPr/>
      </p:nvGrpSpPr>
      <p:grpSpPr>
        <a:xfrm>
          <a:off x="0" y="0"/>
          <a:ext cx="0" cy="0"/>
          <a:chOff x="0" y="0"/>
          <a:chExt cx="0" cy="0"/>
        </a:xfrm>
      </p:grpSpPr>
      <p:sp>
        <p:nvSpPr>
          <p:cNvPr id="131" name="Google Shape;131;p20"/>
          <p:cNvSpPr>
            <a:spLocks noGrp="1"/>
          </p:cNvSpPr>
          <p:nvPr>
            <p:ph type="pic" idx="2"/>
          </p:nvPr>
        </p:nvSpPr>
        <p:spPr>
          <a:xfrm>
            <a:off x="5982033" y="-67"/>
            <a:ext cx="6301200" cy="6210000"/>
          </a:xfrm>
          <a:prstGeom prst="rect">
            <a:avLst/>
          </a:prstGeom>
          <a:noFill/>
          <a:ln>
            <a:noFill/>
          </a:ln>
        </p:spPr>
      </p:sp>
      <p:sp>
        <p:nvSpPr>
          <p:cNvPr id="132" name="Google Shape;132;p20"/>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33" name="Google Shape;133;p20"/>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and tryptic images">
  <p:cSld name="TITLE_1_2">
    <p:bg>
      <p:bgPr>
        <a:solidFill>
          <a:schemeClr val="lt2"/>
        </a:solidFill>
        <a:effectLst/>
      </p:bgPr>
    </p:bg>
    <p:spTree>
      <p:nvGrpSpPr>
        <p:cNvPr id="1" name="Shape 138"/>
        <p:cNvGrpSpPr/>
        <p:nvPr/>
      </p:nvGrpSpPr>
      <p:grpSpPr>
        <a:xfrm>
          <a:off x="0" y="0"/>
          <a:ext cx="0" cy="0"/>
          <a:chOff x="0" y="0"/>
          <a:chExt cx="0" cy="0"/>
        </a:xfrm>
      </p:grpSpPr>
      <p:sp>
        <p:nvSpPr>
          <p:cNvPr id="139" name="Google Shape;139;p21"/>
          <p:cNvSpPr>
            <a:spLocks noGrp="1"/>
          </p:cNvSpPr>
          <p:nvPr>
            <p:ph type="pic" idx="2"/>
          </p:nvPr>
        </p:nvSpPr>
        <p:spPr>
          <a:xfrm>
            <a:off x="5982033" y="-67"/>
            <a:ext cx="6210000" cy="3259500"/>
          </a:xfrm>
          <a:prstGeom prst="rect">
            <a:avLst/>
          </a:prstGeom>
          <a:noFill/>
          <a:ln>
            <a:noFill/>
          </a:ln>
        </p:spPr>
      </p:sp>
      <p:sp>
        <p:nvSpPr>
          <p:cNvPr id="140" name="Google Shape;140;p21"/>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41" name="Google Shape;141;p21"/>
          <p:cNvSpPr>
            <a:spLocks noGrp="1"/>
          </p:cNvSpPr>
          <p:nvPr>
            <p:ph type="pic" idx="3"/>
          </p:nvPr>
        </p:nvSpPr>
        <p:spPr>
          <a:xfrm>
            <a:off x="9178000" y="3450867"/>
            <a:ext cx="3014100" cy="2758800"/>
          </a:xfrm>
          <a:prstGeom prst="rect">
            <a:avLst/>
          </a:prstGeom>
          <a:noFill/>
          <a:ln>
            <a:noFill/>
          </a:ln>
        </p:spPr>
      </p:sp>
      <p:sp>
        <p:nvSpPr>
          <p:cNvPr id="142" name="Google Shape;142;p21"/>
          <p:cNvSpPr>
            <a:spLocks noGrp="1"/>
          </p:cNvSpPr>
          <p:nvPr>
            <p:ph type="pic" idx="4"/>
          </p:nvPr>
        </p:nvSpPr>
        <p:spPr>
          <a:xfrm>
            <a:off x="5982033" y="3450867"/>
            <a:ext cx="3014100" cy="2758800"/>
          </a:xfrm>
          <a:prstGeom prst="rect">
            <a:avLst/>
          </a:prstGeom>
          <a:noFill/>
          <a:ln>
            <a:noFill/>
          </a:ln>
        </p:spPr>
      </p:sp>
      <p:sp>
        <p:nvSpPr>
          <p:cNvPr id="143" name="Google Shape;143;p21"/>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Dark Background">
  <p:cSld name="CUSTOM">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01131" y="2117800"/>
            <a:ext cx="5809200" cy="16791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16" name="Google Shape;16;p3"/>
          <p:cNvSpPr txBox="1">
            <a:spLocks noGrp="1"/>
          </p:cNvSpPr>
          <p:nvPr>
            <p:ph type="subTitle" idx="1"/>
          </p:nvPr>
        </p:nvSpPr>
        <p:spPr>
          <a:xfrm>
            <a:off x="701131" y="3979033"/>
            <a:ext cx="5690700" cy="7833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a:spLocks noGrp="1"/>
          </p:cNvSpPr>
          <p:nvPr>
            <p:ph type="subTitle" idx="2"/>
          </p:nvPr>
        </p:nvSpPr>
        <p:spPr>
          <a:xfrm>
            <a:off x="710236" y="579100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9" name="Google Shape;19;p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and half page image horizontal">
  <p:cSld name="TITLE_1_1">
    <p:bg>
      <p:bgPr>
        <a:solidFill>
          <a:schemeClr val="lt2"/>
        </a:solidFill>
        <a:effectLst/>
      </p:bgPr>
    </p:bg>
    <p:spTree>
      <p:nvGrpSpPr>
        <p:cNvPr id="1"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52" name="Google Shape;152;p22"/>
          <p:cNvSpPr>
            <a:spLocks noGrp="1"/>
          </p:cNvSpPr>
          <p:nvPr>
            <p:ph type="pic" idx="2"/>
          </p:nvPr>
        </p:nvSpPr>
        <p:spPr>
          <a:xfrm>
            <a:off x="9100" y="3057717"/>
            <a:ext cx="12192000" cy="3152400"/>
          </a:xfrm>
          <a:prstGeom prst="rect">
            <a:avLst/>
          </a:prstGeom>
          <a:noFill/>
          <a:ln>
            <a:noFill/>
          </a:ln>
        </p:spPr>
      </p:sp>
      <p:sp>
        <p:nvSpPr>
          <p:cNvPr id="153" name="Google Shape;153;p22"/>
          <p:cNvSpPr txBox="1">
            <a:spLocks noGrp="1"/>
          </p:cNvSpPr>
          <p:nvPr>
            <p:ph type="body" idx="1"/>
          </p:nvPr>
        </p:nvSpPr>
        <p:spPr>
          <a:xfrm>
            <a:off x="5754567" y="628267"/>
            <a:ext cx="6109500" cy="21489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54" name="Google Shape;154;p2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and 4 items">
  <p:cSld name="TITLE_1_1_2">
    <p:bg>
      <p:bgPr>
        <a:solidFill>
          <a:schemeClr val="lt2"/>
        </a:solid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266933" y="473467"/>
            <a:ext cx="4986900" cy="1329300"/>
          </a:xfrm>
          <a:prstGeom prst="rect">
            <a:avLst/>
          </a:prstGeom>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a:endParaRPr/>
          </a:p>
        </p:txBody>
      </p:sp>
      <p:sp>
        <p:nvSpPr>
          <p:cNvPr id="157" name="Google Shape;157;p23"/>
          <p:cNvSpPr txBox="1">
            <a:spLocks noGrp="1"/>
          </p:cNvSpPr>
          <p:nvPr>
            <p:ph type="body" idx="1"/>
          </p:nvPr>
        </p:nvSpPr>
        <p:spPr>
          <a:xfrm>
            <a:off x="5754567" y="628267"/>
            <a:ext cx="6109500" cy="15936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58" name="Google Shape;158;p23"/>
          <p:cNvSpPr/>
          <p:nvPr/>
        </p:nvSpPr>
        <p:spPr>
          <a:xfrm>
            <a:off x="-18200" y="3223267"/>
            <a:ext cx="12228300" cy="29868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 name="Google Shape;159;p23"/>
          <p:cNvSpPr>
            <a:spLocks noGrp="1"/>
          </p:cNvSpPr>
          <p:nvPr>
            <p:ph type="pic" idx="2"/>
          </p:nvPr>
        </p:nvSpPr>
        <p:spPr>
          <a:xfrm>
            <a:off x="1953050" y="2614000"/>
            <a:ext cx="1629900" cy="1629900"/>
          </a:xfrm>
          <a:prstGeom prst="ellipse">
            <a:avLst/>
          </a:prstGeom>
          <a:noFill/>
          <a:ln>
            <a:noFill/>
          </a:ln>
        </p:spPr>
      </p:sp>
      <p:sp>
        <p:nvSpPr>
          <p:cNvPr id="160" name="Google Shape;160;p23"/>
          <p:cNvSpPr>
            <a:spLocks noGrp="1"/>
          </p:cNvSpPr>
          <p:nvPr>
            <p:ph type="pic" idx="3"/>
          </p:nvPr>
        </p:nvSpPr>
        <p:spPr>
          <a:xfrm>
            <a:off x="5281000" y="2614000"/>
            <a:ext cx="1629900" cy="1629900"/>
          </a:xfrm>
          <a:prstGeom prst="ellipse">
            <a:avLst/>
          </a:prstGeom>
          <a:noFill/>
          <a:ln>
            <a:noFill/>
          </a:ln>
        </p:spPr>
      </p:sp>
      <p:sp>
        <p:nvSpPr>
          <p:cNvPr id="161" name="Google Shape;161;p23"/>
          <p:cNvSpPr>
            <a:spLocks noGrp="1"/>
          </p:cNvSpPr>
          <p:nvPr>
            <p:ph type="pic" idx="4"/>
          </p:nvPr>
        </p:nvSpPr>
        <p:spPr>
          <a:xfrm>
            <a:off x="8608967" y="2614000"/>
            <a:ext cx="1629900" cy="1629900"/>
          </a:xfrm>
          <a:prstGeom prst="ellipse">
            <a:avLst/>
          </a:prstGeom>
          <a:noFill/>
          <a:ln>
            <a:noFill/>
          </a:ln>
        </p:spPr>
      </p:sp>
      <p:sp>
        <p:nvSpPr>
          <p:cNvPr id="162" name="Google Shape;162;p23"/>
          <p:cNvSpPr txBox="1">
            <a:spLocks noGrp="1"/>
          </p:cNvSpPr>
          <p:nvPr>
            <p:ph type="subTitle" idx="5"/>
          </p:nvPr>
        </p:nvSpPr>
        <p:spPr>
          <a:xfrm>
            <a:off x="1699533"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163" name="Google Shape;163;p23"/>
          <p:cNvSpPr txBox="1">
            <a:spLocks noGrp="1"/>
          </p:cNvSpPr>
          <p:nvPr>
            <p:ph type="subTitle" idx="6"/>
          </p:nvPr>
        </p:nvSpPr>
        <p:spPr>
          <a:xfrm>
            <a:off x="5035200"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164" name="Google Shape;164;p23"/>
          <p:cNvSpPr txBox="1">
            <a:spLocks noGrp="1"/>
          </p:cNvSpPr>
          <p:nvPr>
            <p:ph type="subTitle" idx="7"/>
          </p:nvPr>
        </p:nvSpPr>
        <p:spPr>
          <a:xfrm>
            <a:off x="8363167"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and full page image with quote">
  <p:cSld name="TITLE_1_1_1">
    <p:bg>
      <p:bgPr>
        <a:solidFill>
          <a:schemeClr val="lt2"/>
        </a:solidFill>
        <a:effectLst/>
      </p:bgPr>
    </p:bg>
    <p:spTree>
      <p:nvGrpSpPr>
        <p:cNvPr id="1" name="Shape 169"/>
        <p:cNvGrpSpPr/>
        <p:nvPr/>
      </p:nvGrpSpPr>
      <p:grpSpPr>
        <a:xfrm>
          <a:off x="0" y="0"/>
          <a:ext cx="0" cy="0"/>
          <a:chOff x="0" y="0"/>
          <a:chExt cx="0" cy="0"/>
        </a:xfrm>
      </p:grpSpPr>
      <p:sp>
        <p:nvSpPr>
          <p:cNvPr id="170" name="Google Shape;170;p24"/>
          <p:cNvSpPr>
            <a:spLocks noGrp="1"/>
          </p:cNvSpPr>
          <p:nvPr>
            <p:ph type="pic" idx="2"/>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and full page image">
  <p:cSld name="TITLE_1_1_1_1">
    <p:bg>
      <p:bgPr>
        <a:solidFill>
          <a:schemeClr val="lt2"/>
        </a:solidFill>
        <a:effectLst/>
      </p:bgPr>
    </p:bg>
    <p:spTree>
      <p:nvGrpSpPr>
        <p:cNvPr id="1" name="Shape 175"/>
        <p:cNvGrpSpPr/>
        <p:nvPr/>
      </p:nvGrpSpPr>
      <p:grpSpPr>
        <a:xfrm>
          <a:off x="0" y="0"/>
          <a:ext cx="0" cy="0"/>
          <a:chOff x="0" y="0"/>
          <a:chExt cx="0" cy="0"/>
        </a:xfrm>
      </p:grpSpPr>
      <p:sp>
        <p:nvSpPr>
          <p:cNvPr id="176" name="Google Shape;176;p25"/>
          <p:cNvSpPr>
            <a:spLocks noGrp="1"/>
          </p:cNvSpPr>
          <p:nvPr>
            <p:ph type="pic" idx="2"/>
          </p:nvPr>
        </p:nvSpPr>
        <p:spPr>
          <a:xfrm>
            <a:off x="-63733" y="-36433"/>
            <a:ext cx="12310500" cy="6246300"/>
          </a:xfrm>
          <a:prstGeom prst="rect">
            <a:avLst/>
          </a:prstGeom>
          <a:noFill/>
          <a:ln>
            <a:noFill/>
          </a:ln>
        </p:spPr>
      </p:sp>
      <p:sp>
        <p:nvSpPr>
          <p:cNvPr id="177" name="Google Shape;177;p25"/>
          <p:cNvSpPr txBox="1">
            <a:spLocks noGrp="1"/>
          </p:cNvSpPr>
          <p:nvPr>
            <p:ph type="body" idx="1"/>
          </p:nvPr>
        </p:nvSpPr>
        <p:spPr>
          <a:xfrm>
            <a:off x="6938233" y="746633"/>
            <a:ext cx="4926000" cy="4962300"/>
          </a:xfrm>
          <a:prstGeom prst="rect">
            <a:avLst/>
          </a:prstGeom>
          <a:solidFill>
            <a:schemeClr val="lt2"/>
          </a:solidFill>
          <a:ln>
            <a:noFill/>
          </a:ln>
        </p:spPr>
        <p:txBody>
          <a:bodyPr spcFirstLastPara="1" wrap="square" lIns="121900" tIns="487675" rIns="121900" bIns="487675"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Gradient Background">
  <p:cSld name="CUSTOM_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92026" y="1316565"/>
            <a:ext cx="5809200" cy="16791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sz="4800" b="1">
                <a:solidFill>
                  <a:schemeClr val="lt1"/>
                </a:solidFill>
                <a:latin typeface="Roboto"/>
                <a:ea typeface="Roboto"/>
                <a:cs typeface="Roboto"/>
                <a:sym typeface="Roboto"/>
              </a:defRPr>
            </a:lvl9pPr>
          </a:lstStyle>
          <a:p>
            <a:endParaRPr/>
          </a:p>
        </p:txBody>
      </p:sp>
      <p:sp>
        <p:nvSpPr>
          <p:cNvPr id="22" name="Google Shape;22;p4"/>
          <p:cNvSpPr txBox="1">
            <a:spLocks noGrp="1"/>
          </p:cNvSpPr>
          <p:nvPr>
            <p:ph type="subTitle" idx="1"/>
          </p:nvPr>
        </p:nvSpPr>
        <p:spPr>
          <a:xfrm>
            <a:off x="692026" y="3177798"/>
            <a:ext cx="5690700" cy="78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a:spLocks noGrp="1"/>
          </p:cNvSpPr>
          <p:nvPr>
            <p:ph type="subTitle" idx="2"/>
          </p:nvPr>
        </p:nvSpPr>
        <p:spPr>
          <a:xfrm>
            <a:off x="692026" y="430229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25" name="Google Shape;25;p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Gradient Background 1">
  <p:cSld name="CUSTOM_1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8300" y="2117800"/>
            <a:ext cx="5809200" cy="16791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sz="4800" b="1">
                <a:solidFill>
                  <a:schemeClr val="accent2"/>
                </a:solidFill>
                <a:latin typeface="Roboto"/>
                <a:ea typeface="Roboto"/>
                <a:cs typeface="Roboto"/>
                <a:sym typeface="Roboto"/>
              </a:defRPr>
            </a:lvl9pPr>
          </a:lstStyle>
          <a:p>
            <a:endParaRPr/>
          </a:p>
        </p:txBody>
      </p:sp>
      <p:sp>
        <p:nvSpPr>
          <p:cNvPr id="28" name="Google Shape;28;p5"/>
          <p:cNvSpPr txBox="1">
            <a:spLocks noGrp="1"/>
          </p:cNvSpPr>
          <p:nvPr>
            <p:ph type="subTitle" idx="1"/>
          </p:nvPr>
        </p:nvSpPr>
        <p:spPr>
          <a:xfrm>
            <a:off x="641973" y="3979033"/>
            <a:ext cx="5690700" cy="78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a:endParaRPr/>
          </a:p>
        </p:txBody>
      </p:sp>
      <p:sp>
        <p:nvSpPr>
          <p:cNvPr id="29" name="Google Shape;29;p5"/>
          <p:cNvSpPr txBox="1">
            <a:spLocks noGrp="1"/>
          </p:cNvSpPr>
          <p:nvPr>
            <p:ph type="subTitle" idx="2"/>
          </p:nvPr>
        </p:nvSpPr>
        <p:spPr>
          <a:xfrm>
            <a:off x="641967" y="5791000"/>
            <a:ext cx="4552800" cy="423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a:endParaRPr/>
          </a:p>
        </p:txBody>
      </p:sp>
      <p:sp>
        <p:nvSpPr>
          <p:cNvPr id="30" name="Google Shape;30;p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half page image vertical">
  <p:cSld name="TITLE_1">
    <p:bg>
      <p:bgPr>
        <a:solidFill>
          <a:schemeClr val="lt2"/>
        </a:solidFill>
        <a:effectLst/>
      </p:bgPr>
    </p:bg>
    <p:spTree>
      <p:nvGrpSpPr>
        <p:cNvPr id="1" name="Shape 31"/>
        <p:cNvGrpSpPr/>
        <p:nvPr/>
      </p:nvGrpSpPr>
      <p:grpSpPr>
        <a:xfrm>
          <a:off x="0" y="0"/>
          <a:ext cx="0" cy="0"/>
          <a:chOff x="0" y="0"/>
          <a:chExt cx="0" cy="0"/>
        </a:xfrm>
      </p:grpSpPr>
      <p:sp>
        <p:nvSpPr>
          <p:cNvPr id="32" name="Google Shape;32;p6"/>
          <p:cNvSpPr>
            <a:spLocks noGrp="1"/>
          </p:cNvSpPr>
          <p:nvPr>
            <p:ph type="pic" idx="2"/>
          </p:nvPr>
        </p:nvSpPr>
        <p:spPr>
          <a:xfrm>
            <a:off x="5982033" y="-67"/>
            <a:ext cx="6301200" cy="6210000"/>
          </a:xfrm>
          <a:prstGeom prst="rect">
            <a:avLst/>
          </a:prstGeom>
          <a:noFill/>
          <a:ln>
            <a:noFill/>
          </a:ln>
        </p:spPr>
      </p:sp>
      <p:sp>
        <p:nvSpPr>
          <p:cNvPr id="33" name="Google Shape;33;p6"/>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34" name="Google Shape;34;p6"/>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nd tryptic images">
  <p:cSld name="TITLE_1_2">
    <p:bg>
      <p:bgPr>
        <a:solidFill>
          <a:schemeClr val="lt2"/>
        </a:solidFill>
        <a:effectLst/>
      </p:bgPr>
    </p:bg>
    <p:spTree>
      <p:nvGrpSpPr>
        <p:cNvPr id="1" name="Shape 39"/>
        <p:cNvGrpSpPr/>
        <p:nvPr/>
      </p:nvGrpSpPr>
      <p:grpSpPr>
        <a:xfrm>
          <a:off x="0" y="0"/>
          <a:ext cx="0" cy="0"/>
          <a:chOff x="0" y="0"/>
          <a:chExt cx="0" cy="0"/>
        </a:xfrm>
      </p:grpSpPr>
      <p:sp>
        <p:nvSpPr>
          <p:cNvPr id="40" name="Google Shape;40;p7"/>
          <p:cNvSpPr>
            <a:spLocks noGrp="1"/>
          </p:cNvSpPr>
          <p:nvPr>
            <p:ph type="pic" idx="2"/>
          </p:nvPr>
        </p:nvSpPr>
        <p:spPr>
          <a:xfrm>
            <a:off x="5982033" y="-67"/>
            <a:ext cx="6210000" cy="3259500"/>
          </a:xfrm>
          <a:prstGeom prst="rect">
            <a:avLst/>
          </a:prstGeom>
          <a:noFill/>
          <a:ln>
            <a:noFill/>
          </a:ln>
        </p:spPr>
      </p:sp>
      <p:sp>
        <p:nvSpPr>
          <p:cNvPr id="41" name="Google Shape;41;p7"/>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42" name="Google Shape;42;p7"/>
          <p:cNvSpPr>
            <a:spLocks noGrp="1"/>
          </p:cNvSpPr>
          <p:nvPr>
            <p:ph type="pic" idx="3"/>
          </p:nvPr>
        </p:nvSpPr>
        <p:spPr>
          <a:xfrm>
            <a:off x="9178000" y="3450867"/>
            <a:ext cx="3014100" cy="2758800"/>
          </a:xfrm>
          <a:prstGeom prst="rect">
            <a:avLst/>
          </a:prstGeom>
          <a:noFill/>
          <a:ln>
            <a:noFill/>
          </a:ln>
        </p:spPr>
      </p:sp>
      <p:sp>
        <p:nvSpPr>
          <p:cNvPr id="43" name="Google Shape;43;p7"/>
          <p:cNvSpPr>
            <a:spLocks noGrp="1"/>
          </p:cNvSpPr>
          <p:nvPr>
            <p:ph type="pic" idx="4"/>
          </p:nvPr>
        </p:nvSpPr>
        <p:spPr>
          <a:xfrm>
            <a:off x="5982033" y="3450867"/>
            <a:ext cx="3014100" cy="2758800"/>
          </a:xfrm>
          <a:prstGeom prst="rect">
            <a:avLst/>
          </a:prstGeom>
          <a:noFill/>
          <a:ln>
            <a:noFill/>
          </a:ln>
        </p:spPr>
      </p:sp>
      <p:sp>
        <p:nvSpPr>
          <p:cNvPr id="44" name="Google Shape;44;p7"/>
          <p:cNvSpPr txBox="1">
            <a:spLocks noGrp="1"/>
          </p:cNvSpPr>
          <p:nvPr>
            <p:ph type="body" idx="1"/>
          </p:nvPr>
        </p:nvSpPr>
        <p:spPr>
          <a:xfrm>
            <a:off x="266933" y="2277800"/>
            <a:ext cx="5442000" cy="3597300"/>
          </a:xfrm>
          <a:prstGeom prst="rect">
            <a:avLst/>
          </a:prstGeom>
          <a:noFill/>
          <a:ln>
            <a:noFill/>
          </a:ln>
        </p:spPr>
        <p:txBody>
          <a:bodyPr spcFirstLastPara="1" wrap="square" lIns="121900" tIns="121900" rIns="121900" bIns="121900" anchor="t" anchorCtr="0">
            <a:sp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nd half page image horizontal">
  <p:cSld name="TITLE_1_1">
    <p:bg>
      <p:bgPr>
        <a:solidFill>
          <a:schemeClr val="lt2"/>
        </a:solidFill>
        <a:effectLst/>
      </p:bgPr>
    </p:bg>
    <p:spTree>
      <p:nvGrpSpPr>
        <p:cNvPr id="1"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53" name="Google Shape;53;p8"/>
          <p:cNvSpPr>
            <a:spLocks noGrp="1"/>
          </p:cNvSpPr>
          <p:nvPr>
            <p:ph type="pic" idx="2"/>
          </p:nvPr>
        </p:nvSpPr>
        <p:spPr>
          <a:xfrm>
            <a:off x="9100" y="3057717"/>
            <a:ext cx="12192000" cy="3152400"/>
          </a:xfrm>
          <a:prstGeom prst="rect">
            <a:avLst/>
          </a:prstGeom>
          <a:noFill/>
          <a:ln>
            <a:noFill/>
          </a:ln>
        </p:spPr>
      </p:sp>
      <p:sp>
        <p:nvSpPr>
          <p:cNvPr id="54" name="Google Shape;54;p8"/>
          <p:cNvSpPr txBox="1">
            <a:spLocks noGrp="1"/>
          </p:cNvSpPr>
          <p:nvPr>
            <p:ph type="body" idx="1"/>
          </p:nvPr>
        </p:nvSpPr>
        <p:spPr>
          <a:xfrm>
            <a:off x="5754567" y="628267"/>
            <a:ext cx="6109500" cy="21489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55" name="Google Shape;55;p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4 items">
  <p:cSld name="TITLE_1_1_2">
    <p:bg>
      <p:bgPr>
        <a:solidFill>
          <a:schemeClr val="lt2"/>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266933" y="473467"/>
            <a:ext cx="4986900" cy="1329300"/>
          </a:xfrm>
          <a:prstGeom prst="rect">
            <a:avLst/>
          </a:prstGeom>
          <a:noFill/>
          <a:ln>
            <a:noFill/>
          </a:ln>
        </p:spPr>
        <p:txBody>
          <a:bodyPr spcFirstLastPara="1" wrap="square" lIns="121900" tIns="121900" rIns="121900" bIns="121900" anchor="t" anchorCtr="0">
            <a:spAutoFit/>
          </a:bodyPr>
          <a:lstStyle>
            <a:lvl1pPr lvl="0" rt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a:endParaRPr/>
          </a:p>
        </p:txBody>
      </p:sp>
      <p:sp>
        <p:nvSpPr>
          <p:cNvPr id="58" name="Google Shape;58;p9"/>
          <p:cNvSpPr txBox="1">
            <a:spLocks noGrp="1"/>
          </p:cNvSpPr>
          <p:nvPr>
            <p:ph type="body" idx="1"/>
          </p:nvPr>
        </p:nvSpPr>
        <p:spPr>
          <a:xfrm>
            <a:off x="5754567" y="628267"/>
            <a:ext cx="6109500" cy="1593600"/>
          </a:xfrm>
          <a:prstGeom prst="rect">
            <a:avLst/>
          </a:prstGeom>
          <a:noFill/>
          <a:ln>
            <a:noFill/>
          </a:ln>
        </p:spPr>
        <p:txBody>
          <a:bodyPr spcFirstLastPara="1" wrap="square" lIns="121900" tIns="121900" rIns="121900" bIns="121900" anchor="t" anchorCtr="0">
            <a:noAutofit/>
          </a:bodyPr>
          <a:lstStyle>
            <a:lvl1pPr marL="457200" lvl="0"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59" name="Google Shape;59;p9"/>
          <p:cNvSpPr/>
          <p:nvPr/>
        </p:nvSpPr>
        <p:spPr>
          <a:xfrm>
            <a:off x="-18200" y="3223267"/>
            <a:ext cx="12228300" cy="29868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 name="Google Shape;60;p9"/>
          <p:cNvSpPr>
            <a:spLocks noGrp="1"/>
          </p:cNvSpPr>
          <p:nvPr>
            <p:ph type="pic" idx="2"/>
          </p:nvPr>
        </p:nvSpPr>
        <p:spPr>
          <a:xfrm>
            <a:off x="1953050" y="2614000"/>
            <a:ext cx="1629900" cy="1629900"/>
          </a:xfrm>
          <a:prstGeom prst="ellipse">
            <a:avLst/>
          </a:prstGeom>
          <a:noFill/>
          <a:ln>
            <a:noFill/>
          </a:ln>
        </p:spPr>
      </p:sp>
      <p:sp>
        <p:nvSpPr>
          <p:cNvPr id="61" name="Google Shape;61;p9"/>
          <p:cNvSpPr>
            <a:spLocks noGrp="1"/>
          </p:cNvSpPr>
          <p:nvPr>
            <p:ph type="pic" idx="3"/>
          </p:nvPr>
        </p:nvSpPr>
        <p:spPr>
          <a:xfrm>
            <a:off x="5281000" y="2614000"/>
            <a:ext cx="1629900" cy="1629900"/>
          </a:xfrm>
          <a:prstGeom prst="ellipse">
            <a:avLst/>
          </a:prstGeom>
          <a:noFill/>
          <a:ln>
            <a:noFill/>
          </a:ln>
        </p:spPr>
      </p:sp>
      <p:sp>
        <p:nvSpPr>
          <p:cNvPr id="62" name="Google Shape;62;p9"/>
          <p:cNvSpPr>
            <a:spLocks noGrp="1"/>
          </p:cNvSpPr>
          <p:nvPr>
            <p:ph type="pic" idx="4"/>
          </p:nvPr>
        </p:nvSpPr>
        <p:spPr>
          <a:xfrm>
            <a:off x="8608967" y="2614000"/>
            <a:ext cx="1629900" cy="1629900"/>
          </a:xfrm>
          <a:prstGeom prst="ellipse">
            <a:avLst/>
          </a:prstGeom>
          <a:noFill/>
          <a:ln>
            <a:noFill/>
          </a:ln>
        </p:spPr>
      </p:sp>
      <p:sp>
        <p:nvSpPr>
          <p:cNvPr id="63" name="Google Shape;63;p9"/>
          <p:cNvSpPr txBox="1">
            <a:spLocks noGrp="1"/>
          </p:cNvSpPr>
          <p:nvPr>
            <p:ph type="subTitle" idx="5"/>
          </p:nvPr>
        </p:nvSpPr>
        <p:spPr>
          <a:xfrm>
            <a:off x="1699533" y="4425267"/>
            <a:ext cx="2121600" cy="582900"/>
          </a:xfrm>
          <a:prstGeom prst="rect">
            <a:avLst/>
          </a:prstGeom>
          <a:noFill/>
          <a:ln>
            <a:noFill/>
          </a:ln>
        </p:spPr>
        <p:txBody>
          <a:bodyPr spcFirstLastPara="1" wrap="square" lIns="121900" tIns="121900" rIns="121900" bIns="121900" anchor="t" anchorCtr="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64" name="Google Shape;64;p9"/>
          <p:cNvSpPr txBox="1">
            <a:spLocks noGrp="1"/>
          </p:cNvSpPr>
          <p:nvPr>
            <p:ph type="subTitle" idx="6"/>
          </p:nvPr>
        </p:nvSpPr>
        <p:spPr>
          <a:xfrm>
            <a:off x="5035200" y="4425267"/>
            <a:ext cx="2121600" cy="582900"/>
          </a:xfrm>
          <a:prstGeom prst="rect">
            <a:avLst/>
          </a:prstGeom>
          <a:noFill/>
          <a:ln>
            <a:noFill/>
          </a:ln>
        </p:spPr>
        <p:txBody>
          <a:bodyPr spcFirstLastPara="1" wrap="square" lIns="121900" tIns="121900" rIns="121900" bIns="121900" anchor="t" anchorCtr="0">
            <a:spAutoFit/>
          </a:bodyPr>
          <a:lstStyle>
            <a:lvl1pPr lvl="0"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sp>
        <p:nvSpPr>
          <p:cNvPr id="65" name="Google Shape;65;p9"/>
          <p:cNvSpPr txBox="1">
            <a:spLocks noGrp="1"/>
          </p:cNvSpPr>
          <p:nvPr>
            <p:ph type="subTitle" idx="7"/>
          </p:nvPr>
        </p:nvSpPr>
        <p:spPr>
          <a:xfrm>
            <a:off x="8363167" y="4425267"/>
            <a:ext cx="2121600" cy="582900"/>
          </a:xfrm>
          <a:prstGeom prst="rect">
            <a:avLst/>
          </a:prstGeom>
          <a:noFill/>
          <a:ln>
            <a:noFill/>
          </a:ln>
        </p:spPr>
        <p:txBody>
          <a:bodyPr spcFirstLastPara="1" wrap="square" lIns="121900" tIns="121900" rIns="121900" bIns="121900" anchor="t" anchorCtr="0">
            <a:spAutoFit/>
          </a:bodyPr>
          <a:lstStyle>
            <a:lvl1pPr lvl="0"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rtl="0">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a:endParaRPr/>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nd full page image with quote">
  <p:cSld name="TITLE_1_1_1">
    <p:bg>
      <p:bgPr>
        <a:solidFill>
          <a:schemeClr val="lt2"/>
        </a:solidFill>
        <a:effectLst/>
      </p:bgPr>
    </p:bg>
    <p:spTree>
      <p:nvGrpSpPr>
        <p:cNvPr id="1" name="Shape 70"/>
        <p:cNvGrpSpPr/>
        <p:nvPr/>
      </p:nvGrpSpPr>
      <p:grpSpPr>
        <a:xfrm>
          <a:off x="0" y="0"/>
          <a:ext cx="0" cy="0"/>
          <a:chOff x="0" y="0"/>
          <a:chExt cx="0" cy="0"/>
        </a:xfrm>
      </p:grpSpPr>
      <p:sp>
        <p:nvSpPr>
          <p:cNvPr id="71" name="Google Shape;71;p10"/>
          <p:cNvSpPr>
            <a:spLocks noGrp="1"/>
          </p:cNvSpPr>
          <p:nvPr>
            <p:ph type="pic" idx="2"/>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2F89DC"/>
            </a:gs>
            <a:gs pos="100000">
              <a:srgbClr val="194670"/>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266933" y="473467"/>
            <a:ext cx="10650300" cy="1119900"/>
          </a:xfrm>
          <a:prstGeom prst="rect">
            <a:avLst/>
          </a:prstGeom>
          <a:noFill/>
          <a:ln>
            <a:noFill/>
          </a:ln>
        </p:spPr>
        <p:txBody>
          <a:bodyPr spcFirstLastPara="1" wrap="square" lIns="121900" tIns="121900" rIns="121900" bIns="121900" anchor="t" anchorCtr="0">
            <a:spAutoFit/>
          </a:bodyPr>
          <a:lstStyle>
            <a:lvl1pPr lvl="0">
              <a:spcBef>
                <a:spcPts val="0"/>
              </a:spcBef>
              <a:spcAft>
                <a:spcPts val="0"/>
              </a:spcAft>
              <a:buClr>
                <a:schemeClr val="accent2"/>
              </a:buClr>
              <a:buSzPts val="4000"/>
              <a:buFont typeface="Roboto"/>
              <a:buNone/>
              <a:defRPr sz="4000" b="1">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a:endParaRPr/>
          </a:p>
        </p:txBody>
      </p:sp>
      <p:sp>
        <p:nvSpPr>
          <p:cNvPr id="103" name="Google Shape;103;p15"/>
          <p:cNvSpPr txBox="1">
            <a:spLocks noGrp="1"/>
          </p:cNvSpPr>
          <p:nvPr>
            <p:ph type="body" idx="1"/>
          </p:nvPr>
        </p:nvSpPr>
        <p:spPr>
          <a:xfrm>
            <a:off x="266933" y="1648800"/>
            <a:ext cx="10650300" cy="3560400"/>
          </a:xfrm>
          <a:prstGeom prst="rect">
            <a:avLst/>
          </a:prstGeom>
          <a:noFill/>
          <a:ln>
            <a:noFill/>
          </a:ln>
        </p:spPr>
        <p:txBody>
          <a:bodyPr spcFirstLastPara="1" wrap="square" lIns="121900" tIns="121900" rIns="121900" bIns="121900" anchor="t" anchorCtr="0">
            <a:noAutofit/>
          </a:bodyPr>
          <a:lstStyle>
            <a:lvl1pPr marL="457200" lvl="0"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104" name="Google Shape;104;p1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www.youtube.com/watch?v=_U4KzXn9R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12btf2Oq82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304800" y="1545125"/>
            <a:ext cx="6671700" cy="3387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000"/>
              <a:t>Is whistleblowing necessary to prevent corporate censorship silencing political perspectives?</a:t>
            </a:r>
            <a:endParaRPr sz="4000"/>
          </a:p>
          <a:p>
            <a:pPr marL="0" lvl="0" indent="0" algn="l" rtl="0">
              <a:spcBef>
                <a:spcPts val="0"/>
              </a:spcBef>
              <a:spcAft>
                <a:spcPts val="0"/>
              </a:spcAft>
              <a:buNone/>
            </a:pPr>
            <a:endParaRPr sz="4000"/>
          </a:p>
          <a:p>
            <a:pPr marL="0" lvl="0" indent="0" algn="l" rtl="0">
              <a:spcBef>
                <a:spcPts val="0"/>
              </a:spcBef>
              <a:spcAft>
                <a:spcPts val="0"/>
              </a:spcAft>
              <a:buNone/>
            </a:pPr>
            <a:endParaRPr sz="4000"/>
          </a:p>
          <a:p>
            <a:pPr marL="0" lvl="0" indent="0" algn="l" rtl="0">
              <a:spcBef>
                <a:spcPts val="0"/>
              </a:spcBef>
              <a:spcAft>
                <a:spcPts val="0"/>
              </a:spcAft>
              <a:buNone/>
            </a:pPr>
            <a:endParaRPr sz="4000"/>
          </a:p>
        </p:txBody>
      </p:sp>
      <p:sp>
        <p:nvSpPr>
          <p:cNvPr id="187" name="Google Shape;187;p26"/>
          <p:cNvSpPr txBox="1">
            <a:spLocks noGrp="1"/>
          </p:cNvSpPr>
          <p:nvPr>
            <p:ph type="title"/>
          </p:nvPr>
        </p:nvSpPr>
        <p:spPr>
          <a:xfrm>
            <a:off x="223250" y="5396125"/>
            <a:ext cx="6671700" cy="1166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400"/>
              <a:t>Knowledge and Politics: </a:t>
            </a:r>
            <a:endParaRPr sz="2400"/>
          </a:p>
          <a:p>
            <a:pPr marL="0" lvl="0" indent="0" algn="l" rtl="0">
              <a:spcBef>
                <a:spcPts val="0"/>
              </a:spcBef>
              <a:spcAft>
                <a:spcPts val="0"/>
              </a:spcAft>
              <a:buNone/>
            </a:pPr>
            <a:r>
              <a:rPr lang="en-US" sz="2400" b="0"/>
              <a:t>Censorship and Whistleblowing</a:t>
            </a:r>
            <a:endParaRPr sz="2400" b="0"/>
          </a:p>
          <a:p>
            <a:pPr marL="0" lvl="0" indent="0" algn="l" rtl="0">
              <a:spcBef>
                <a:spcPts val="0"/>
              </a:spcBef>
              <a:spcAft>
                <a:spcPts val="0"/>
              </a:spcAft>
              <a:buNone/>
            </a:pPr>
            <a:r>
              <a:rPr lang="en-US" sz="2400" b="0"/>
              <a:t>Lesson 3: Listening Task</a:t>
            </a:r>
            <a:endParaRPr sz="24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55"/>
        <p:cNvGrpSpPr/>
        <p:nvPr/>
      </p:nvGrpSpPr>
      <p:grpSpPr>
        <a:xfrm>
          <a:off x="0" y="0"/>
          <a:ext cx="0" cy="0"/>
          <a:chOff x="0" y="0"/>
          <a:chExt cx="0" cy="0"/>
        </a:xfrm>
      </p:grpSpPr>
      <p:sp>
        <p:nvSpPr>
          <p:cNvPr id="256" name="Google Shape;256;p35"/>
          <p:cNvSpPr txBox="1">
            <a:spLocks noGrp="1"/>
          </p:cNvSpPr>
          <p:nvPr>
            <p:ph type="title"/>
          </p:nvPr>
        </p:nvSpPr>
        <p:spPr>
          <a:xfrm>
            <a:off x="232050" y="186875"/>
            <a:ext cx="11727900" cy="11697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000"/>
              <a:t>Kialo Discussion: Is whistleblowing necessary to prevent corporate censorship silencing political perspectives?</a:t>
            </a:r>
            <a:endParaRPr sz="3000"/>
          </a:p>
        </p:txBody>
      </p:sp>
      <p:sp>
        <p:nvSpPr>
          <p:cNvPr id="257" name="Google Shape;257;p35"/>
          <p:cNvSpPr txBox="1"/>
          <p:nvPr/>
        </p:nvSpPr>
        <p:spPr>
          <a:xfrm>
            <a:off x="197250" y="1356575"/>
            <a:ext cx="11797500" cy="8313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 will now use your research in a Kialo discussion.</a:t>
            </a:r>
            <a:endParaRPr sz="2100">
              <a:solidFill>
                <a:schemeClr val="accent2"/>
              </a:solidFill>
              <a:latin typeface="Roboto"/>
              <a:ea typeface="Roboto"/>
              <a:cs typeface="Roboto"/>
              <a:sym typeface="Roboto"/>
            </a:endParaRPr>
          </a:p>
          <a:p>
            <a:pPr marL="457200" lvl="0" indent="-361950" algn="l" rtl="0">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Your teacher will tell you whether to create your own discussion or use a ready-made version.</a:t>
            </a:r>
            <a:endParaRPr sz="2100">
              <a:solidFill>
                <a:schemeClr val="accent2"/>
              </a:solidFill>
              <a:latin typeface="Roboto"/>
              <a:ea typeface="Roboto"/>
              <a:cs typeface="Roboto"/>
              <a:sym typeface="Roboto"/>
            </a:endParaRPr>
          </a:p>
        </p:txBody>
      </p:sp>
      <p:sp>
        <p:nvSpPr>
          <p:cNvPr id="258" name="Google Shape;258;p35"/>
          <p:cNvSpPr/>
          <p:nvPr/>
        </p:nvSpPr>
        <p:spPr>
          <a:xfrm>
            <a:off x="326100" y="2497850"/>
            <a:ext cx="2761500" cy="34260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b="1" u="sng">
                <a:solidFill>
                  <a:srgbClr val="FFFFFF"/>
                </a:solidFill>
                <a:latin typeface="Roboto"/>
                <a:ea typeface="Roboto"/>
                <a:cs typeface="Roboto"/>
                <a:sym typeface="Roboto"/>
              </a:rPr>
              <a:t>Step 1</a:t>
            </a: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a:solidFill>
                  <a:srgbClr val="FFFFFF"/>
                </a:solidFill>
                <a:latin typeface="Roboto"/>
                <a:ea typeface="Roboto"/>
                <a:cs typeface="Roboto"/>
                <a:sym typeface="Roboto"/>
              </a:rPr>
              <a:t>If you have created your own discussion, add your theses or starter claims.</a:t>
            </a:r>
            <a:endParaRPr sz="1800">
              <a:solidFill>
                <a:srgbClr val="FFFFFF"/>
              </a:solidFill>
              <a:latin typeface="Roboto"/>
              <a:ea typeface="Roboto"/>
              <a:cs typeface="Roboto"/>
              <a:sym typeface="Roboto"/>
            </a:endParaRPr>
          </a:p>
          <a:p>
            <a:pPr marL="0" lvl="0" indent="0" algn="ctr" rtl="0">
              <a:spcBef>
                <a:spcPts val="1000"/>
              </a:spcBef>
              <a:spcAft>
                <a:spcPts val="0"/>
              </a:spcAft>
              <a:buNone/>
            </a:pPr>
            <a:r>
              <a:rPr lang="en-US" sz="1800">
                <a:solidFill>
                  <a:srgbClr val="FFFFFF"/>
                </a:solidFill>
                <a:latin typeface="Roboto"/>
                <a:ea typeface="Roboto"/>
                <a:cs typeface="Roboto"/>
                <a:sym typeface="Roboto"/>
              </a:rPr>
              <a:t>These are the main points you wish to argue for or against.</a:t>
            </a: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259" name="Google Shape;259;p35"/>
          <p:cNvSpPr/>
          <p:nvPr/>
        </p:nvSpPr>
        <p:spPr>
          <a:xfrm>
            <a:off x="3252200" y="2497750"/>
            <a:ext cx="2761500" cy="34260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b="1" u="sng">
                <a:solidFill>
                  <a:srgbClr val="FFFFFF"/>
                </a:solidFill>
                <a:latin typeface="Roboto"/>
                <a:ea typeface="Roboto"/>
                <a:cs typeface="Roboto"/>
                <a:sym typeface="Roboto"/>
              </a:rPr>
              <a:t>Step 2</a:t>
            </a: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a:solidFill>
                  <a:srgbClr val="FFFFFF"/>
                </a:solidFill>
                <a:latin typeface="Roboto"/>
                <a:ea typeface="Roboto"/>
                <a:cs typeface="Roboto"/>
                <a:sym typeface="Roboto"/>
              </a:rPr>
              <a:t>Add the strongest arguments (pros) under each thesis, based on your notes and previous research.</a:t>
            </a:r>
            <a:endParaRPr sz="1800">
              <a:solidFill>
                <a:srgbClr val="FFFFFF"/>
              </a:solidFill>
              <a:latin typeface="Roboto"/>
              <a:ea typeface="Roboto"/>
              <a:cs typeface="Roboto"/>
              <a:sym typeface="Roboto"/>
            </a:endParaRPr>
          </a:p>
          <a:p>
            <a:pPr marL="0" lvl="0" indent="0" algn="ctr" rtl="0">
              <a:spcBef>
                <a:spcPts val="1000"/>
              </a:spcBef>
              <a:spcAft>
                <a:spcPts val="0"/>
              </a:spcAft>
              <a:buNone/>
            </a:pPr>
            <a:r>
              <a:rPr lang="en-US" sz="1800">
                <a:solidFill>
                  <a:srgbClr val="FFFFFF"/>
                </a:solidFill>
                <a:latin typeface="Roboto"/>
                <a:ea typeface="Roboto"/>
                <a:cs typeface="Roboto"/>
                <a:sym typeface="Roboto"/>
              </a:rPr>
              <a:t>Be sure to reference power, bias, and perspective.</a:t>
            </a: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260" name="Google Shape;260;p35"/>
          <p:cNvSpPr/>
          <p:nvPr/>
        </p:nvSpPr>
        <p:spPr>
          <a:xfrm>
            <a:off x="6178300" y="2497750"/>
            <a:ext cx="2761500" cy="34260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b="1" u="sng">
                <a:solidFill>
                  <a:srgbClr val="FFFFFF"/>
                </a:solidFill>
                <a:latin typeface="Roboto"/>
                <a:ea typeface="Roboto"/>
                <a:cs typeface="Roboto"/>
                <a:sym typeface="Roboto"/>
              </a:rPr>
              <a:t>Step 3</a:t>
            </a: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a:solidFill>
                  <a:srgbClr val="FFFFFF"/>
                </a:solidFill>
                <a:latin typeface="Roboto"/>
                <a:ea typeface="Roboto"/>
                <a:cs typeface="Roboto"/>
                <a:sym typeface="Roboto"/>
              </a:rPr>
              <a:t>Follow the same approach to add counterarguments (cons) to each branch.</a:t>
            </a: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261" name="Google Shape;261;p35"/>
          <p:cNvSpPr/>
          <p:nvPr/>
        </p:nvSpPr>
        <p:spPr>
          <a:xfrm>
            <a:off x="9104400" y="2499250"/>
            <a:ext cx="2761500" cy="34260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b="1" u="sng">
                <a:solidFill>
                  <a:srgbClr val="FFFFFF"/>
                </a:solidFill>
                <a:latin typeface="Roboto"/>
                <a:ea typeface="Roboto"/>
                <a:cs typeface="Roboto"/>
                <a:sym typeface="Roboto"/>
              </a:rPr>
              <a:t>Step 4</a:t>
            </a:r>
            <a:endParaRPr sz="1800" b="1" u="sng">
              <a:solidFill>
                <a:srgbClr val="FFFFFF"/>
              </a:solidFill>
              <a:latin typeface="Roboto"/>
              <a:ea typeface="Roboto"/>
              <a:cs typeface="Roboto"/>
              <a:sym typeface="Roboto"/>
            </a:endParaRPr>
          </a:p>
          <a:p>
            <a:pPr marL="0" lvl="0" indent="0" algn="ctr" rtl="0">
              <a:spcBef>
                <a:spcPts val="0"/>
              </a:spcBef>
              <a:spcAft>
                <a:spcPts val="0"/>
              </a:spcAft>
              <a:buNone/>
            </a:pPr>
            <a:r>
              <a:rPr lang="en-US" sz="1800">
                <a:solidFill>
                  <a:srgbClr val="FFFFFF"/>
                </a:solidFill>
                <a:latin typeface="Roboto"/>
                <a:ea typeface="Roboto"/>
                <a:cs typeface="Roboto"/>
                <a:sym typeface="Roboto"/>
              </a:rPr>
              <a:t>Include examples and evidence to support your arguments and counterarguments.</a:t>
            </a: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p:cTn id="12" dur="1000"/>
                                        <p:tgtEl>
                                          <p:spTgt spid="2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9"/>
                                        </p:tgtEl>
                                        <p:attrNameLst>
                                          <p:attrName>style.visibility</p:attrName>
                                        </p:attrNameLst>
                                      </p:cBhvr>
                                      <p:to>
                                        <p:strVal val="visible"/>
                                      </p:to>
                                    </p:set>
                                    <p:animEffect transition="in" filter="fade">
                                      <p:cBhvr>
                                        <p:cTn id="17" dur="1000"/>
                                        <p:tgtEl>
                                          <p:spTgt spid="2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gtEl>
                                        <p:attrNameLst>
                                          <p:attrName>style.visibility</p:attrName>
                                        </p:attrNameLst>
                                      </p:cBhvr>
                                      <p:to>
                                        <p:strVal val="visible"/>
                                      </p:to>
                                    </p:set>
                                    <p:animEffect transition="in" filter="fade">
                                      <p:cBhvr>
                                        <p:cTn id="22" dur="1000"/>
                                        <p:tgtEl>
                                          <p:spTgt spid="2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1"/>
                                        </p:tgtEl>
                                        <p:attrNameLst>
                                          <p:attrName>style.visibility</p:attrName>
                                        </p:attrNameLst>
                                      </p:cBhvr>
                                      <p:to>
                                        <p:strVal val="visible"/>
                                      </p:to>
                                    </p:set>
                                    <p:animEffect transition="in" filter="fade">
                                      <p:cBhvr>
                                        <p:cTn id="27"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65"/>
        <p:cNvGrpSpPr/>
        <p:nvPr/>
      </p:nvGrpSpPr>
      <p:grpSpPr>
        <a:xfrm>
          <a:off x="0" y="0"/>
          <a:ext cx="0" cy="0"/>
          <a:chOff x="0" y="0"/>
          <a:chExt cx="0" cy="0"/>
        </a:xfrm>
      </p:grpSpPr>
      <p:cxnSp>
        <p:nvCxnSpPr>
          <p:cNvPr id="266" name="Google Shape;266;p36"/>
          <p:cNvCxnSpPr/>
          <p:nvPr/>
        </p:nvCxnSpPr>
        <p:spPr>
          <a:xfrm flipH="1">
            <a:off x="8436075" y="1903175"/>
            <a:ext cx="32700" cy="3139200"/>
          </a:xfrm>
          <a:prstGeom prst="straightConnector1">
            <a:avLst/>
          </a:prstGeom>
          <a:noFill/>
          <a:ln w="28575" cap="flat" cmpd="sng">
            <a:solidFill>
              <a:srgbClr val="595959"/>
            </a:solidFill>
            <a:prstDash val="solid"/>
            <a:round/>
            <a:headEnd type="none" w="med" len="med"/>
            <a:tailEnd type="none" w="med" len="med"/>
          </a:ln>
        </p:spPr>
      </p:cxnSp>
      <p:cxnSp>
        <p:nvCxnSpPr>
          <p:cNvPr id="267" name="Google Shape;267;p36"/>
          <p:cNvCxnSpPr/>
          <p:nvPr/>
        </p:nvCxnSpPr>
        <p:spPr>
          <a:xfrm flipH="1">
            <a:off x="3678875" y="1652325"/>
            <a:ext cx="32700" cy="3139200"/>
          </a:xfrm>
          <a:prstGeom prst="straightConnector1">
            <a:avLst/>
          </a:prstGeom>
          <a:noFill/>
          <a:ln w="28575" cap="flat" cmpd="sng">
            <a:solidFill>
              <a:srgbClr val="595959"/>
            </a:solidFill>
            <a:prstDash val="solid"/>
            <a:round/>
            <a:headEnd type="none" w="med" len="med"/>
            <a:tailEnd type="none" w="med" len="med"/>
          </a:ln>
        </p:spPr>
      </p:cxnSp>
      <p:grpSp>
        <p:nvGrpSpPr>
          <p:cNvPr id="268" name="Google Shape;268;p36"/>
          <p:cNvGrpSpPr/>
          <p:nvPr/>
        </p:nvGrpSpPr>
        <p:grpSpPr>
          <a:xfrm>
            <a:off x="1381523" y="2426325"/>
            <a:ext cx="4627431" cy="1219350"/>
            <a:chOff x="1381523" y="2426325"/>
            <a:chExt cx="4627431" cy="1219350"/>
          </a:xfrm>
        </p:grpSpPr>
        <p:pic>
          <p:nvPicPr>
            <p:cNvPr id="269" name="Google Shape;269;p36"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270" name="Google Shape;270;p36"/>
            <p:cNvSpPr txBox="1"/>
            <p:nvPr/>
          </p:nvSpPr>
          <p:spPr>
            <a:xfrm>
              <a:off x="1476138" y="2835350"/>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Whistleblowing revealed that Meta’s censorship is biased, favoring certain political interests.</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grpSp>
        <p:nvGrpSpPr>
          <p:cNvPr id="271" name="Google Shape;271;p36"/>
          <p:cNvGrpSpPr/>
          <p:nvPr/>
        </p:nvGrpSpPr>
        <p:grpSpPr>
          <a:xfrm>
            <a:off x="6183074" y="2422387"/>
            <a:ext cx="4627426" cy="1227225"/>
            <a:chOff x="6183074" y="2422387"/>
            <a:chExt cx="4627426" cy="1227225"/>
          </a:xfrm>
        </p:grpSpPr>
        <p:pic>
          <p:nvPicPr>
            <p:cNvPr id="272" name="Google Shape;272;p36" title="Con Snip Blank.png"/>
            <p:cNvPicPr preferRelativeResize="0"/>
            <p:nvPr/>
          </p:nvPicPr>
          <p:blipFill>
            <a:blip r:embed="rId4">
              <a:alphaModFix/>
            </a:blip>
            <a:stretch>
              <a:fillRect/>
            </a:stretch>
          </p:blipFill>
          <p:spPr>
            <a:xfrm>
              <a:off x="6183074" y="2422387"/>
              <a:ext cx="4627426" cy="1227225"/>
            </a:xfrm>
            <a:prstGeom prst="rect">
              <a:avLst/>
            </a:prstGeom>
            <a:noFill/>
            <a:ln w="19050" cap="flat" cmpd="sng">
              <a:solidFill>
                <a:srgbClr val="CC4125"/>
              </a:solidFill>
              <a:prstDash val="solid"/>
              <a:round/>
              <a:headEnd type="none" w="sm" len="sm"/>
              <a:tailEnd type="none" w="sm" len="sm"/>
            </a:ln>
          </p:spPr>
        </p:pic>
        <p:sp>
          <p:nvSpPr>
            <p:cNvPr id="273" name="Google Shape;273;p36"/>
            <p:cNvSpPr txBox="1"/>
            <p:nvPr/>
          </p:nvSpPr>
          <p:spPr>
            <a:xfrm>
              <a:off x="6340000" y="2835350"/>
              <a:ext cx="39618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Different conflicts require different moderation policies based on context.</a:t>
              </a:r>
              <a:endParaRPr sz="1500">
                <a:solidFill>
                  <a:schemeClr val="dk1"/>
                </a:solidFill>
              </a:endParaRPr>
            </a:p>
          </p:txBody>
        </p:sp>
      </p:grpSp>
      <p:grpSp>
        <p:nvGrpSpPr>
          <p:cNvPr id="274" name="Google Shape;274;p36"/>
          <p:cNvGrpSpPr/>
          <p:nvPr/>
        </p:nvGrpSpPr>
        <p:grpSpPr>
          <a:xfrm>
            <a:off x="1381510" y="3931750"/>
            <a:ext cx="4627431" cy="1219350"/>
            <a:chOff x="1381510" y="3931750"/>
            <a:chExt cx="4627431" cy="1219350"/>
          </a:xfrm>
        </p:grpSpPr>
        <p:pic>
          <p:nvPicPr>
            <p:cNvPr id="275" name="Google Shape;275;p36" title="Pro Snip Blank.png"/>
            <p:cNvPicPr preferRelativeResize="0"/>
            <p:nvPr/>
          </p:nvPicPr>
          <p:blipFill rotWithShape="1">
            <a:blip r:embed="rId3">
              <a:alphaModFix/>
            </a:blip>
            <a:srcRect b="23389"/>
            <a:stretch/>
          </p:blipFill>
          <p:spPr>
            <a:xfrm>
              <a:off x="1381510" y="3931750"/>
              <a:ext cx="4627431" cy="1219350"/>
            </a:xfrm>
            <a:prstGeom prst="rect">
              <a:avLst/>
            </a:prstGeom>
            <a:noFill/>
            <a:ln w="19050" cap="flat" cmpd="sng">
              <a:solidFill>
                <a:srgbClr val="38761D"/>
              </a:solidFill>
              <a:prstDash val="solid"/>
              <a:round/>
              <a:headEnd type="none" w="sm" len="sm"/>
              <a:tailEnd type="none" w="sm" len="sm"/>
            </a:ln>
          </p:spPr>
        </p:pic>
        <p:sp>
          <p:nvSpPr>
            <p:cNvPr id="276" name="Google Shape;276;p36"/>
            <p:cNvSpPr txBox="1"/>
            <p:nvPr/>
          </p:nvSpPr>
          <p:spPr>
            <a:xfrm>
              <a:off x="1476125" y="4303175"/>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For example, Meta allowed hate speech against Russians during the Ukraine war but strictly moderated Palestinian content.</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sp>
        <p:nvSpPr>
          <p:cNvPr id="277" name="Google Shape;277;p36"/>
          <p:cNvSpPr txBox="1">
            <a:spLocks noGrp="1"/>
          </p:cNvSpPr>
          <p:nvPr>
            <p:ph type="title"/>
          </p:nvPr>
        </p:nvSpPr>
        <p:spPr>
          <a:xfrm>
            <a:off x="266925" y="150375"/>
            <a:ext cx="11142000" cy="7695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400"/>
              <a:t>Kialo Discussion: Example Claims</a:t>
            </a:r>
            <a:endParaRPr sz="3400"/>
          </a:p>
        </p:txBody>
      </p:sp>
      <p:pic>
        <p:nvPicPr>
          <p:cNvPr id="278" name="Google Shape;278;p36"/>
          <p:cNvPicPr preferRelativeResize="0"/>
          <p:nvPr/>
        </p:nvPicPr>
        <p:blipFill>
          <a:blip r:embed="rId5">
            <a:alphaModFix/>
          </a:blip>
          <a:stretch>
            <a:fillRect/>
          </a:stretch>
        </p:blipFill>
        <p:spPr>
          <a:xfrm>
            <a:off x="1381525" y="1132300"/>
            <a:ext cx="9428949" cy="1011871"/>
          </a:xfrm>
          <a:prstGeom prst="rect">
            <a:avLst/>
          </a:prstGeom>
          <a:noFill/>
          <a:ln>
            <a:noFill/>
          </a:ln>
        </p:spPr>
      </p:pic>
      <p:grpSp>
        <p:nvGrpSpPr>
          <p:cNvPr id="279" name="Google Shape;279;p36"/>
          <p:cNvGrpSpPr/>
          <p:nvPr/>
        </p:nvGrpSpPr>
        <p:grpSpPr>
          <a:xfrm>
            <a:off x="6138710" y="3927800"/>
            <a:ext cx="4627431" cy="1219350"/>
            <a:chOff x="1381510" y="3931750"/>
            <a:chExt cx="4627431" cy="1219350"/>
          </a:xfrm>
        </p:grpSpPr>
        <p:pic>
          <p:nvPicPr>
            <p:cNvPr id="280" name="Google Shape;280;p36" title="Pro Snip Blank.png"/>
            <p:cNvPicPr preferRelativeResize="0"/>
            <p:nvPr/>
          </p:nvPicPr>
          <p:blipFill rotWithShape="1">
            <a:blip r:embed="rId3">
              <a:alphaModFix/>
            </a:blip>
            <a:srcRect b="23389"/>
            <a:stretch/>
          </p:blipFill>
          <p:spPr>
            <a:xfrm>
              <a:off x="1381510" y="3931750"/>
              <a:ext cx="4627431" cy="1219350"/>
            </a:xfrm>
            <a:prstGeom prst="rect">
              <a:avLst/>
            </a:prstGeom>
            <a:noFill/>
            <a:ln w="19050" cap="flat" cmpd="sng">
              <a:solidFill>
                <a:srgbClr val="38761D"/>
              </a:solidFill>
              <a:prstDash val="solid"/>
              <a:round/>
              <a:headEnd type="none" w="sm" len="sm"/>
              <a:tailEnd type="none" w="sm" len="sm"/>
            </a:ln>
          </p:spPr>
        </p:pic>
        <p:sp>
          <p:nvSpPr>
            <p:cNvPr id="281" name="Google Shape;281;p36"/>
            <p:cNvSpPr txBox="1"/>
            <p:nvPr/>
          </p:nvSpPr>
          <p:spPr>
            <a:xfrm>
              <a:off x="1476125" y="4303175"/>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For example, Meta argues that Hamas is a designated terrorist group, requiring stricter moderation policies.</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85"/>
        <p:cNvGrpSpPr/>
        <p:nvPr/>
      </p:nvGrpSpPr>
      <p:grpSpPr>
        <a:xfrm>
          <a:off x="0" y="0"/>
          <a:ext cx="0" cy="0"/>
          <a:chOff x="0" y="0"/>
          <a:chExt cx="0" cy="0"/>
        </a:xfrm>
      </p:grpSpPr>
      <p:cxnSp>
        <p:nvCxnSpPr>
          <p:cNvPr id="286" name="Google Shape;286;p37"/>
          <p:cNvCxnSpPr/>
          <p:nvPr/>
        </p:nvCxnSpPr>
        <p:spPr>
          <a:xfrm flipH="1">
            <a:off x="8480413" y="1804725"/>
            <a:ext cx="32700" cy="3139200"/>
          </a:xfrm>
          <a:prstGeom prst="straightConnector1">
            <a:avLst/>
          </a:prstGeom>
          <a:noFill/>
          <a:ln w="28575" cap="flat" cmpd="sng">
            <a:solidFill>
              <a:srgbClr val="595959"/>
            </a:solidFill>
            <a:prstDash val="solid"/>
            <a:round/>
            <a:headEnd type="none" w="med" len="med"/>
            <a:tailEnd type="none" w="med" len="med"/>
          </a:ln>
        </p:spPr>
      </p:cxnSp>
      <p:cxnSp>
        <p:nvCxnSpPr>
          <p:cNvPr id="287" name="Google Shape;287;p37"/>
          <p:cNvCxnSpPr/>
          <p:nvPr/>
        </p:nvCxnSpPr>
        <p:spPr>
          <a:xfrm flipH="1">
            <a:off x="3678875" y="1652325"/>
            <a:ext cx="32700" cy="3139200"/>
          </a:xfrm>
          <a:prstGeom prst="straightConnector1">
            <a:avLst/>
          </a:prstGeom>
          <a:noFill/>
          <a:ln w="28575" cap="flat" cmpd="sng">
            <a:solidFill>
              <a:srgbClr val="595959"/>
            </a:solidFill>
            <a:prstDash val="solid"/>
            <a:round/>
            <a:headEnd type="none" w="med" len="med"/>
            <a:tailEnd type="none" w="med" len="med"/>
          </a:ln>
        </p:spPr>
      </p:cxnSp>
      <p:grpSp>
        <p:nvGrpSpPr>
          <p:cNvPr id="288" name="Google Shape;288;p37"/>
          <p:cNvGrpSpPr/>
          <p:nvPr/>
        </p:nvGrpSpPr>
        <p:grpSpPr>
          <a:xfrm>
            <a:off x="1381523" y="2426325"/>
            <a:ext cx="4627431" cy="1219350"/>
            <a:chOff x="1381523" y="2426325"/>
            <a:chExt cx="4627431" cy="1219350"/>
          </a:xfrm>
        </p:grpSpPr>
        <p:pic>
          <p:nvPicPr>
            <p:cNvPr id="289" name="Google Shape;289;p37"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290" name="Google Shape;290;p37"/>
            <p:cNvSpPr txBox="1"/>
            <p:nvPr/>
          </p:nvSpPr>
          <p:spPr>
            <a:xfrm>
              <a:off x="1476138" y="2835350"/>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Whistleblowing proved how Meta violated free speech and suppressed political knowledge.</a:t>
              </a:r>
              <a:endParaRPr sz="1500">
                <a:solidFill>
                  <a:schemeClr val="dk1"/>
                </a:solidFill>
              </a:endParaRPr>
            </a:p>
          </p:txBody>
        </p:sp>
      </p:grpSp>
      <p:grpSp>
        <p:nvGrpSpPr>
          <p:cNvPr id="291" name="Google Shape;291;p37"/>
          <p:cNvGrpSpPr/>
          <p:nvPr/>
        </p:nvGrpSpPr>
        <p:grpSpPr>
          <a:xfrm>
            <a:off x="6183074" y="2422387"/>
            <a:ext cx="4627426" cy="1227225"/>
            <a:chOff x="6183074" y="2422387"/>
            <a:chExt cx="4627426" cy="1227225"/>
          </a:xfrm>
        </p:grpSpPr>
        <p:pic>
          <p:nvPicPr>
            <p:cNvPr id="292" name="Google Shape;292;p37" title="Con Snip Blank.png"/>
            <p:cNvPicPr preferRelativeResize="0"/>
            <p:nvPr/>
          </p:nvPicPr>
          <p:blipFill>
            <a:blip r:embed="rId4">
              <a:alphaModFix/>
            </a:blip>
            <a:stretch>
              <a:fillRect/>
            </a:stretch>
          </p:blipFill>
          <p:spPr>
            <a:xfrm>
              <a:off x="6183074" y="2422387"/>
              <a:ext cx="4627426" cy="1227225"/>
            </a:xfrm>
            <a:prstGeom prst="rect">
              <a:avLst/>
            </a:prstGeom>
            <a:noFill/>
            <a:ln w="19050" cap="flat" cmpd="sng">
              <a:solidFill>
                <a:srgbClr val="CC4125"/>
              </a:solidFill>
              <a:prstDash val="solid"/>
              <a:round/>
              <a:headEnd type="none" w="sm" len="sm"/>
              <a:tailEnd type="none" w="sm" len="sm"/>
            </a:ln>
          </p:spPr>
        </p:pic>
        <p:sp>
          <p:nvSpPr>
            <p:cNvPr id="293" name="Google Shape;293;p37"/>
            <p:cNvSpPr txBox="1"/>
            <p:nvPr/>
          </p:nvSpPr>
          <p:spPr>
            <a:xfrm>
              <a:off x="6340000" y="2785200"/>
              <a:ext cx="41940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Content moderation is necessary to prevent misinformation and hate speech.</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grpSp>
        <p:nvGrpSpPr>
          <p:cNvPr id="294" name="Google Shape;294;p37"/>
          <p:cNvGrpSpPr/>
          <p:nvPr/>
        </p:nvGrpSpPr>
        <p:grpSpPr>
          <a:xfrm>
            <a:off x="1381510" y="3931750"/>
            <a:ext cx="4627431" cy="1219350"/>
            <a:chOff x="1381510" y="3931750"/>
            <a:chExt cx="4627431" cy="1219350"/>
          </a:xfrm>
        </p:grpSpPr>
        <p:pic>
          <p:nvPicPr>
            <p:cNvPr id="295" name="Google Shape;295;p37" title="Pro Snip Blank.png"/>
            <p:cNvPicPr preferRelativeResize="0"/>
            <p:nvPr/>
          </p:nvPicPr>
          <p:blipFill rotWithShape="1">
            <a:blip r:embed="rId3">
              <a:alphaModFix/>
            </a:blip>
            <a:srcRect b="23389"/>
            <a:stretch/>
          </p:blipFill>
          <p:spPr>
            <a:xfrm>
              <a:off x="1381510" y="3931750"/>
              <a:ext cx="4627431" cy="1219350"/>
            </a:xfrm>
            <a:prstGeom prst="rect">
              <a:avLst/>
            </a:prstGeom>
            <a:noFill/>
            <a:ln w="19050" cap="flat" cmpd="sng">
              <a:solidFill>
                <a:srgbClr val="38761D"/>
              </a:solidFill>
              <a:prstDash val="solid"/>
              <a:round/>
              <a:headEnd type="none" w="sm" len="sm"/>
              <a:tailEnd type="none" w="sm" len="sm"/>
            </a:ln>
          </p:spPr>
        </p:pic>
        <p:sp>
          <p:nvSpPr>
            <p:cNvPr id="296" name="Google Shape;296;p37"/>
            <p:cNvSpPr txBox="1"/>
            <p:nvPr/>
          </p:nvSpPr>
          <p:spPr>
            <a:xfrm>
              <a:off x="1476125" y="4253025"/>
              <a:ext cx="4438200" cy="76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Human Rights Watch found that Meta removed phrases like "Free Palestine" and censored Palestinian journalists</a:t>
              </a:r>
              <a:endParaRPr sz="1500">
                <a:solidFill>
                  <a:schemeClr val="dk1"/>
                </a:solidFill>
              </a:endParaRPr>
            </a:p>
          </p:txBody>
        </p:sp>
      </p:grpSp>
      <p:sp>
        <p:nvSpPr>
          <p:cNvPr id="297" name="Google Shape;297;p37"/>
          <p:cNvSpPr txBox="1">
            <a:spLocks noGrp="1"/>
          </p:cNvSpPr>
          <p:nvPr>
            <p:ph type="title"/>
          </p:nvPr>
        </p:nvSpPr>
        <p:spPr>
          <a:xfrm>
            <a:off x="266925" y="150375"/>
            <a:ext cx="11142000" cy="7695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400"/>
              <a:t>Kialo Discussion: Example Claims</a:t>
            </a:r>
            <a:endParaRPr sz="3400"/>
          </a:p>
        </p:txBody>
      </p:sp>
      <p:pic>
        <p:nvPicPr>
          <p:cNvPr id="298" name="Google Shape;298;p37"/>
          <p:cNvPicPr preferRelativeResize="0"/>
          <p:nvPr/>
        </p:nvPicPr>
        <p:blipFill>
          <a:blip r:embed="rId5">
            <a:alphaModFix/>
          </a:blip>
          <a:stretch>
            <a:fillRect/>
          </a:stretch>
        </p:blipFill>
        <p:spPr>
          <a:xfrm>
            <a:off x="1381525" y="1111475"/>
            <a:ext cx="9428949" cy="1032705"/>
          </a:xfrm>
          <a:prstGeom prst="rect">
            <a:avLst/>
          </a:prstGeom>
          <a:noFill/>
          <a:ln>
            <a:noFill/>
          </a:ln>
        </p:spPr>
      </p:pic>
      <p:grpSp>
        <p:nvGrpSpPr>
          <p:cNvPr id="299" name="Google Shape;299;p37"/>
          <p:cNvGrpSpPr/>
          <p:nvPr/>
        </p:nvGrpSpPr>
        <p:grpSpPr>
          <a:xfrm>
            <a:off x="6183073" y="3927800"/>
            <a:ext cx="4627431" cy="1219350"/>
            <a:chOff x="1381510" y="3931750"/>
            <a:chExt cx="4627431" cy="1219350"/>
          </a:xfrm>
        </p:grpSpPr>
        <p:pic>
          <p:nvPicPr>
            <p:cNvPr id="300" name="Google Shape;300;p37" title="Pro Snip Blank.png"/>
            <p:cNvPicPr preferRelativeResize="0"/>
            <p:nvPr/>
          </p:nvPicPr>
          <p:blipFill rotWithShape="1">
            <a:blip r:embed="rId3">
              <a:alphaModFix/>
            </a:blip>
            <a:srcRect b="23389"/>
            <a:stretch/>
          </p:blipFill>
          <p:spPr>
            <a:xfrm>
              <a:off x="1381510" y="3931750"/>
              <a:ext cx="4627431" cy="1219350"/>
            </a:xfrm>
            <a:prstGeom prst="rect">
              <a:avLst/>
            </a:prstGeom>
            <a:noFill/>
            <a:ln w="19050" cap="flat" cmpd="sng">
              <a:solidFill>
                <a:srgbClr val="38761D"/>
              </a:solidFill>
              <a:prstDash val="solid"/>
              <a:round/>
              <a:headEnd type="none" w="sm" len="sm"/>
              <a:tailEnd type="none" w="sm" len="sm"/>
            </a:ln>
          </p:spPr>
        </p:pic>
        <p:sp>
          <p:nvSpPr>
            <p:cNvPr id="301" name="Google Shape;301;p37"/>
            <p:cNvSpPr txBox="1"/>
            <p:nvPr/>
          </p:nvSpPr>
          <p:spPr>
            <a:xfrm>
              <a:off x="1476125" y="4253025"/>
              <a:ext cx="4438200" cy="76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Meta argues that some content may violate its policies on incitement.</a:t>
              </a:r>
              <a:endParaRPr sz="1500">
                <a:solidFill>
                  <a:schemeClr val="dk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05"/>
        <p:cNvGrpSpPr/>
        <p:nvPr/>
      </p:nvGrpSpPr>
      <p:grpSpPr>
        <a:xfrm>
          <a:off x="0" y="0"/>
          <a:ext cx="0" cy="0"/>
          <a:chOff x="0" y="0"/>
          <a:chExt cx="0" cy="0"/>
        </a:xfrm>
      </p:grpSpPr>
      <p:cxnSp>
        <p:nvCxnSpPr>
          <p:cNvPr id="306" name="Google Shape;306;p38"/>
          <p:cNvCxnSpPr/>
          <p:nvPr/>
        </p:nvCxnSpPr>
        <p:spPr>
          <a:xfrm flipH="1">
            <a:off x="8480413" y="1859400"/>
            <a:ext cx="32700" cy="3139200"/>
          </a:xfrm>
          <a:prstGeom prst="straightConnector1">
            <a:avLst/>
          </a:prstGeom>
          <a:noFill/>
          <a:ln w="28575" cap="flat" cmpd="sng">
            <a:solidFill>
              <a:srgbClr val="595959"/>
            </a:solidFill>
            <a:prstDash val="solid"/>
            <a:round/>
            <a:headEnd type="none" w="med" len="med"/>
            <a:tailEnd type="none" w="med" len="med"/>
          </a:ln>
        </p:spPr>
      </p:cxnSp>
      <p:cxnSp>
        <p:nvCxnSpPr>
          <p:cNvPr id="307" name="Google Shape;307;p38"/>
          <p:cNvCxnSpPr/>
          <p:nvPr/>
        </p:nvCxnSpPr>
        <p:spPr>
          <a:xfrm flipH="1">
            <a:off x="3678875" y="1652325"/>
            <a:ext cx="32700" cy="3139200"/>
          </a:xfrm>
          <a:prstGeom prst="straightConnector1">
            <a:avLst/>
          </a:prstGeom>
          <a:noFill/>
          <a:ln w="28575" cap="flat" cmpd="sng">
            <a:solidFill>
              <a:srgbClr val="595959"/>
            </a:solidFill>
            <a:prstDash val="solid"/>
            <a:round/>
            <a:headEnd type="none" w="med" len="med"/>
            <a:tailEnd type="none" w="med" len="med"/>
          </a:ln>
        </p:spPr>
      </p:cxnSp>
      <p:grpSp>
        <p:nvGrpSpPr>
          <p:cNvPr id="308" name="Google Shape;308;p38"/>
          <p:cNvGrpSpPr/>
          <p:nvPr/>
        </p:nvGrpSpPr>
        <p:grpSpPr>
          <a:xfrm>
            <a:off x="1381523" y="2426325"/>
            <a:ext cx="4627431" cy="1219350"/>
            <a:chOff x="1381523" y="2426325"/>
            <a:chExt cx="4627431" cy="1219350"/>
          </a:xfrm>
        </p:grpSpPr>
        <p:pic>
          <p:nvPicPr>
            <p:cNvPr id="309" name="Google Shape;309;p38"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310" name="Google Shape;310;p38"/>
            <p:cNvSpPr txBox="1"/>
            <p:nvPr/>
          </p:nvSpPr>
          <p:spPr>
            <a:xfrm>
              <a:off x="1476138" y="2835350"/>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People can use whistleblowing to push personal grievances.</a:t>
              </a:r>
              <a:endParaRPr sz="1500">
                <a:solidFill>
                  <a:schemeClr val="dk1"/>
                </a:solidFill>
              </a:endParaRPr>
            </a:p>
            <a:p>
              <a:pPr marL="0" lvl="0" indent="0" algn="l" rtl="0">
                <a:spcBef>
                  <a:spcPts val="0"/>
                </a:spcBef>
                <a:spcAft>
                  <a:spcPts val="0"/>
                </a:spcAft>
                <a:buNone/>
              </a:pPr>
              <a:endParaRPr sz="1500">
                <a:solidFill>
                  <a:schemeClr val="dk1"/>
                </a:solidFill>
              </a:endParaRPr>
            </a:p>
          </p:txBody>
        </p:sp>
      </p:grpSp>
      <p:grpSp>
        <p:nvGrpSpPr>
          <p:cNvPr id="311" name="Google Shape;311;p38"/>
          <p:cNvGrpSpPr/>
          <p:nvPr/>
        </p:nvGrpSpPr>
        <p:grpSpPr>
          <a:xfrm>
            <a:off x="6183074" y="2422387"/>
            <a:ext cx="4627426" cy="1227225"/>
            <a:chOff x="6183074" y="2422387"/>
            <a:chExt cx="4627426" cy="1227225"/>
          </a:xfrm>
        </p:grpSpPr>
        <p:pic>
          <p:nvPicPr>
            <p:cNvPr id="312" name="Google Shape;312;p38" title="Con Snip Blank.png"/>
            <p:cNvPicPr preferRelativeResize="0"/>
            <p:nvPr/>
          </p:nvPicPr>
          <p:blipFill>
            <a:blip r:embed="rId4">
              <a:alphaModFix/>
            </a:blip>
            <a:stretch>
              <a:fillRect/>
            </a:stretch>
          </p:blipFill>
          <p:spPr>
            <a:xfrm>
              <a:off x="6183074" y="2422387"/>
              <a:ext cx="4627426" cy="1227225"/>
            </a:xfrm>
            <a:prstGeom prst="rect">
              <a:avLst/>
            </a:prstGeom>
            <a:noFill/>
            <a:ln w="19050" cap="flat" cmpd="sng">
              <a:solidFill>
                <a:srgbClr val="CC4125"/>
              </a:solidFill>
              <a:prstDash val="solid"/>
              <a:round/>
              <a:headEnd type="none" w="sm" len="sm"/>
              <a:tailEnd type="none" w="sm" len="sm"/>
            </a:ln>
          </p:spPr>
        </p:pic>
        <p:sp>
          <p:nvSpPr>
            <p:cNvPr id="313" name="Google Shape;313;p38"/>
            <p:cNvSpPr txBox="1"/>
            <p:nvPr/>
          </p:nvSpPr>
          <p:spPr>
            <a:xfrm>
              <a:off x="6340000" y="2810275"/>
              <a:ext cx="39618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The motivation behind whistleblowing is irrelevant if it reveals the truth about censorship.</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grpSp>
        <p:nvGrpSpPr>
          <p:cNvPr id="314" name="Google Shape;314;p38"/>
          <p:cNvGrpSpPr/>
          <p:nvPr/>
        </p:nvGrpSpPr>
        <p:grpSpPr>
          <a:xfrm>
            <a:off x="1381510" y="3931750"/>
            <a:ext cx="4627431" cy="1219350"/>
            <a:chOff x="1381510" y="3931750"/>
            <a:chExt cx="4627431" cy="1219350"/>
          </a:xfrm>
        </p:grpSpPr>
        <p:pic>
          <p:nvPicPr>
            <p:cNvPr id="315" name="Google Shape;315;p38" title="Pro Snip Blank.png"/>
            <p:cNvPicPr preferRelativeResize="0"/>
            <p:nvPr/>
          </p:nvPicPr>
          <p:blipFill rotWithShape="1">
            <a:blip r:embed="rId3">
              <a:alphaModFix/>
            </a:blip>
            <a:srcRect b="23389"/>
            <a:stretch/>
          </p:blipFill>
          <p:spPr>
            <a:xfrm>
              <a:off x="1381510" y="3931750"/>
              <a:ext cx="4627431" cy="1219350"/>
            </a:xfrm>
            <a:prstGeom prst="rect">
              <a:avLst/>
            </a:prstGeom>
            <a:noFill/>
            <a:ln w="19050" cap="flat" cmpd="sng">
              <a:solidFill>
                <a:srgbClr val="38761D"/>
              </a:solidFill>
              <a:prstDash val="solid"/>
              <a:round/>
              <a:headEnd type="none" w="sm" len="sm"/>
              <a:tailEnd type="none" w="sm" len="sm"/>
            </a:ln>
          </p:spPr>
        </p:pic>
        <p:sp>
          <p:nvSpPr>
            <p:cNvPr id="316" name="Google Shape;316;p38"/>
            <p:cNvSpPr txBox="1"/>
            <p:nvPr/>
          </p:nvSpPr>
          <p:spPr>
            <a:xfrm>
              <a:off x="1476125" y="4265575"/>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For example, Meta claims Omar violated data policies by accessing information he wasn’t authorized to review.</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sp>
        <p:nvSpPr>
          <p:cNvPr id="317" name="Google Shape;317;p38"/>
          <p:cNvSpPr txBox="1">
            <a:spLocks noGrp="1"/>
          </p:cNvSpPr>
          <p:nvPr>
            <p:ph type="title"/>
          </p:nvPr>
        </p:nvSpPr>
        <p:spPr>
          <a:xfrm>
            <a:off x="266925" y="150375"/>
            <a:ext cx="11142000" cy="7695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400"/>
              <a:t>Kialo Discussion: Example Claims</a:t>
            </a:r>
            <a:endParaRPr sz="3400"/>
          </a:p>
        </p:txBody>
      </p:sp>
      <p:pic>
        <p:nvPicPr>
          <p:cNvPr id="318" name="Google Shape;318;p38"/>
          <p:cNvPicPr preferRelativeResize="0"/>
          <p:nvPr/>
        </p:nvPicPr>
        <p:blipFill>
          <a:blip r:embed="rId5">
            <a:alphaModFix/>
          </a:blip>
          <a:stretch>
            <a:fillRect/>
          </a:stretch>
        </p:blipFill>
        <p:spPr>
          <a:xfrm>
            <a:off x="1381525" y="1163050"/>
            <a:ext cx="9428951" cy="1016140"/>
          </a:xfrm>
          <a:prstGeom prst="rect">
            <a:avLst/>
          </a:prstGeom>
          <a:noFill/>
          <a:ln>
            <a:noFill/>
          </a:ln>
        </p:spPr>
      </p:pic>
      <p:grpSp>
        <p:nvGrpSpPr>
          <p:cNvPr id="319" name="Google Shape;319;p38"/>
          <p:cNvGrpSpPr/>
          <p:nvPr/>
        </p:nvGrpSpPr>
        <p:grpSpPr>
          <a:xfrm>
            <a:off x="6183073" y="3931750"/>
            <a:ext cx="4627431" cy="1219350"/>
            <a:chOff x="1381510" y="3931750"/>
            <a:chExt cx="4627431" cy="1219350"/>
          </a:xfrm>
        </p:grpSpPr>
        <p:pic>
          <p:nvPicPr>
            <p:cNvPr id="320" name="Google Shape;320;p38" title="Pro Snip Blank.png"/>
            <p:cNvPicPr preferRelativeResize="0"/>
            <p:nvPr/>
          </p:nvPicPr>
          <p:blipFill rotWithShape="1">
            <a:blip r:embed="rId3">
              <a:alphaModFix/>
            </a:blip>
            <a:srcRect b="23389"/>
            <a:stretch/>
          </p:blipFill>
          <p:spPr>
            <a:xfrm>
              <a:off x="1381510" y="3931750"/>
              <a:ext cx="4627431" cy="1219350"/>
            </a:xfrm>
            <a:prstGeom prst="rect">
              <a:avLst/>
            </a:prstGeom>
            <a:noFill/>
            <a:ln w="19050" cap="flat" cmpd="sng">
              <a:solidFill>
                <a:srgbClr val="38761D"/>
              </a:solidFill>
              <a:prstDash val="solid"/>
              <a:round/>
              <a:headEnd type="none" w="sm" len="sm"/>
              <a:tailEnd type="none" w="sm" len="sm"/>
            </a:ln>
          </p:spPr>
        </p:pic>
        <p:sp>
          <p:nvSpPr>
            <p:cNvPr id="321" name="Google Shape;321;p38"/>
            <p:cNvSpPr txBox="1"/>
            <p:nvPr/>
          </p:nvSpPr>
          <p:spPr>
            <a:xfrm>
              <a:off x="1476125" y="4265575"/>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For example, Omar found that Palestinian journalist Motaz Azaiza’s content was mislabeled as pornographic.</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25"/>
        <p:cNvGrpSpPr/>
        <p:nvPr/>
      </p:nvGrpSpPr>
      <p:grpSpPr>
        <a:xfrm>
          <a:off x="0" y="0"/>
          <a:ext cx="0" cy="0"/>
          <a:chOff x="0" y="0"/>
          <a:chExt cx="0" cy="0"/>
        </a:xfrm>
      </p:grpSpPr>
      <p:cxnSp>
        <p:nvCxnSpPr>
          <p:cNvPr id="326" name="Google Shape;326;p39"/>
          <p:cNvCxnSpPr/>
          <p:nvPr/>
        </p:nvCxnSpPr>
        <p:spPr>
          <a:xfrm flipH="1">
            <a:off x="8480438" y="1652325"/>
            <a:ext cx="32700" cy="3139200"/>
          </a:xfrm>
          <a:prstGeom prst="straightConnector1">
            <a:avLst/>
          </a:prstGeom>
          <a:noFill/>
          <a:ln w="28575" cap="flat" cmpd="sng">
            <a:solidFill>
              <a:srgbClr val="595959"/>
            </a:solidFill>
            <a:prstDash val="solid"/>
            <a:round/>
            <a:headEnd type="none" w="med" len="med"/>
            <a:tailEnd type="none" w="med" len="med"/>
          </a:ln>
        </p:spPr>
      </p:cxnSp>
      <p:cxnSp>
        <p:nvCxnSpPr>
          <p:cNvPr id="327" name="Google Shape;327;p39"/>
          <p:cNvCxnSpPr/>
          <p:nvPr/>
        </p:nvCxnSpPr>
        <p:spPr>
          <a:xfrm flipH="1">
            <a:off x="3678875" y="1652325"/>
            <a:ext cx="32700" cy="3139200"/>
          </a:xfrm>
          <a:prstGeom prst="straightConnector1">
            <a:avLst/>
          </a:prstGeom>
          <a:noFill/>
          <a:ln w="28575" cap="flat" cmpd="sng">
            <a:solidFill>
              <a:srgbClr val="595959"/>
            </a:solidFill>
            <a:prstDash val="solid"/>
            <a:round/>
            <a:headEnd type="none" w="med" len="med"/>
            <a:tailEnd type="none" w="med" len="med"/>
          </a:ln>
        </p:spPr>
      </p:cxnSp>
      <p:grpSp>
        <p:nvGrpSpPr>
          <p:cNvPr id="328" name="Google Shape;328;p39"/>
          <p:cNvGrpSpPr/>
          <p:nvPr/>
        </p:nvGrpSpPr>
        <p:grpSpPr>
          <a:xfrm>
            <a:off x="1381523" y="2426325"/>
            <a:ext cx="4627431" cy="1219350"/>
            <a:chOff x="1381523" y="2426325"/>
            <a:chExt cx="4627431" cy="1219350"/>
          </a:xfrm>
        </p:grpSpPr>
        <p:pic>
          <p:nvPicPr>
            <p:cNvPr id="329" name="Google Shape;329;p39" title="Pro Snip Blank.png"/>
            <p:cNvPicPr preferRelativeResize="0"/>
            <p:nvPr/>
          </p:nvPicPr>
          <p:blipFill rotWithShape="1">
            <a:blip r:embed="rId3">
              <a:alphaModFix/>
            </a:blip>
            <a:srcRect b="23389"/>
            <a:stretch/>
          </p:blipFill>
          <p:spPr>
            <a:xfrm>
              <a:off x="1381523" y="2426325"/>
              <a:ext cx="4627431" cy="1219350"/>
            </a:xfrm>
            <a:prstGeom prst="rect">
              <a:avLst/>
            </a:prstGeom>
            <a:noFill/>
            <a:ln w="19050" cap="flat" cmpd="sng">
              <a:solidFill>
                <a:srgbClr val="38761D"/>
              </a:solidFill>
              <a:prstDash val="solid"/>
              <a:round/>
              <a:headEnd type="none" w="sm" len="sm"/>
              <a:tailEnd type="none" w="sm" len="sm"/>
            </a:ln>
          </p:spPr>
        </p:pic>
        <p:sp>
          <p:nvSpPr>
            <p:cNvPr id="330" name="Google Shape;330;p39"/>
            <p:cNvSpPr txBox="1"/>
            <p:nvPr/>
          </p:nvSpPr>
          <p:spPr>
            <a:xfrm>
              <a:off x="1476125" y="2787863"/>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Internal moderation policies should remain private to prevent misinformation that could harm a company.</a:t>
              </a:r>
              <a:endParaRPr>
                <a:solidFill>
                  <a:schemeClr val="dk1"/>
                </a:solidFill>
              </a:endParaRPr>
            </a:p>
          </p:txBody>
        </p:sp>
      </p:grpSp>
      <p:grpSp>
        <p:nvGrpSpPr>
          <p:cNvPr id="331" name="Google Shape;331;p39"/>
          <p:cNvGrpSpPr/>
          <p:nvPr/>
        </p:nvGrpSpPr>
        <p:grpSpPr>
          <a:xfrm>
            <a:off x="6183074" y="2422387"/>
            <a:ext cx="4627426" cy="1227225"/>
            <a:chOff x="6183074" y="2422387"/>
            <a:chExt cx="4627426" cy="1227225"/>
          </a:xfrm>
        </p:grpSpPr>
        <p:pic>
          <p:nvPicPr>
            <p:cNvPr id="332" name="Google Shape;332;p39" title="Con Snip Blank.png"/>
            <p:cNvPicPr preferRelativeResize="0"/>
            <p:nvPr/>
          </p:nvPicPr>
          <p:blipFill>
            <a:blip r:embed="rId4">
              <a:alphaModFix/>
            </a:blip>
            <a:stretch>
              <a:fillRect/>
            </a:stretch>
          </p:blipFill>
          <p:spPr>
            <a:xfrm>
              <a:off x="6183074" y="2422387"/>
              <a:ext cx="4627426" cy="1227225"/>
            </a:xfrm>
            <a:prstGeom prst="rect">
              <a:avLst/>
            </a:prstGeom>
            <a:noFill/>
            <a:ln w="19050" cap="flat" cmpd="sng">
              <a:solidFill>
                <a:srgbClr val="CC4125"/>
              </a:solidFill>
              <a:prstDash val="solid"/>
              <a:round/>
              <a:headEnd type="none" w="sm" len="sm"/>
              <a:tailEnd type="none" w="sm" len="sm"/>
            </a:ln>
          </p:spPr>
        </p:pic>
        <p:sp>
          <p:nvSpPr>
            <p:cNvPr id="333" name="Google Shape;333;p39"/>
            <p:cNvSpPr txBox="1"/>
            <p:nvPr/>
          </p:nvSpPr>
          <p:spPr>
            <a:xfrm>
              <a:off x="6374700" y="2785888"/>
              <a:ext cx="42441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If companies followed legal regulations, corporate security would be safeguarded.</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p:txBody>
        </p:sp>
      </p:grpSp>
      <p:grpSp>
        <p:nvGrpSpPr>
          <p:cNvPr id="334" name="Google Shape;334;p39"/>
          <p:cNvGrpSpPr/>
          <p:nvPr/>
        </p:nvGrpSpPr>
        <p:grpSpPr>
          <a:xfrm>
            <a:off x="1381510" y="3931750"/>
            <a:ext cx="4627431" cy="1219350"/>
            <a:chOff x="1381510" y="3931750"/>
            <a:chExt cx="4627431" cy="1219350"/>
          </a:xfrm>
        </p:grpSpPr>
        <p:pic>
          <p:nvPicPr>
            <p:cNvPr id="335" name="Google Shape;335;p39" title="Pro Snip Blank.png"/>
            <p:cNvPicPr preferRelativeResize="0"/>
            <p:nvPr/>
          </p:nvPicPr>
          <p:blipFill rotWithShape="1">
            <a:blip r:embed="rId3">
              <a:alphaModFix/>
            </a:blip>
            <a:srcRect b="23389"/>
            <a:stretch/>
          </p:blipFill>
          <p:spPr>
            <a:xfrm>
              <a:off x="1381510" y="3931750"/>
              <a:ext cx="4627431" cy="1219350"/>
            </a:xfrm>
            <a:prstGeom prst="rect">
              <a:avLst/>
            </a:prstGeom>
            <a:noFill/>
            <a:ln w="19050" cap="flat" cmpd="sng">
              <a:solidFill>
                <a:srgbClr val="38761D"/>
              </a:solidFill>
              <a:prstDash val="solid"/>
              <a:round/>
              <a:headEnd type="none" w="sm" len="sm"/>
              <a:tailEnd type="none" w="sm" len="sm"/>
            </a:ln>
          </p:spPr>
        </p:pic>
        <p:sp>
          <p:nvSpPr>
            <p:cNvPr id="336" name="Google Shape;336;p39"/>
            <p:cNvSpPr txBox="1"/>
            <p:nvPr/>
          </p:nvSpPr>
          <p:spPr>
            <a:xfrm>
              <a:off x="1476125" y="4315700"/>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Meta said these were technical glitches and issued apologies, claiming they were not deliberate acts of censorship.</a:t>
              </a:r>
              <a:endParaRPr sz="1500">
                <a:solidFill>
                  <a:schemeClr val="dk1"/>
                </a:solidFill>
              </a:endParaRPr>
            </a:p>
          </p:txBody>
        </p:sp>
      </p:grpSp>
      <p:sp>
        <p:nvSpPr>
          <p:cNvPr id="337" name="Google Shape;337;p39"/>
          <p:cNvSpPr txBox="1">
            <a:spLocks noGrp="1"/>
          </p:cNvSpPr>
          <p:nvPr>
            <p:ph type="title"/>
          </p:nvPr>
        </p:nvSpPr>
        <p:spPr>
          <a:xfrm>
            <a:off x="266925" y="150375"/>
            <a:ext cx="11142000" cy="7695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400"/>
              <a:t>Kialo Discussion: Example Claims</a:t>
            </a:r>
            <a:endParaRPr sz="3400"/>
          </a:p>
        </p:txBody>
      </p:sp>
      <p:pic>
        <p:nvPicPr>
          <p:cNvPr id="338" name="Google Shape;338;p39"/>
          <p:cNvPicPr preferRelativeResize="0"/>
          <p:nvPr/>
        </p:nvPicPr>
        <p:blipFill>
          <a:blip r:embed="rId5">
            <a:alphaModFix/>
          </a:blip>
          <a:stretch>
            <a:fillRect/>
          </a:stretch>
        </p:blipFill>
        <p:spPr>
          <a:xfrm>
            <a:off x="1381513" y="1155175"/>
            <a:ext cx="9428976" cy="1031889"/>
          </a:xfrm>
          <a:prstGeom prst="rect">
            <a:avLst/>
          </a:prstGeom>
          <a:noFill/>
          <a:ln>
            <a:noFill/>
          </a:ln>
        </p:spPr>
      </p:pic>
      <p:grpSp>
        <p:nvGrpSpPr>
          <p:cNvPr id="339" name="Google Shape;339;p39"/>
          <p:cNvGrpSpPr/>
          <p:nvPr/>
        </p:nvGrpSpPr>
        <p:grpSpPr>
          <a:xfrm>
            <a:off x="6183073" y="3931750"/>
            <a:ext cx="4627431" cy="1219350"/>
            <a:chOff x="1381510" y="3931750"/>
            <a:chExt cx="4627431" cy="1219350"/>
          </a:xfrm>
        </p:grpSpPr>
        <p:pic>
          <p:nvPicPr>
            <p:cNvPr id="340" name="Google Shape;340;p39" title="Pro Snip Blank.png"/>
            <p:cNvPicPr preferRelativeResize="0"/>
            <p:nvPr/>
          </p:nvPicPr>
          <p:blipFill rotWithShape="1">
            <a:blip r:embed="rId3">
              <a:alphaModFix/>
            </a:blip>
            <a:srcRect b="23389"/>
            <a:stretch/>
          </p:blipFill>
          <p:spPr>
            <a:xfrm>
              <a:off x="1381510" y="3931750"/>
              <a:ext cx="4627431" cy="1219350"/>
            </a:xfrm>
            <a:prstGeom prst="rect">
              <a:avLst/>
            </a:prstGeom>
            <a:noFill/>
            <a:ln w="19050" cap="flat" cmpd="sng">
              <a:solidFill>
                <a:srgbClr val="38761D"/>
              </a:solidFill>
              <a:prstDash val="solid"/>
              <a:round/>
              <a:headEnd type="none" w="sm" len="sm"/>
              <a:tailEnd type="none" w="sm" len="sm"/>
            </a:ln>
          </p:spPr>
        </p:pic>
        <p:sp>
          <p:nvSpPr>
            <p:cNvPr id="341" name="Google Shape;341;p39"/>
            <p:cNvSpPr txBox="1"/>
            <p:nvPr/>
          </p:nvSpPr>
          <p:spPr>
            <a:xfrm>
              <a:off x="1476125" y="4315700"/>
              <a:ext cx="4438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Meta has uniform global policies, where moderation decisions are made by AI and independent content reviewers, not individual executives.</a:t>
              </a:r>
              <a:endParaRPr sz="1500">
                <a:solidFill>
                  <a:schemeClr val="dk1"/>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45"/>
        <p:cNvGrpSpPr/>
        <p:nvPr/>
      </p:nvGrpSpPr>
      <p:grpSpPr>
        <a:xfrm>
          <a:off x="0" y="0"/>
          <a:ext cx="0" cy="0"/>
          <a:chOff x="0" y="0"/>
          <a:chExt cx="0" cy="0"/>
        </a:xfrm>
      </p:grpSpPr>
      <p:sp>
        <p:nvSpPr>
          <p:cNvPr id="346" name="Google Shape;346;p40"/>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Reflection Task: Censorship and Whistleblowing</a:t>
            </a:r>
            <a:endParaRPr sz="3500"/>
          </a:p>
        </p:txBody>
      </p:sp>
      <p:sp>
        <p:nvSpPr>
          <p:cNvPr id="347" name="Google Shape;347;p40"/>
          <p:cNvSpPr/>
          <p:nvPr/>
        </p:nvSpPr>
        <p:spPr>
          <a:xfrm>
            <a:off x="355651" y="1686350"/>
            <a:ext cx="5815200" cy="2983800"/>
          </a:xfrm>
          <a:prstGeom prst="wedgeRoundRectCallout">
            <a:avLst>
              <a:gd name="adj1" fmla="val -51330"/>
              <a:gd name="adj2" fmla="val 66767"/>
              <a:gd name="adj3" fmla="val 0"/>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solidFill>
                <a:srgbClr val="FFFFFF"/>
              </a:solidFill>
              <a:latin typeface="Roboto"/>
              <a:ea typeface="Roboto"/>
              <a:cs typeface="Roboto"/>
              <a:sym typeface="Roboto"/>
            </a:endParaRPr>
          </a:p>
          <a:p>
            <a:pPr marL="0" lvl="0" indent="0" algn="ctr" rtl="0">
              <a:spcBef>
                <a:spcPts val="1000"/>
              </a:spcBef>
              <a:spcAft>
                <a:spcPts val="0"/>
              </a:spcAft>
              <a:buNone/>
            </a:pPr>
            <a:r>
              <a:rPr lang="en-US" sz="2100">
                <a:solidFill>
                  <a:srgbClr val="FFFFFF"/>
                </a:solidFill>
                <a:latin typeface="Roboto"/>
                <a:ea typeface="Roboto"/>
                <a:cs typeface="Roboto"/>
                <a:sym typeface="Roboto"/>
              </a:rPr>
              <a:t>What factors influence censorship and whistleblowing in politics and society?</a:t>
            </a:r>
            <a:endParaRPr sz="2100">
              <a:solidFill>
                <a:srgbClr val="FFFFFF"/>
              </a:solidFill>
              <a:latin typeface="Roboto"/>
              <a:ea typeface="Roboto"/>
              <a:cs typeface="Roboto"/>
              <a:sym typeface="Roboto"/>
            </a:endParaRPr>
          </a:p>
          <a:p>
            <a:pPr marL="0" lvl="0" indent="0" algn="ctr" rtl="0">
              <a:spcBef>
                <a:spcPts val="1000"/>
              </a:spcBef>
              <a:spcAft>
                <a:spcPts val="0"/>
              </a:spcAft>
              <a:buNone/>
            </a:pPr>
            <a:r>
              <a:rPr lang="en-US" sz="2100">
                <a:solidFill>
                  <a:srgbClr val="FFFFFF"/>
                </a:solidFill>
                <a:latin typeface="Roboto"/>
                <a:ea typeface="Roboto"/>
                <a:cs typeface="Roboto"/>
                <a:sym typeface="Roboto"/>
              </a:rPr>
              <a:t>Does censorship protect society or hinder it? </a:t>
            </a:r>
            <a:endParaRPr sz="2100">
              <a:solidFill>
                <a:srgbClr val="FFFFFF"/>
              </a:solidFill>
              <a:latin typeface="Roboto"/>
              <a:ea typeface="Roboto"/>
              <a:cs typeface="Roboto"/>
              <a:sym typeface="Roboto"/>
            </a:endParaRPr>
          </a:p>
          <a:p>
            <a:pPr marL="0" lvl="0" indent="0" algn="ctr" rtl="0">
              <a:spcBef>
                <a:spcPts val="1000"/>
              </a:spcBef>
              <a:spcAft>
                <a:spcPts val="0"/>
              </a:spcAft>
              <a:buNone/>
            </a:pPr>
            <a:r>
              <a:rPr lang="en-US" sz="2100">
                <a:solidFill>
                  <a:srgbClr val="FFFFFF"/>
                </a:solidFill>
                <a:latin typeface="Roboto"/>
                <a:ea typeface="Roboto"/>
                <a:cs typeface="Roboto"/>
                <a:sym typeface="Roboto"/>
              </a:rPr>
              <a:t>Who benefits from censorship policies, and who loses?</a:t>
            </a:r>
            <a:endParaRPr sz="2100">
              <a:solidFill>
                <a:srgbClr val="FFFFFF"/>
              </a:solidFill>
              <a:latin typeface="Roboto"/>
              <a:ea typeface="Roboto"/>
              <a:cs typeface="Roboto"/>
              <a:sym typeface="Roboto"/>
            </a:endParaRPr>
          </a:p>
          <a:p>
            <a:pPr marL="0" lvl="0" indent="0" algn="ctr" rtl="0">
              <a:spcBef>
                <a:spcPts val="1000"/>
              </a:spcBef>
              <a:spcAft>
                <a:spcPts val="1000"/>
              </a:spcAft>
              <a:buNone/>
            </a:pPr>
            <a:endParaRPr sz="2100">
              <a:solidFill>
                <a:srgbClr val="FFFFFF"/>
              </a:solidFill>
              <a:latin typeface="Roboto"/>
              <a:ea typeface="Roboto"/>
              <a:cs typeface="Roboto"/>
              <a:sym typeface="Roboto"/>
            </a:endParaRPr>
          </a:p>
        </p:txBody>
      </p:sp>
      <p:pic>
        <p:nvPicPr>
          <p:cNvPr id="348" name="Google Shape;348;p40" title="dicussionlightbulb.png"/>
          <p:cNvPicPr preferRelativeResize="0"/>
          <p:nvPr/>
        </p:nvPicPr>
        <p:blipFill>
          <a:blip r:embed="rId3">
            <a:alphaModFix/>
          </a:blip>
          <a:stretch>
            <a:fillRect/>
          </a:stretch>
        </p:blipFill>
        <p:spPr>
          <a:xfrm>
            <a:off x="6381151" y="1731651"/>
            <a:ext cx="5486400" cy="2893200"/>
          </a:xfrm>
          <a:prstGeom prst="roundRect">
            <a:avLst>
              <a:gd name="adj" fmla="val 16667"/>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352"/>
        <p:cNvGrpSpPr/>
        <p:nvPr/>
      </p:nvGrpSpPr>
      <p:grpSpPr>
        <a:xfrm>
          <a:off x="0" y="0"/>
          <a:ext cx="0" cy="0"/>
          <a:chOff x="0" y="0"/>
          <a:chExt cx="0" cy="0"/>
        </a:xfrm>
      </p:grpSpPr>
      <p:sp>
        <p:nvSpPr>
          <p:cNvPr id="353" name="Google Shape;353;p41"/>
          <p:cNvSpPr txBox="1">
            <a:spLocks noGrp="1"/>
          </p:cNvSpPr>
          <p:nvPr>
            <p:ph type="title"/>
          </p:nvPr>
        </p:nvSpPr>
        <p:spPr>
          <a:xfrm>
            <a:off x="266925" y="18690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Reflection Task: Censorship and Whistleblowing</a:t>
            </a:r>
            <a:endParaRPr sz="3500"/>
          </a:p>
        </p:txBody>
      </p:sp>
      <p:sp>
        <p:nvSpPr>
          <p:cNvPr id="354" name="Google Shape;354;p41"/>
          <p:cNvSpPr/>
          <p:nvPr/>
        </p:nvSpPr>
        <p:spPr>
          <a:xfrm>
            <a:off x="372675" y="1145925"/>
            <a:ext cx="11440200" cy="47592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u="sng">
              <a:solidFill>
                <a:srgbClr val="FFFFFF"/>
              </a:solidFill>
              <a:latin typeface="Roboto"/>
              <a:ea typeface="Roboto"/>
              <a:cs typeface="Roboto"/>
              <a:sym typeface="Roboto"/>
            </a:endParaRPr>
          </a:p>
          <a:p>
            <a:pPr marL="0" lvl="0" indent="0" algn="ctr" rtl="0">
              <a:spcBef>
                <a:spcPts val="1000"/>
              </a:spcBef>
              <a:spcAft>
                <a:spcPts val="0"/>
              </a:spcAft>
              <a:buNone/>
            </a:pPr>
            <a:r>
              <a:rPr lang="en-US" sz="2000" b="1" u="sng">
                <a:solidFill>
                  <a:srgbClr val="FFFFFF"/>
                </a:solidFill>
                <a:latin typeface="Roboto"/>
                <a:ea typeface="Roboto"/>
                <a:cs typeface="Roboto"/>
                <a:sym typeface="Roboto"/>
              </a:rPr>
              <a:t>Reflection Questions</a:t>
            </a:r>
            <a:endParaRPr sz="2000" b="1" u="sng">
              <a:solidFill>
                <a:srgbClr val="FFFFFF"/>
              </a:solidFill>
              <a:latin typeface="Roboto"/>
              <a:ea typeface="Roboto"/>
              <a:cs typeface="Roboto"/>
              <a:sym typeface="Roboto"/>
            </a:endParaRPr>
          </a:p>
          <a:p>
            <a:pPr marL="457200" lvl="0" indent="-355600" algn="l" rtl="0">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Should there be limits to censorship? Who decides these limits?</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Can censorship be dangerous, such as in the case of authoritarian governments or political suppression?</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How does whistleblowing challenge power structures? Can it lead to meaningful change, or does it cause more harm than good?</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How do global power dynamics (e.g., between democratic and authoritarian states) influence the role of social media in censorship?</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surprised you about how platforms like Facebook navigate free speech and content moderation?</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Should whistleblowers be protected under international law, or does this undermine national security?</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If you could reform one aspect of censorship or whistleblowing policies on social media, what would it be, and why?</a:t>
            </a:r>
            <a:endParaRPr sz="2000">
              <a:solidFill>
                <a:srgbClr val="FFFFFF"/>
              </a:solidFill>
              <a:latin typeface="Roboto"/>
              <a:ea typeface="Roboto"/>
              <a:cs typeface="Roboto"/>
              <a:sym typeface="Roboto"/>
            </a:endParaRPr>
          </a:p>
          <a:p>
            <a:pPr marL="0" lvl="0" indent="0" algn="l" rtl="0">
              <a:spcBef>
                <a:spcPts val="0"/>
              </a:spcBef>
              <a:spcAft>
                <a:spcPts val="1000"/>
              </a:spcAft>
              <a:buNone/>
            </a:pPr>
            <a:endParaRPr sz="20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xEl>
                                              <p:pRg st="0" end="0"/>
                                            </p:txEl>
                                          </p:spTgt>
                                        </p:tgtEl>
                                        <p:attrNameLst>
                                          <p:attrName>style.visibility</p:attrName>
                                        </p:attrNameLst>
                                      </p:cBhvr>
                                      <p:to>
                                        <p:strVal val="visible"/>
                                      </p:to>
                                    </p:set>
                                    <p:animEffect transition="in" filter="fade">
                                      <p:cBhvr>
                                        <p:cTn id="7" dur="1000"/>
                                        <p:tgtEl>
                                          <p:spTgt spid="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4">
                                            <p:txEl>
                                              <p:pRg st="1" end="1"/>
                                            </p:txEl>
                                          </p:spTgt>
                                        </p:tgtEl>
                                        <p:attrNameLst>
                                          <p:attrName>style.visibility</p:attrName>
                                        </p:attrNameLst>
                                      </p:cBhvr>
                                      <p:to>
                                        <p:strVal val="visible"/>
                                      </p:to>
                                    </p:set>
                                    <p:animEffect transition="in" filter="fade">
                                      <p:cBhvr>
                                        <p:cTn id="12" dur="1000"/>
                                        <p:tgtEl>
                                          <p:spTgt spid="3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4">
                                            <p:txEl>
                                              <p:pRg st="2" end="2"/>
                                            </p:txEl>
                                          </p:spTgt>
                                        </p:tgtEl>
                                        <p:attrNameLst>
                                          <p:attrName>style.visibility</p:attrName>
                                        </p:attrNameLst>
                                      </p:cBhvr>
                                      <p:to>
                                        <p:strVal val="visible"/>
                                      </p:to>
                                    </p:set>
                                    <p:animEffect transition="in" filter="fade">
                                      <p:cBhvr>
                                        <p:cTn id="17" dur="1000"/>
                                        <p:tgtEl>
                                          <p:spTgt spid="3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4">
                                            <p:txEl>
                                              <p:pRg st="3" end="3"/>
                                            </p:txEl>
                                          </p:spTgt>
                                        </p:tgtEl>
                                        <p:attrNameLst>
                                          <p:attrName>style.visibility</p:attrName>
                                        </p:attrNameLst>
                                      </p:cBhvr>
                                      <p:to>
                                        <p:strVal val="visible"/>
                                      </p:to>
                                    </p:set>
                                    <p:animEffect transition="in" filter="fade">
                                      <p:cBhvr>
                                        <p:cTn id="22" dur="1000"/>
                                        <p:tgtEl>
                                          <p:spTgt spid="3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4">
                                            <p:txEl>
                                              <p:pRg st="4" end="4"/>
                                            </p:txEl>
                                          </p:spTgt>
                                        </p:tgtEl>
                                        <p:attrNameLst>
                                          <p:attrName>style.visibility</p:attrName>
                                        </p:attrNameLst>
                                      </p:cBhvr>
                                      <p:to>
                                        <p:strVal val="visible"/>
                                      </p:to>
                                    </p:set>
                                    <p:animEffect transition="in" filter="fade">
                                      <p:cBhvr>
                                        <p:cTn id="27" dur="1000"/>
                                        <p:tgtEl>
                                          <p:spTgt spid="3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4">
                                            <p:txEl>
                                              <p:pRg st="5" end="5"/>
                                            </p:txEl>
                                          </p:spTgt>
                                        </p:tgtEl>
                                        <p:attrNameLst>
                                          <p:attrName>style.visibility</p:attrName>
                                        </p:attrNameLst>
                                      </p:cBhvr>
                                      <p:to>
                                        <p:strVal val="visible"/>
                                      </p:to>
                                    </p:set>
                                    <p:animEffect transition="in" filter="fade">
                                      <p:cBhvr>
                                        <p:cTn id="32" dur="1000"/>
                                        <p:tgtEl>
                                          <p:spTgt spid="3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4">
                                            <p:txEl>
                                              <p:pRg st="6" end="6"/>
                                            </p:txEl>
                                          </p:spTgt>
                                        </p:tgtEl>
                                        <p:attrNameLst>
                                          <p:attrName>style.visibility</p:attrName>
                                        </p:attrNameLst>
                                      </p:cBhvr>
                                      <p:to>
                                        <p:strVal val="visible"/>
                                      </p:to>
                                    </p:set>
                                    <p:animEffect transition="in" filter="fade">
                                      <p:cBhvr>
                                        <p:cTn id="37" dur="1000"/>
                                        <p:tgtEl>
                                          <p:spTgt spid="35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4">
                                            <p:txEl>
                                              <p:pRg st="7" end="7"/>
                                            </p:txEl>
                                          </p:spTgt>
                                        </p:tgtEl>
                                        <p:attrNameLst>
                                          <p:attrName>style.visibility</p:attrName>
                                        </p:attrNameLst>
                                      </p:cBhvr>
                                      <p:to>
                                        <p:strVal val="visible"/>
                                      </p:to>
                                    </p:set>
                                    <p:animEffect transition="in" filter="fade">
                                      <p:cBhvr>
                                        <p:cTn id="42" dur="1000"/>
                                        <p:tgtEl>
                                          <p:spTgt spid="35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4">
                                            <p:txEl>
                                              <p:pRg st="8" end="8"/>
                                            </p:txEl>
                                          </p:spTgt>
                                        </p:tgtEl>
                                        <p:attrNameLst>
                                          <p:attrName>style.visibility</p:attrName>
                                        </p:attrNameLst>
                                      </p:cBhvr>
                                      <p:to>
                                        <p:strVal val="visible"/>
                                      </p:to>
                                    </p:set>
                                    <p:animEffect transition="in" filter="fade">
                                      <p:cBhvr>
                                        <p:cTn id="47" dur="1000"/>
                                        <p:tgtEl>
                                          <p:spTgt spid="35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4">
                                            <p:txEl>
                                              <p:pRg st="9" end="9"/>
                                            </p:txEl>
                                          </p:spTgt>
                                        </p:tgtEl>
                                        <p:attrNameLst>
                                          <p:attrName>style.visibility</p:attrName>
                                        </p:attrNameLst>
                                      </p:cBhvr>
                                      <p:to>
                                        <p:strVal val="visible"/>
                                      </p:to>
                                    </p:set>
                                    <p:animEffect transition="in" filter="fade">
                                      <p:cBhvr>
                                        <p:cTn id="52" dur="1000"/>
                                        <p:tgtEl>
                                          <p:spTgt spid="3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2"/>
          <p:cNvSpPr txBox="1">
            <a:spLocks noGrp="1"/>
          </p:cNvSpPr>
          <p:nvPr>
            <p:ph type="title"/>
          </p:nvPr>
        </p:nvSpPr>
        <p:spPr>
          <a:xfrm>
            <a:off x="266925" y="473475"/>
            <a:ext cx="11142000" cy="861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500"/>
              <a:t>Lesson Objectives: Recap</a:t>
            </a:r>
            <a:endParaRPr sz="3500"/>
          </a:p>
        </p:txBody>
      </p:sp>
      <p:sp>
        <p:nvSpPr>
          <p:cNvPr id="360" name="Google Shape;360;p42"/>
          <p:cNvSpPr txBox="1">
            <a:spLocks noGrp="1"/>
          </p:cNvSpPr>
          <p:nvPr>
            <p:ph type="title"/>
          </p:nvPr>
        </p:nvSpPr>
        <p:spPr>
          <a:xfrm>
            <a:off x="1118600" y="1516925"/>
            <a:ext cx="5917500" cy="4345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000"/>
              <a:t>Analyze the role of power and bias in the censorship of information and whistleblowing cases.</a:t>
            </a:r>
            <a:endParaRPr sz="3000"/>
          </a:p>
          <a:p>
            <a:pPr marL="0" lvl="0" indent="0" algn="l" rtl="0">
              <a:spcBef>
                <a:spcPts val="2500"/>
              </a:spcBef>
              <a:spcAft>
                <a:spcPts val="0"/>
              </a:spcAft>
              <a:buNone/>
            </a:pPr>
            <a:r>
              <a:rPr lang="en-US" sz="3000"/>
              <a:t>Evaluate how censorship affects the dissemination of knowledge and how whistleblowers challenge power structures.</a:t>
            </a: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2500"/>
              </a:spcAft>
              <a:buNone/>
            </a:pPr>
            <a:endParaRPr sz="3000"/>
          </a:p>
        </p:txBody>
      </p:sp>
      <p:pic>
        <p:nvPicPr>
          <p:cNvPr id="361" name="Google Shape;361;p42"/>
          <p:cNvPicPr preferRelativeResize="0"/>
          <p:nvPr/>
        </p:nvPicPr>
        <p:blipFill>
          <a:blip r:embed="rId3">
            <a:alphaModFix/>
          </a:blip>
          <a:stretch>
            <a:fillRect/>
          </a:stretch>
        </p:blipFill>
        <p:spPr>
          <a:xfrm>
            <a:off x="266925" y="1767675"/>
            <a:ext cx="763652" cy="764477"/>
          </a:xfrm>
          <a:prstGeom prst="rect">
            <a:avLst/>
          </a:prstGeom>
          <a:noFill/>
          <a:ln>
            <a:noFill/>
          </a:ln>
        </p:spPr>
      </p:pic>
      <p:pic>
        <p:nvPicPr>
          <p:cNvPr id="362" name="Google Shape;362;p42"/>
          <p:cNvPicPr preferRelativeResize="0"/>
          <p:nvPr/>
        </p:nvPicPr>
        <p:blipFill>
          <a:blip r:embed="rId3">
            <a:alphaModFix/>
          </a:blip>
          <a:stretch>
            <a:fillRect/>
          </a:stretch>
        </p:blipFill>
        <p:spPr>
          <a:xfrm>
            <a:off x="266925" y="3913525"/>
            <a:ext cx="763652" cy="7644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a:stretch/>
        </p:blipFill>
        <p:spPr>
          <a:xfrm>
            <a:off x="10612678" y="5451925"/>
            <a:ext cx="1476597" cy="1316175"/>
          </a:xfrm>
          <a:prstGeom prst="rect">
            <a:avLst/>
          </a:prstGeom>
          <a:noFill/>
          <a:ln>
            <a:noFill/>
          </a:ln>
        </p:spPr>
      </p:pic>
      <p:sp>
        <p:nvSpPr>
          <p:cNvPr id="194" name="Google Shape;194;p27"/>
          <p:cNvSpPr txBox="1">
            <a:spLocks noGrp="1"/>
          </p:cNvSpPr>
          <p:nvPr>
            <p:ph type="title"/>
          </p:nvPr>
        </p:nvSpPr>
        <p:spPr>
          <a:xfrm>
            <a:off x="538425" y="1201900"/>
            <a:ext cx="10599000" cy="954300"/>
          </a:xfrm>
          <a:prstGeom prst="rect">
            <a:avLst/>
          </a:prstGeom>
        </p:spPr>
        <p:txBody>
          <a:bodyPr spcFirstLastPara="1" wrap="square" lIns="121900" tIns="121900" rIns="121900" bIns="121900" anchor="t" anchorCtr="0">
            <a:spAutoFit/>
          </a:bodyPr>
          <a:lstStyle/>
          <a:p>
            <a:pPr marL="0" lvl="0" indent="0" algn="ctr" rtl="0">
              <a:spcBef>
                <a:spcPts val="0"/>
              </a:spcBef>
              <a:spcAft>
                <a:spcPts val="1000"/>
              </a:spcAft>
              <a:buNone/>
            </a:pPr>
            <a:r>
              <a:rPr lang="en-US" sz="2300"/>
              <a:t>If you’re new to Kialo, watch this video to discover how the platform works.  Otherwise, let’s get started!</a:t>
            </a:r>
            <a:endParaRPr sz="2300"/>
          </a:p>
        </p:txBody>
      </p:sp>
      <p:pic>
        <p:nvPicPr>
          <p:cNvPr id="195" name="Google Shape;195;p27"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title="What is Kialo?">
            <a:hlinkClick r:id="rId4"/>
          </p:cNvPr>
          <p:cNvPicPr preferRelativeResize="0"/>
          <p:nvPr/>
        </p:nvPicPr>
        <p:blipFill>
          <a:blip r:embed="rId5">
            <a:alphaModFix/>
          </a:blip>
          <a:stretch>
            <a:fillRect/>
          </a:stretch>
        </p:blipFill>
        <p:spPr>
          <a:xfrm>
            <a:off x="2795613" y="2270450"/>
            <a:ext cx="6600775" cy="3712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266925" y="473475"/>
            <a:ext cx="11142000" cy="861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500"/>
              <a:t>Lesson Objectives</a:t>
            </a:r>
            <a:endParaRPr sz="3500"/>
          </a:p>
        </p:txBody>
      </p:sp>
      <p:sp>
        <p:nvSpPr>
          <p:cNvPr id="201" name="Google Shape;201;p28"/>
          <p:cNvSpPr txBox="1">
            <a:spLocks noGrp="1"/>
          </p:cNvSpPr>
          <p:nvPr>
            <p:ph type="title"/>
          </p:nvPr>
        </p:nvSpPr>
        <p:spPr>
          <a:xfrm>
            <a:off x="1118600" y="1516925"/>
            <a:ext cx="5917500" cy="4345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000"/>
              <a:t>Analyze the role of power and bias in the censorship of information and whistleblowing cases.</a:t>
            </a:r>
            <a:endParaRPr sz="3000"/>
          </a:p>
          <a:p>
            <a:pPr marL="0" lvl="0" indent="0" algn="l" rtl="0">
              <a:spcBef>
                <a:spcPts val="2500"/>
              </a:spcBef>
              <a:spcAft>
                <a:spcPts val="0"/>
              </a:spcAft>
              <a:buNone/>
            </a:pPr>
            <a:r>
              <a:rPr lang="en-US" sz="3000"/>
              <a:t>Evaluate how censorship affects the dissemination of knowledge and how whistleblowers challenge power structures.</a:t>
            </a: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0"/>
              </a:spcAft>
              <a:buNone/>
            </a:pPr>
            <a:endParaRPr sz="3000"/>
          </a:p>
          <a:p>
            <a:pPr marL="0" lvl="0" indent="0" algn="l" rtl="0">
              <a:spcBef>
                <a:spcPts val="2500"/>
              </a:spcBef>
              <a:spcAft>
                <a:spcPts val="2500"/>
              </a:spcAft>
              <a:buNone/>
            </a:pPr>
            <a:endParaRPr sz="3000"/>
          </a:p>
        </p:txBody>
      </p:sp>
      <p:pic>
        <p:nvPicPr>
          <p:cNvPr id="202" name="Google Shape;202;p28"/>
          <p:cNvPicPr preferRelativeResize="0"/>
          <p:nvPr/>
        </p:nvPicPr>
        <p:blipFill>
          <a:blip r:embed="rId3">
            <a:alphaModFix/>
          </a:blip>
          <a:stretch>
            <a:fillRect/>
          </a:stretch>
        </p:blipFill>
        <p:spPr>
          <a:xfrm>
            <a:off x="266925" y="1767675"/>
            <a:ext cx="763652" cy="764477"/>
          </a:xfrm>
          <a:prstGeom prst="rect">
            <a:avLst/>
          </a:prstGeom>
          <a:noFill/>
          <a:ln>
            <a:noFill/>
          </a:ln>
        </p:spPr>
      </p:pic>
      <p:pic>
        <p:nvPicPr>
          <p:cNvPr id="203" name="Google Shape;203;p28"/>
          <p:cNvPicPr preferRelativeResize="0"/>
          <p:nvPr/>
        </p:nvPicPr>
        <p:blipFill>
          <a:blip r:embed="rId3">
            <a:alphaModFix/>
          </a:blip>
          <a:stretch>
            <a:fillRect/>
          </a:stretch>
        </p:blipFill>
        <p:spPr>
          <a:xfrm>
            <a:off x="266925" y="3913525"/>
            <a:ext cx="763652" cy="7644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07"/>
        <p:cNvGrpSpPr/>
        <p:nvPr/>
      </p:nvGrpSpPr>
      <p:grpSpPr>
        <a:xfrm>
          <a:off x="0" y="0"/>
          <a:ext cx="0" cy="0"/>
          <a:chOff x="0" y="0"/>
          <a:chExt cx="0" cy="0"/>
        </a:xfrm>
      </p:grpSpPr>
      <p:pic>
        <p:nvPicPr>
          <p:cNvPr id="208" name="Google Shape;208;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dist="19050" dir="5400000" algn="bl" rotWithShape="0">
              <a:schemeClr val="accent2">
                <a:alpha val="50000"/>
              </a:schemeClr>
            </a:outerShdw>
          </a:effectLst>
        </p:spPr>
      </p:pic>
      <p:sp>
        <p:nvSpPr>
          <p:cNvPr id="209" name="Google Shape;209;p29"/>
          <p:cNvSpPr txBox="1">
            <a:spLocks noGrp="1"/>
          </p:cNvSpPr>
          <p:nvPr>
            <p:ph type="title"/>
          </p:nvPr>
        </p:nvSpPr>
        <p:spPr>
          <a:xfrm>
            <a:off x="266925" y="20642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TOK Concepts</a:t>
            </a:r>
            <a:endParaRPr sz="3500"/>
          </a:p>
        </p:txBody>
      </p:sp>
      <p:sp>
        <p:nvSpPr>
          <p:cNvPr id="210" name="Google Shape;210;p29"/>
          <p:cNvSpPr/>
          <p:nvPr/>
        </p:nvSpPr>
        <p:spPr>
          <a:xfrm>
            <a:off x="166925" y="1146725"/>
            <a:ext cx="6860700" cy="4824000"/>
          </a:xfrm>
          <a:prstGeom prst="roundRect">
            <a:avLst>
              <a:gd name="adj" fmla="val 16667"/>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lt1"/>
              </a:solidFill>
              <a:latin typeface="Roboto"/>
              <a:ea typeface="Roboto"/>
              <a:cs typeface="Roboto"/>
              <a:sym typeface="Roboto"/>
            </a:endParaRPr>
          </a:p>
          <a:p>
            <a:pPr marL="0" lvl="0" indent="0" algn="l" rtl="0">
              <a:spcBef>
                <a:spcPts val="1000"/>
              </a:spcBef>
              <a:spcAft>
                <a:spcPts val="0"/>
              </a:spcAft>
              <a:buNone/>
            </a:pPr>
            <a:r>
              <a:rPr lang="en-US" sz="2000" b="1">
                <a:solidFill>
                  <a:schemeClr val="lt1"/>
                </a:solidFill>
                <a:latin typeface="Roboto"/>
                <a:ea typeface="Roboto"/>
                <a:cs typeface="Roboto"/>
                <a:sym typeface="Roboto"/>
              </a:rPr>
              <a:t>Bias: </a:t>
            </a:r>
            <a:r>
              <a:rPr lang="en-US" sz="2000">
                <a:solidFill>
                  <a:schemeClr val="lt1"/>
                </a:solidFill>
                <a:latin typeface="Roboto"/>
                <a:ea typeface="Roboto"/>
                <a:cs typeface="Roboto"/>
                <a:sym typeface="Roboto"/>
              </a:rPr>
              <a:t>How does bias shape social media policies and censorship decisions?</a:t>
            </a:r>
            <a:endParaRPr sz="2000">
              <a:solidFill>
                <a:schemeClr val="lt1"/>
              </a:solidFill>
              <a:latin typeface="Roboto"/>
              <a:ea typeface="Roboto"/>
              <a:cs typeface="Roboto"/>
              <a:sym typeface="Roboto"/>
            </a:endParaRPr>
          </a:p>
          <a:p>
            <a:pPr marL="0" lvl="0" indent="0" algn="l" rtl="0">
              <a:spcBef>
                <a:spcPts val="1000"/>
              </a:spcBef>
              <a:spcAft>
                <a:spcPts val="0"/>
              </a:spcAft>
              <a:buNone/>
            </a:pPr>
            <a:r>
              <a:rPr lang="en-US" sz="2000" b="1">
                <a:solidFill>
                  <a:schemeClr val="lt1"/>
                </a:solidFill>
                <a:latin typeface="Roboto"/>
                <a:ea typeface="Roboto"/>
                <a:cs typeface="Roboto"/>
                <a:sym typeface="Roboto"/>
              </a:rPr>
              <a:t>Responsibility: </a:t>
            </a:r>
            <a:r>
              <a:rPr lang="en-US" sz="2000">
                <a:solidFill>
                  <a:schemeClr val="lt1"/>
                </a:solidFill>
                <a:latin typeface="Roboto"/>
                <a:ea typeface="Roboto"/>
                <a:cs typeface="Roboto"/>
                <a:sym typeface="Roboto"/>
              </a:rPr>
              <a:t>What responsibilities do platforms and governments hold in maintaining transparency and trust?</a:t>
            </a:r>
            <a:endParaRPr sz="2000">
              <a:solidFill>
                <a:schemeClr val="lt1"/>
              </a:solidFill>
              <a:latin typeface="Roboto"/>
              <a:ea typeface="Roboto"/>
              <a:cs typeface="Roboto"/>
              <a:sym typeface="Roboto"/>
            </a:endParaRPr>
          </a:p>
          <a:p>
            <a:pPr marL="0" lvl="0" indent="0" algn="l" rtl="0">
              <a:spcBef>
                <a:spcPts val="1000"/>
              </a:spcBef>
              <a:spcAft>
                <a:spcPts val="0"/>
              </a:spcAft>
              <a:buNone/>
            </a:pPr>
            <a:r>
              <a:rPr lang="en-US" sz="2000" b="1">
                <a:solidFill>
                  <a:schemeClr val="lt1"/>
                </a:solidFill>
                <a:latin typeface="Roboto"/>
                <a:ea typeface="Roboto"/>
                <a:cs typeface="Roboto"/>
                <a:sym typeface="Roboto"/>
              </a:rPr>
              <a:t>Perspectives: </a:t>
            </a:r>
            <a:r>
              <a:rPr lang="en-US" sz="2000">
                <a:solidFill>
                  <a:schemeClr val="lt1"/>
                </a:solidFill>
                <a:latin typeface="Roboto"/>
                <a:ea typeface="Roboto"/>
                <a:cs typeface="Roboto"/>
                <a:sym typeface="Roboto"/>
              </a:rPr>
              <a:t>How do we balance free speech principles with a desire for stricter content moderation?</a:t>
            </a:r>
            <a:endParaRPr sz="2000">
              <a:solidFill>
                <a:schemeClr val="lt1"/>
              </a:solidFill>
              <a:latin typeface="Roboto"/>
              <a:ea typeface="Roboto"/>
              <a:cs typeface="Roboto"/>
              <a:sym typeface="Roboto"/>
            </a:endParaRPr>
          </a:p>
          <a:p>
            <a:pPr marL="0" lvl="0" indent="0" algn="l" rtl="0">
              <a:spcBef>
                <a:spcPts val="1000"/>
              </a:spcBef>
              <a:spcAft>
                <a:spcPts val="0"/>
              </a:spcAft>
              <a:buNone/>
            </a:pPr>
            <a:r>
              <a:rPr lang="en-US" sz="2000" b="1">
                <a:solidFill>
                  <a:schemeClr val="lt1"/>
                </a:solidFill>
                <a:latin typeface="Roboto"/>
                <a:ea typeface="Roboto"/>
                <a:cs typeface="Roboto"/>
                <a:sym typeface="Roboto"/>
              </a:rPr>
              <a:t>Power: </a:t>
            </a:r>
            <a:r>
              <a:rPr lang="en-US" sz="2000">
                <a:solidFill>
                  <a:schemeClr val="lt1"/>
                </a:solidFill>
                <a:latin typeface="Roboto"/>
                <a:ea typeface="Roboto"/>
                <a:cs typeface="Roboto"/>
                <a:sym typeface="Roboto"/>
              </a:rPr>
              <a:t>How do power structures shape decisions about what content is allowed and how whistleblowers are treated?</a:t>
            </a:r>
            <a:endParaRPr sz="2000">
              <a:solidFill>
                <a:schemeClr val="lt1"/>
              </a:solidFill>
              <a:latin typeface="Roboto"/>
              <a:ea typeface="Roboto"/>
              <a:cs typeface="Roboto"/>
              <a:sym typeface="Roboto"/>
            </a:endParaRPr>
          </a:p>
          <a:p>
            <a:pPr marL="0" lvl="0" indent="0" algn="l" rtl="0">
              <a:spcBef>
                <a:spcPts val="1000"/>
              </a:spcBef>
              <a:spcAft>
                <a:spcPts val="1000"/>
              </a:spcAft>
              <a:buNone/>
            </a:pPr>
            <a:endParaRPr sz="2000">
              <a:solidFill>
                <a:schemeClr val="lt1"/>
              </a:solidFill>
              <a:latin typeface="Roboto"/>
              <a:ea typeface="Roboto"/>
              <a:cs typeface="Roboto"/>
              <a:sym typeface="Roboto"/>
            </a:endParaRPr>
          </a:p>
        </p:txBody>
      </p:sp>
      <p:sp>
        <p:nvSpPr>
          <p:cNvPr id="211" name="Google Shape;211;p29"/>
          <p:cNvSpPr/>
          <p:nvPr/>
        </p:nvSpPr>
        <p:spPr>
          <a:xfrm>
            <a:off x="7409975" y="1146725"/>
            <a:ext cx="4289400" cy="3075600"/>
          </a:xfrm>
          <a:prstGeom prst="wedgeRoundRectCallout">
            <a:avLst>
              <a:gd name="adj1" fmla="val 30152"/>
              <a:gd name="adj2" fmla="val 78651"/>
              <a:gd name="adj3" fmla="val 0"/>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200"/>
              </a:spcBef>
              <a:spcAft>
                <a:spcPts val="0"/>
              </a:spcAft>
              <a:buNone/>
            </a:pPr>
            <a:r>
              <a:rPr lang="en-US" sz="2200">
                <a:solidFill>
                  <a:schemeClr val="lt1"/>
                </a:solidFill>
                <a:latin typeface="Roboto"/>
                <a:ea typeface="Roboto"/>
                <a:cs typeface="Roboto"/>
                <a:sym typeface="Roboto"/>
              </a:rPr>
              <a:t>Today’s lesson links to these TOK concepts. </a:t>
            </a:r>
            <a:endParaRPr sz="2200">
              <a:solidFill>
                <a:schemeClr val="lt1"/>
              </a:solidFill>
              <a:latin typeface="Roboto"/>
              <a:ea typeface="Roboto"/>
              <a:cs typeface="Roboto"/>
              <a:sym typeface="Roboto"/>
            </a:endParaRPr>
          </a:p>
          <a:p>
            <a:pPr marL="0" lvl="0" indent="0" algn="l" rtl="0">
              <a:spcBef>
                <a:spcPts val="1200"/>
              </a:spcBef>
              <a:spcAft>
                <a:spcPts val="1200"/>
              </a:spcAft>
              <a:buNone/>
            </a:pPr>
            <a:r>
              <a:rPr lang="en-US" sz="2200">
                <a:solidFill>
                  <a:schemeClr val="lt1"/>
                </a:solidFill>
                <a:latin typeface="Roboto"/>
                <a:ea typeface="Roboto"/>
                <a:cs typeface="Roboto"/>
                <a:sym typeface="Roboto"/>
              </a:rPr>
              <a:t>By completing the activities, you will build knowledge that can help with your assessments.</a:t>
            </a:r>
            <a:endParaRPr sz="22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Censorship and Whistleblowing</a:t>
            </a:r>
            <a:endParaRPr sz="3500"/>
          </a:p>
        </p:txBody>
      </p:sp>
      <p:sp>
        <p:nvSpPr>
          <p:cNvPr id="217" name="Google Shape;217;p30"/>
          <p:cNvSpPr txBox="1"/>
          <p:nvPr/>
        </p:nvSpPr>
        <p:spPr>
          <a:xfrm>
            <a:off x="525000" y="1280825"/>
            <a:ext cx="11142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accent2"/>
                </a:solidFill>
                <a:latin typeface="Roboto"/>
                <a:ea typeface="Roboto"/>
                <a:cs typeface="Roboto"/>
                <a:sym typeface="Roboto"/>
              </a:rPr>
              <a:t>Today’s lesson is based around a video discussing Meta’s Palestine censorship.</a:t>
            </a:r>
            <a:endParaRPr sz="2400">
              <a:solidFill>
                <a:schemeClr val="accent2"/>
              </a:solidFill>
              <a:latin typeface="Roboto"/>
              <a:ea typeface="Roboto"/>
              <a:cs typeface="Roboto"/>
              <a:sym typeface="Roboto"/>
            </a:endParaRPr>
          </a:p>
          <a:p>
            <a:pPr marL="0" lvl="0" indent="0" algn="ctr" rtl="0">
              <a:spcBef>
                <a:spcPts val="0"/>
              </a:spcBef>
              <a:spcAft>
                <a:spcPts val="0"/>
              </a:spcAft>
              <a:buNone/>
            </a:pPr>
            <a:endParaRPr sz="2400">
              <a:solidFill>
                <a:schemeClr val="accent2"/>
              </a:solidFill>
              <a:latin typeface="Roboto"/>
              <a:ea typeface="Roboto"/>
              <a:cs typeface="Roboto"/>
              <a:sym typeface="Roboto"/>
            </a:endParaRPr>
          </a:p>
        </p:txBody>
      </p:sp>
      <p:sp>
        <p:nvSpPr>
          <p:cNvPr id="218" name="Google Shape;218;p30"/>
          <p:cNvSpPr/>
          <p:nvPr/>
        </p:nvSpPr>
        <p:spPr>
          <a:xfrm>
            <a:off x="460080" y="2538900"/>
            <a:ext cx="34080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1</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Share your own perspectives on whether whistleblowing is necessary to prevent corporate censorship.</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19" name="Google Shape;219;p30"/>
          <p:cNvSpPr/>
          <p:nvPr/>
        </p:nvSpPr>
        <p:spPr>
          <a:xfrm>
            <a:off x="4227850" y="2538900"/>
            <a:ext cx="37611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2</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Watch a video on the topic. Take notes on the main arguments and counterarguments, analyzing their strengths and weaknesses.</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0" name="Google Shape;220;p30"/>
          <p:cNvSpPr/>
          <p:nvPr/>
        </p:nvSpPr>
        <p:spPr>
          <a:xfrm>
            <a:off x="8323920" y="2538900"/>
            <a:ext cx="34080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Step 3</a:t>
            </a: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a:solidFill>
                  <a:srgbClr val="FFFFFF"/>
                </a:solidFill>
                <a:latin typeface="Roboto"/>
                <a:ea typeface="Roboto"/>
                <a:cs typeface="Roboto"/>
                <a:sym typeface="Roboto"/>
              </a:rPr>
              <a:t>Use your notes to add the strongest arguments and counterarguments to a Kialo discussion.</a:t>
            </a: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10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266925" y="36190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Censorship and Whistleblowing</a:t>
            </a:r>
            <a:endParaRPr sz="3500"/>
          </a:p>
        </p:txBody>
      </p:sp>
      <p:sp>
        <p:nvSpPr>
          <p:cNvPr id="226" name="Google Shape;226;p31"/>
          <p:cNvSpPr/>
          <p:nvPr/>
        </p:nvSpPr>
        <p:spPr>
          <a:xfrm>
            <a:off x="266917" y="1623675"/>
            <a:ext cx="54864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Censorship (Oxford Languages)</a:t>
            </a:r>
            <a:endParaRPr sz="2200" b="1" u="sng">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The suppression or prohibition of any parts of books, films, news, etc., that are considered obscene, politically unacceptable, or a threat to security.</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7" name="Google Shape;227;p31"/>
          <p:cNvSpPr/>
          <p:nvPr/>
        </p:nvSpPr>
        <p:spPr>
          <a:xfrm>
            <a:off x="6311867" y="1623675"/>
            <a:ext cx="5486400" cy="29838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Whistleblowing (Oxford Reference)</a:t>
            </a:r>
            <a:endParaRPr sz="2200" b="1" u="sng">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A source who makes public information about alleged wrongdoing, typically by or within the organization in which they are employed.</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sp>
        <p:nvSpPr>
          <p:cNvPr id="228" name="Google Shape;228;p31"/>
          <p:cNvSpPr txBox="1"/>
          <p:nvPr/>
        </p:nvSpPr>
        <p:spPr>
          <a:xfrm>
            <a:off x="578475" y="4854000"/>
            <a:ext cx="4863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a:solidFill>
                  <a:schemeClr val="accent2"/>
                </a:solidFill>
                <a:latin typeface="Roboto"/>
                <a:ea typeface="Roboto"/>
                <a:cs typeface="Roboto"/>
                <a:sym typeface="Roboto"/>
              </a:rPr>
              <a:t>Who decides what information </a:t>
            </a:r>
            <a:endParaRPr sz="2100" b="1">
              <a:solidFill>
                <a:schemeClr val="accent2"/>
              </a:solidFill>
              <a:latin typeface="Roboto"/>
              <a:ea typeface="Roboto"/>
              <a:cs typeface="Roboto"/>
              <a:sym typeface="Roboto"/>
            </a:endParaRPr>
          </a:p>
          <a:p>
            <a:pPr marL="0" lvl="0" indent="0" algn="ctr" rtl="0">
              <a:spcBef>
                <a:spcPts val="0"/>
              </a:spcBef>
              <a:spcAft>
                <a:spcPts val="0"/>
              </a:spcAft>
              <a:buNone/>
            </a:pPr>
            <a:r>
              <a:rPr lang="en-US" sz="2100" b="1">
                <a:solidFill>
                  <a:schemeClr val="accent2"/>
                </a:solidFill>
                <a:latin typeface="Roboto"/>
                <a:ea typeface="Roboto"/>
                <a:cs typeface="Roboto"/>
                <a:sym typeface="Roboto"/>
              </a:rPr>
              <a:t>is censored?</a:t>
            </a:r>
            <a:endParaRPr sz="2100" b="1">
              <a:solidFill>
                <a:schemeClr val="accent2"/>
              </a:solidFill>
              <a:latin typeface="Roboto"/>
              <a:ea typeface="Roboto"/>
              <a:cs typeface="Roboto"/>
              <a:sym typeface="Roboto"/>
            </a:endParaRPr>
          </a:p>
        </p:txBody>
      </p:sp>
      <p:sp>
        <p:nvSpPr>
          <p:cNvPr id="229" name="Google Shape;229;p31"/>
          <p:cNvSpPr txBox="1"/>
          <p:nvPr/>
        </p:nvSpPr>
        <p:spPr>
          <a:xfrm>
            <a:off x="6623425" y="4854000"/>
            <a:ext cx="48633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a:solidFill>
                  <a:schemeClr val="accent2"/>
                </a:solidFill>
                <a:latin typeface="Roboto"/>
                <a:ea typeface="Roboto"/>
                <a:cs typeface="Roboto"/>
                <a:sym typeface="Roboto"/>
              </a:rPr>
              <a:t>Why might someone choose to blow the whistle?</a:t>
            </a:r>
            <a:endParaRPr sz="2100" b="1">
              <a:solidFill>
                <a:schemeClr val="accent2"/>
              </a:solidFill>
              <a:latin typeface="Roboto"/>
              <a:ea typeface="Roboto"/>
              <a:cs typeface="Roboto"/>
              <a:sym typeface="Roboto"/>
            </a:endParaRPr>
          </a:p>
          <a:p>
            <a:pPr marL="0" lvl="0" indent="0" algn="ctr" rtl="0">
              <a:spcBef>
                <a:spcPts val="0"/>
              </a:spcBef>
              <a:spcAft>
                <a:spcPts val="0"/>
              </a:spcAft>
              <a:buNone/>
            </a:pPr>
            <a:r>
              <a:rPr lang="en-US" sz="2100" b="1">
                <a:solidFill>
                  <a:schemeClr val="accent2"/>
                </a:solidFill>
                <a:latin typeface="Roboto"/>
                <a:ea typeface="Roboto"/>
                <a:cs typeface="Roboto"/>
                <a:sym typeface="Roboto"/>
              </a:rPr>
              <a:t>What are the risks of whistleblowing?</a:t>
            </a:r>
            <a:endParaRPr sz="2100" b="1">
              <a:solidFill>
                <a:schemeClr val="accent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33"/>
        <p:cNvGrpSpPr/>
        <p:nvPr/>
      </p:nvGrpSpPr>
      <p:grpSpPr>
        <a:xfrm>
          <a:off x="0" y="0"/>
          <a:ext cx="0" cy="0"/>
          <a:chOff x="0" y="0"/>
          <a:chExt cx="0" cy="0"/>
        </a:xfrm>
      </p:grpSpPr>
      <p:sp>
        <p:nvSpPr>
          <p:cNvPr id="234" name="Google Shape;234;p32"/>
          <p:cNvSpPr txBox="1">
            <a:spLocks noGrp="1"/>
          </p:cNvSpPr>
          <p:nvPr>
            <p:ph type="title"/>
          </p:nvPr>
        </p:nvSpPr>
        <p:spPr>
          <a:xfrm>
            <a:off x="266925" y="318150"/>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Introduction: Censorship and Whistleblowing</a:t>
            </a:r>
            <a:endParaRPr sz="3500"/>
          </a:p>
        </p:txBody>
      </p:sp>
      <p:sp>
        <p:nvSpPr>
          <p:cNvPr id="235" name="Google Shape;235;p32"/>
          <p:cNvSpPr/>
          <p:nvPr/>
        </p:nvSpPr>
        <p:spPr>
          <a:xfrm>
            <a:off x="316992" y="1937100"/>
            <a:ext cx="5486400" cy="2983800"/>
          </a:xfrm>
          <a:prstGeom prst="wedgeRoundRectCallout">
            <a:avLst>
              <a:gd name="adj1" fmla="val -47753"/>
              <a:gd name="adj2" fmla="val 67188"/>
              <a:gd name="adj3" fmla="val 0"/>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endParaRPr sz="2200" b="1" u="sng">
              <a:solidFill>
                <a:srgbClr val="FFFFFF"/>
              </a:solidFill>
              <a:latin typeface="Roboto"/>
              <a:ea typeface="Roboto"/>
              <a:cs typeface="Roboto"/>
              <a:sym typeface="Roboto"/>
            </a:endParaRPr>
          </a:p>
          <a:p>
            <a:pPr marL="0" lvl="0" indent="0" algn="ctr" rtl="0">
              <a:spcBef>
                <a:spcPts val="0"/>
              </a:spcBef>
              <a:spcAft>
                <a:spcPts val="0"/>
              </a:spcAft>
              <a:buNone/>
            </a:pPr>
            <a:r>
              <a:rPr lang="en-US" sz="2200" b="1" u="sng">
                <a:solidFill>
                  <a:srgbClr val="FFFFFF"/>
                </a:solidFill>
                <a:latin typeface="Roboto"/>
                <a:ea typeface="Roboto"/>
                <a:cs typeface="Roboto"/>
                <a:sym typeface="Roboto"/>
              </a:rPr>
              <a:t>Class Discussion</a:t>
            </a:r>
            <a:endParaRPr sz="2200" b="1" u="sng">
              <a:solidFill>
                <a:srgbClr val="FFFFFF"/>
              </a:solidFill>
              <a:latin typeface="Roboto"/>
              <a:ea typeface="Roboto"/>
              <a:cs typeface="Roboto"/>
              <a:sym typeface="Roboto"/>
            </a:endParaRPr>
          </a:p>
          <a:p>
            <a:pPr marL="0" lvl="0" indent="0" algn="ctr" rtl="0">
              <a:spcBef>
                <a:spcPts val="1000"/>
              </a:spcBef>
              <a:spcAft>
                <a:spcPts val="0"/>
              </a:spcAft>
              <a:buNone/>
            </a:pPr>
            <a:r>
              <a:rPr lang="en-US" sz="2200">
                <a:solidFill>
                  <a:srgbClr val="FFFFFF"/>
                </a:solidFill>
                <a:latin typeface="Roboto"/>
                <a:ea typeface="Roboto"/>
                <a:cs typeface="Roboto"/>
                <a:sym typeface="Roboto"/>
              </a:rPr>
              <a:t>Is whistleblowing necessary to prevent corporate censorship silencing political perspectives?</a:t>
            </a:r>
            <a:endParaRPr sz="2200">
              <a:solidFill>
                <a:srgbClr val="FFFFFF"/>
              </a:solidFill>
              <a:latin typeface="Roboto"/>
              <a:ea typeface="Roboto"/>
              <a:cs typeface="Roboto"/>
              <a:sym typeface="Roboto"/>
            </a:endParaRPr>
          </a:p>
          <a:p>
            <a:pPr marL="0" lvl="0" indent="0" algn="ctr" rtl="0">
              <a:spcBef>
                <a:spcPts val="100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a:p>
            <a:pPr marL="0" lvl="0" indent="0" algn="l" rtl="0">
              <a:spcBef>
                <a:spcPts val="0"/>
              </a:spcBef>
              <a:spcAft>
                <a:spcPts val="0"/>
              </a:spcAft>
              <a:buNone/>
            </a:pPr>
            <a:endParaRPr sz="2200">
              <a:solidFill>
                <a:srgbClr val="FFFFFF"/>
              </a:solidFill>
              <a:latin typeface="Roboto"/>
              <a:ea typeface="Roboto"/>
              <a:cs typeface="Roboto"/>
              <a:sym typeface="Roboto"/>
            </a:endParaRPr>
          </a:p>
        </p:txBody>
      </p:sp>
      <p:pic>
        <p:nvPicPr>
          <p:cNvPr id="236" name="Google Shape;236;p32" title="dicussionlightbulb.png"/>
          <p:cNvPicPr preferRelativeResize="0"/>
          <p:nvPr/>
        </p:nvPicPr>
        <p:blipFill>
          <a:blip r:embed="rId3">
            <a:alphaModFix/>
          </a:blip>
          <a:stretch>
            <a:fillRect/>
          </a:stretch>
        </p:blipFill>
        <p:spPr>
          <a:xfrm>
            <a:off x="6388608" y="1982401"/>
            <a:ext cx="5486400" cy="2893200"/>
          </a:xfrm>
          <a:prstGeom prst="roundRect">
            <a:avLst>
              <a:gd name="adj" fmla="val 16667"/>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40"/>
        <p:cNvGrpSpPr/>
        <p:nvPr/>
      </p:nvGrpSpPr>
      <p:grpSpPr>
        <a:xfrm>
          <a:off x="0" y="0"/>
          <a:ext cx="0" cy="0"/>
          <a:chOff x="0" y="0"/>
          <a:chExt cx="0" cy="0"/>
        </a:xfrm>
      </p:grpSpPr>
      <p:sp>
        <p:nvSpPr>
          <p:cNvPr id="241" name="Google Shape;241;p33"/>
          <p:cNvSpPr txBox="1">
            <a:spLocks noGrp="1"/>
          </p:cNvSpPr>
          <p:nvPr>
            <p:ph type="title"/>
          </p:nvPr>
        </p:nvSpPr>
        <p:spPr>
          <a:xfrm>
            <a:off x="266925" y="15037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Listening Task: Inside Meta’s Palestine Censorship</a:t>
            </a:r>
            <a:endParaRPr sz="3500"/>
          </a:p>
        </p:txBody>
      </p:sp>
      <p:sp>
        <p:nvSpPr>
          <p:cNvPr id="242" name="Google Shape;242;p33"/>
          <p:cNvSpPr/>
          <p:nvPr/>
        </p:nvSpPr>
        <p:spPr>
          <a:xfrm>
            <a:off x="730500" y="4717575"/>
            <a:ext cx="10731000" cy="13305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As you watch the video, take notes on the key arguments and counterarguments. </a:t>
            </a: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Analyze the strengths and weaknesses of each argument.</a:t>
            </a: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Find other sources to support your analysis.</a:t>
            </a: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You will need your notes for today’s Kialo discussion!</a:t>
            </a:r>
            <a:endParaRPr sz="1800">
              <a:solidFill>
                <a:srgbClr val="FFFFFF"/>
              </a:solidFill>
              <a:latin typeface="Roboto"/>
              <a:ea typeface="Roboto"/>
              <a:cs typeface="Roboto"/>
              <a:sym typeface="Roboto"/>
            </a:endParaRPr>
          </a:p>
        </p:txBody>
      </p:sp>
      <p:pic>
        <p:nvPicPr>
          <p:cNvPr id="243" name="Google Shape;243;p33" descr="Meta has a Palestine problem. If you use Facebook or Instagram, you’ve probably seen the censorship yourself. Dena Takruri uncovers an internal culture of censorship, intimidation and fear within Meta, the parent company of Instagram and Facebook.&#10;&#10;She speaks to Meta employees who’ve tried to fix the problem or speak out, and say they were silenced or even fired. She also investigates Meta leaders’ deep ties to Israel, which may explain why it’s suppressing and censoring Palestine content for billions of users around the world. &#10;&#10;Subscribe for more videos: https://ajplus.co/subscribe&#10;&#10;Follow us on Instagram: https://www.instagram.com/ajplus/&#10;Like us on Facebook: https://www.facebook.com/ajplusenglish&#10;Follow us on Twitter: https://twitter.com/ajplus" title="Inside Meta’s Palestine Censorship">
            <a:hlinkClick r:id="rId3"/>
          </p:cNvPr>
          <p:cNvPicPr preferRelativeResize="0"/>
          <p:nvPr/>
        </p:nvPicPr>
        <p:blipFill>
          <a:blip r:embed="rId4">
            <a:alphaModFix/>
          </a:blip>
          <a:stretch>
            <a:fillRect/>
          </a:stretch>
        </p:blipFill>
        <p:spPr>
          <a:xfrm>
            <a:off x="2976275" y="1063875"/>
            <a:ext cx="6239445" cy="35096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Effect transition="in" filter="fade">
                                      <p:cBhvr>
                                        <p:cTn id="7" dur="1000"/>
                                        <p:tgtEl>
                                          <p:spTgt spid="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xEl>
                                              <p:pRg st="1" end="1"/>
                                            </p:txEl>
                                          </p:spTgt>
                                        </p:tgtEl>
                                        <p:attrNameLst>
                                          <p:attrName>style.visibility</p:attrName>
                                        </p:attrNameLst>
                                      </p:cBhvr>
                                      <p:to>
                                        <p:strVal val="visible"/>
                                      </p:to>
                                    </p:set>
                                    <p:animEffect transition="in" filter="fade">
                                      <p:cBhvr>
                                        <p:cTn id="12" dur="1000"/>
                                        <p:tgtEl>
                                          <p:spTgt spid="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xEl>
                                              <p:pRg st="2" end="2"/>
                                            </p:txEl>
                                          </p:spTgt>
                                        </p:tgtEl>
                                        <p:attrNameLst>
                                          <p:attrName>style.visibility</p:attrName>
                                        </p:attrNameLst>
                                      </p:cBhvr>
                                      <p:to>
                                        <p:strVal val="visible"/>
                                      </p:to>
                                    </p:set>
                                    <p:animEffect transition="in" filter="fade">
                                      <p:cBhvr>
                                        <p:cTn id="17" dur="1000"/>
                                        <p:tgtEl>
                                          <p:spTgt spid="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xEl>
                                              <p:pRg st="3" end="3"/>
                                            </p:txEl>
                                          </p:spTgt>
                                        </p:tgtEl>
                                        <p:attrNameLst>
                                          <p:attrName>style.visibility</p:attrName>
                                        </p:attrNameLst>
                                      </p:cBhvr>
                                      <p:to>
                                        <p:strVal val="visible"/>
                                      </p:to>
                                    </p:set>
                                    <p:animEffect transition="in" filter="fade">
                                      <p:cBhvr>
                                        <p:cTn id="22" dur="1000"/>
                                        <p:tgtEl>
                                          <p:spTgt spid="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F8FE"/>
        </a:solidFill>
        <a:effectLst/>
      </p:bgPr>
    </p:bg>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266925" y="150375"/>
            <a:ext cx="11142000" cy="785100"/>
          </a:xfrm>
          <a:prstGeom prst="rect">
            <a:avLst/>
          </a:prstGeom>
        </p:spPr>
        <p:txBody>
          <a:bodyPr spcFirstLastPara="1" wrap="square" lIns="121900" tIns="121900" rIns="121900" bIns="121900" anchor="t" anchorCtr="0">
            <a:spAutoFit/>
          </a:bodyPr>
          <a:lstStyle/>
          <a:p>
            <a:pPr marL="0" lvl="0" indent="0" algn="l" rtl="0">
              <a:spcBef>
                <a:spcPts val="0"/>
              </a:spcBef>
              <a:spcAft>
                <a:spcPts val="0"/>
              </a:spcAft>
              <a:buNone/>
            </a:pPr>
            <a:r>
              <a:rPr lang="en-US" sz="3500"/>
              <a:t>Listening Task: Inside Meta’s Palestine Censorship</a:t>
            </a:r>
            <a:endParaRPr sz="3500"/>
          </a:p>
        </p:txBody>
      </p:sp>
      <p:sp>
        <p:nvSpPr>
          <p:cNvPr id="249" name="Google Shape;249;p34"/>
          <p:cNvSpPr/>
          <p:nvPr/>
        </p:nvSpPr>
        <p:spPr>
          <a:xfrm>
            <a:off x="6365730" y="1935150"/>
            <a:ext cx="5312700" cy="37056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457200" lvl="0" indent="0" algn="ctr" rtl="0">
              <a:spcBef>
                <a:spcPts val="0"/>
              </a:spcBef>
              <a:spcAft>
                <a:spcPts val="0"/>
              </a:spcAft>
              <a:buNone/>
            </a:pPr>
            <a:r>
              <a:rPr lang="en-US" sz="1800" b="1" u="sng">
                <a:solidFill>
                  <a:schemeClr val="lt1"/>
                </a:solidFill>
                <a:latin typeface="Roboto"/>
                <a:ea typeface="Roboto"/>
                <a:cs typeface="Roboto"/>
                <a:sym typeface="Roboto"/>
              </a:rPr>
              <a:t>Key Points to Listen For</a:t>
            </a:r>
            <a:endParaRPr sz="1800">
              <a:solidFill>
                <a:srgbClr val="FFFFFF"/>
              </a:solidFill>
              <a:latin typeface="Roboto"/>
              <a:ea typeface="Roboto"/>
              <a:cs typeface="Roboto"/>
              <a:sym typeface="Roboto"/>
            </a:endParaRPr>
          </a:p>
          <a:p>
            <a:pPr marL="457200" lvl="0" indent="-342900" algn="l" rtl="0">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How did Meta’s censorship policies impact Palestinian voices?</a:t>
            </a:r>
            <a:endParaRPr sz="1800">
              <a:solidFill>
                <a:srgbClr val="FFFFFF"/>
              </a:solidFill>
              <a:latin typeface="Roboto"/>
              <a:ea typeface="Roboto"/>
              <a:cs typeface="Roboto"/>
              <a:sym typeface="Roboto"/>
            </a:endParaRPr>
          </a:p>
          <a:p>
            <a:pPr marL="457200" lvl="0" indent="-342900" algn="l" rtl="0">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were the arguments made by whistleblowers like Omar and Saima?</a:t>
            </a:r>
            <a:endParaRPr sz="1800">
              <a:solidFill>
                <a:srgbClr val="FFFFFF"/>
              </a:solidFill>
              <a:latin typeface="Roboto"/>
              <a:ea typeface="Roboto"/>
              <a:cs typeface="Roboto"/>
              <a:sym typeface="Roboto"/>
            </a:endParaRPr>
          </a:p>
          <a:p>
            <a:pPr marL="457200" lvl="0" indent="-342900" algn="l" rtl="0">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How did Meta respond to the allegations?</a:t>
            </a:r>
            <a:endParaRPr sz="1800">
              <a:solidFill>
                <a:srgbClr val="FFFFFF"/>
              </a:solidFill>
              <a:latin typeface="Roboto"/>
              <a:ea typeface="Roboto"/>
              <a:cs typeface="Roboto"/>
              <a:sym typeface="Roboto"/>
            </a:endParaRPr>
          </a:p>
          <a:p>
            <a:pPr marL="457200" lvl="0" indent="-342900" algn="l" rtl="0">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ethical dilemmas arise in censorship and whistleblowing?</a:t>
            </a:r>
            <a:endParaRPr sz="1800">
              <a:solidFill>
                <a:srgbClr val="FFFFFF"/>
              </a:solidFill>
              <a:latin typeface="Roboto"/>
              <a:ea typeface="Roboto"/>
              <a:cs typeface="Roboto"/>
              <a:sym typeface="Roboto"/>
            </a:endParaRPr>
          </a:p>
          <a:p>
            <a:pPr marL="0" lvl="0" indent="0" algn="l" rtl="0">
              <a:spcBef>
                <a:spcPts val="1000"/>
              </a:spcBef>
              <a:spcAft>
                <a:spcPts val="1000"/>
              </a:spcAft>
              <a:buNone/>
            </a:pPr>
            <a:endParaRPr sz="1800">
              <a:solidFill>
                <a:srgbClr val="FFFFFF"/>
              </a:solidFill>
              <a:latin typeface="Roboto"/>
              <a:ea typeface="Roboto"/>
              <a:cs typeface="Roboto"/>
              <a:sym typeface="Roboto"/>
            </a:endParaRPr>
          </a:p>
        </p:txBody>
      </p:sp>
      <p:sp>
        <p:nvSpPr>
          <p:cNvPr id="250" name="Google Shape;250;p34"/>
          <p:cNvSpPr txBox="1"/>
          <p:nvPr/>
        </p:nvSpPr>
        <p:spPr>
          <a:xfrm>
            <a:off x="266925" y="974263"/>
            <a:ext cx="11408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a:solidFill>
                  <a:schemeClr val="accent2"/>
                </a:solidFill>
                <a:latin typeface="Roboto"/>
                <a:ea typeface="Roboto"/>
                <a:cs typeface="Roboto"/>
                <a:sym typeface="Roboto"/>
              </a:rPr>
              <a:t>As you watch the video, take notes on the key arguments and counterarguments, analyzing their strengths and weaknesses.</a:t>
            </a:r>
            <a:endParaRPr sz="2100">
              <a:solidFill>
                <a:schemeClr val="accent2"/>
              </a:solidFill>
              <a:latin typeface="Roboto"/>
              <a:ea typeface="Roboto"/>
              <a:cs typeface="Roboto"/>
              <a:sym typeface="Roboto"/>
            </a:endParaRPr>
          </a:p>
        </p:txBody>
      </p:sp>
      <p:sp>
        <p:nvSpPr>
          <p:cNvPr id="251" name="Google Shape;251;p34"/>
          <p:cNvSpPr/>
          <p:nvPr/>
        </p:nvSpPr>
        <p:spPr>
          <a:xfrm>
            <a:off x="513570" y="1935150"/>
            <a:ext cx="5312700" cy="3705600"/>
          </a:xfrm>
          <a:prstGeom prst="roundRect">
            <a:avLst>
              <a:gd name="adj" fmla="val 16667"/>
            </a:avLst>
          </a:prstGeom>
          <a:solidFill>
            <a:srgbClr val="1D67AC"/>
          </a:solidFill>
          <a:ln w="9525" cap="flat" cmpd="sng">
            <a:solidFill>
              <a:srgbClr val="1D67AC"/>
            </a:solidFill>
            <a:prstDash val="solid"/>
            <a:round/>
            <a:headEnd type="none" w="sm" len="sm"/>
            <a:tailEnd type="none" w="sm" len="sm"/>
          </a:ln>
        </p:spPr>
        <p:txBody>
          <a:bodyPr spcFirstLastPara="1" wrap="square" lIns="91425" tIns="91425" rIns="91425" bIns="91425" anchor="ctr" anchorCtr="0">
            <a:noAutofit/>
          </a:bodyPr>
          <a:lstStyle/>
          <a:p>
            <a:pPr marL="457200" lvl="0" indent="0" algn="ctr" rtl="0">
              <a:spcBef>
                <a:spcPts val="0"/>
              </a:spcBef>
              <a:spcAft>
                <a:spcPts val="0"/>
              </a:spcAft>
              <a:buNone/>
            </a:pPr>
            <a:r>
              <a:rPr lang="en-US" sz="1800" b="1" u="sng">
                <a:solidFill>
                  <a:srgbClr val="FFFFFF"/>
                </a:solidFill>
                <a:latin typeface="Roboto"/>
                <a:ea typeface="Roboto"/>
                <a:cs typeface="Roboto"/>
                <a:sym typeface="Roboto"/>
              </a:rPr>
              <a:t>Note-Taking Framework</a:t>
            </a:r>
            <a:endParaRPr sz="1800" b="1" u="sng">
              <a:solidFill>
                <a:srgbClr val="FFFFFF"/>
              </a:solidFill>
              <a:latin typeface="Roboto"/>
              <a:ea typeface="Roboto"/>
              <a:cs typeface="Roboto"/>
              <a:sym typeface="Roboto"/>
            </a:endParaRPr>
          </a:p>
          <a:p>
            <a:pPr marL="457200" lvl="0" indent="-342900" algn="l" rtl="0">
              <a:spcBef>
                <a:spcPts val="1000"/>
              </a:spcBef>
              <a:spcAft>
                <a:spcPts val="0"/>
              </a:spcAft>
              <a:buClr>
                <a:srgbClr val="FFFFFF"/>
              </a:buClr>
              <a:buSzPts val="1800"/>
              <a:buFont typeface="Roboto"/>
              <a:buChar char="●"/>
            </a:pPr>
            <a:r>
              <a:rPr lang="en-US" sz="1800" b="1">
                <a:solidFill>
                  <a:srgbClr val="FFFFFF"/>
                </a:solidFill>
                <a:latin typeface="Roboto"/>
                <a:ea typeface="Roboto"/>
                <a:cs typeface="Roboto"/>
                <a:sym typeface="Roboto"/>
              </a:rPr>
              <a:t>Main arguments for censorship: </a:t>
            </a:r>
            <a:r>
              <a:rPr lang="en-US" sz="1800">
                <a:solidFill>
                  <a:srgbClr val="FFFFFF"/>
                </a:solidFill>
                <a:latin typeface="Roboto"/>
                <a:ea typeface="Roboto"/>
                <a:cs typeface="Roboto"/>
                <a:sym typeface="Roboto"/>
              </a:rPr>
              <a:t>Why does Meta claim to remove or restrict content?</a:t>
            </a:r>
            <a:endParaRPr sz="1800">
              <a:solidFill>
                <a:srgbClr val="FFFFFF"/>
              </a:solidFill>
              <a:latin typeface="Roboto"/>
              <a:ea typeface="Roboto"/>
              <a:cs typeface="Roboto"/>
              <a:sym typeface="Roboto"/>
            </a:endParaRPr>
          </a:p>
          <a:p>
            <a:pPr marL="457200" lvl="0" indent="-342900" algn="l" rtl="0">
              <a:spcBef>
                <a:spcPts val="1000"/>
              </a:spcBef>
              <a:spcAft>
                <a:spcPts val="0"/>
              </a:spcAft>
              <a:buClr>
                <a:srgbClr val="FFFFFF"/>
              </a:buClr>
              <a:buSzPts val="1800"/>
              <a:buFont typeface="Roboto"/>
              <a:buChar char="●"/>
            </a:pPr>
            <a:r>
              <a:rPr lang="en-US" sz="1800" b="1">
                <a:solidFill>
                  <a:srgbClr val="FFFFFF"/>
                </a:solidFill>
                <a:latin typeface="Roboto"/>
                <a:ea typeface="Roboto"/>
                <a:cs typeface="Roboto"/>
                <a:sym typeface="Roboto"/>
              </a:rPr>
              <a:t>Main arguments against censorship: </a:t>
            </a:r>
            <a:r>
              <a:rPr lang="en-US" sz="1800">
                <a:solidFill>
                  <a:srgbClr val="FFFFFF"/>
                </a:solidFill>
                <a:latin typeface="Roboto"/>
                <a:ea typeface="Roboto"/>
                <a:cs typeface="Roboto"/>
                <a:sym typeface="Roboto"/>
              </a:rPr>
              <a:t>Why do critics argue that Meta is suppressing free speech?</a:t>
            </a:r>
            <a:endParaRPr sz="1800">
              <a:solidFill>
                <a:srgbClr val="FFFFFF"/>
              </a:solidFill>
              <a:latin typeface="Roboto"/>
              <a:ea typeface="Roboto"/>
              <a:cs typeface="Roboto"/>
              <a:sym typeface="Roboto"/>
            </a:endParaRPr>
          </a:p>
          <a:p>
            <a:pPr marL="457200" lvl="0" indent="-342900" algn="l" rtl="0">
              <a:spcBef>
                <a:spcPts val="1000"/>
              </a:spcBef>
              <a:spcAft>
                <a:spcPts val="0"/>
              </a:spcAft>
              <a:buClr>
                <a:srgbClr val="FFFFFF"/>
              </a:buClr>
              <a:buSzPts val="1800"/>
              <a:buFont typeface="Roboto"/>
              <a:buChar char="●"/>
            </a:pPr>
            <a:r>
              <a:rPr lang="en-US" sz="1800" b="1">
                <a:solidFill>
                  <a:srgbClr val="FFFFFF"/>
                </a:solidFill>
                <a:latin typeface="Roboto"/>
                <a:ea typeface="Roboto"/>
                <a:cs typeface="Roboto"/>
                <a:sym typeface="Roboto"/>
              </a:rPr>
              <a:t>Whistleblowing cases: </a:t>
            </a:r>
            <a:r>
              <a:rPr lang="en-US" sz="1800">
                <a:solidFill>
                  <a:srgbClr val="FFFFFF"/>
                </a:solidFill>
                <a:latin typeface="Roboto"/>
                <a:ea typeface="Roboto"/>
                <a:cs typeface="Roboto"/>
                <a:sym typeface="Roboto"/>
              </a:rPr>
              <a:t>How do whistleblowers describe their experiences?</a:t>
            </a:r>
            <a:endParaRPr sz="18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Effect transition="in" filter="fade">
                                      <p:cBhvr>
                                        <p:cTn id="7" dur="1000"/>
                                        <p:tgtEl>
                                          <p:spTgt spid="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xEl>
                                              <p:pRg st="1" end="1"/>
                                            </p:txEl>
                                          </p:spTgt>
                                        </p:tgtEl>
                                        <p:attrNameLst>
                                          <p:attrName>style.visibility</p:attrName>
                                        </p:attrNameLst>
                                      </p:cBhvr>
                                      <p:to>
                                        <p:strVal val="visible"/>
                                      </p:to>
                                    </p:set>
                                    <p:animEffect transition="in" filter="fade">
                                      <p:cBhvr>
                                        <p:cTn id="12" dur="1000"/>
                                        <p:tgtEl>
                                          <p:spTgt spid="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xEl>
                                              <p:pRg st="2" end="2"/>
                                            </p:txEl>
                                          </p:spTgt>
                                        </p:tgtEl>
                                        <p:attrNameLst>
                                          <p:attrName>style.visibility</p:attrName>
                                        </p:attrNameLst>
                                      </p:cBhvr>
                                      <p:to>
                                        <p:strVal val="visible"/>
                                      </p:to>
                                    </p:set>
                                    <p:animEffect transition="in" filter="fade">
                                      <p:cBhvr>
                                        <p:cTn id="17" dur="1000"/>
                                        <p:tgtEl>
                                          <p:spTgt spid="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1">
                                            <p:txEl>
                                              <p:pRg st="3" end="3"/>
                                            </p:txEl>
                                          </p:spTgt>
                                        </p:tgtEl>
                                        <p:attrNameLst>
                                          <p:attrName>style.visibility</p:attrName>
                                        </p:attrNameLst>
                                      </p:cBhvr>
                                      <p:to>
                                        <p:strVal val="visible"/>
                                      </p:to>
                                    </p:set>
                                    <p:animEffect transition="in" filter="fade">
                                      <p:cBhvr>
                                        <p:cTn id="22" dur="1000"/>
                                        <p:tgtEl>
                                          <p:spTgt spid="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9">
                                            <p:txEl>
                                              <p:pRg st="0" end="0"/>
                                            </p:txEl>
                                          </p:spTgt>
                                        </p:tgtEl>
                                        <p:attrNameLst>
                                          <p:attrName>style.visibility</p:attrName>
                                        </p:attrNameLst>
                                      </p:cBhvr>
                                      <p:to>
                                        <p:strVal val="visible"/>
                                      </p:to>
                                    </p:set>
                                    <p:animEffect transition="in" filter="fade">
                                      <p:cBhvr>
                                        <p:cTn id="27" dur="1000"/>
                                        <p:tgtEl>
                                          <p:spTgt spid="24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9">
                                            <p:txEl>
                                              <p:pRg st="1" end="1"/>
                                            </p:txEl>
                                          </p:spTgt>
                                        </p:tgtEl>
                                        <p:attrNameLst>
                                          <p:attrName>style.visibility</p:attrName>
                                        </p:attrNameLst>
                                      </p:cBhvr>
                                      <p:to>
                                        <p:strVal val="visible"/>
                                      </p:to>
                                    </p:set>
                                    <p:animEffect transition="in" filter="fade">
                                      <p:cBhvr>
                                        <p:cTn id="32" dur="1000"/>
                                        <p:tgtEl>
                                          <p:spTgt spid="24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9">
                                            <p:txEl>
                                              <p:pRg st="2" end="2"/>
                                            </p:txEl>
                                          </p:spTgt>
                                        </p:tgtEl>
                                        <p:attrNameLst>
                                          <p:attrName>style.visibility</p:attrName>
                                        </p:attrNameLst>
                                      </p:cBhvr>
                                      <p:to>
                                        <p:strVal val="visible"/>
                                      </p:to>
                                    </p:set>
                                    <p:animEffect transition="in" filter="fade">
                                      <p:cBhvr>
                                        <p:cTn id="37" dur="1000"/>
                                        <p:tgtEl>
                                          <p:spTgt spid="24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9">
                                            <p:txEl>
                                              <p:pRg st="3" end="3"/>
                                            </p:txEl>
                                          </p:spTgt>
                                        </p:tgtEl>
                                        <p:attrNameLst>
                                          <p:attrName>style.visibility</p:attrName>
                                        </p:attrNameLst>
                                      </p:cBhvr>
                                      <p:to>
                                        <p:strVal val="visible"/>
                                      </p:to>
                                    </p:set>
                                    <p:animEffect transition="in" filter="fade">
                                      <p:cBhvr>
                                        <p:cTn id="42" dur="1000"/>
                                        <p:tgtEl>
                                          <p:spTgt spid="24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9">
                                            <p:txEl>
                                              <p:pRg st="4" end="4"/>
                                            </p:txEl>
                                          </p:spTgt>
                                        </p:tgtEl>
                                        <p:attrNameLst>
                                          <p:attrName>style.visibility</p:attrName>
                                        </p:attrNameLst>
                                      </p:cBhvr>
                                      <p:to>
                                        <p:strVal val="visible"/>
                                      </p:to>
                                    </p:set>
                                    <p:animEffect transition="in" filter="fade">
                                      <p:cBhvr>
                                        <p:cTn id="47" dur="1000"/>
                                        <p:tgtEl>
                                          <p:spTgt spid="24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9">
                                            <p:txEl>
                                              <p:pRg st="5" end="5"/>
                                            </p:txEl>
                                          </p:spTgt>
                                        </p:tgtEl>
                                        <p:attrNameLst>
                                          <p:attrName>style.visibility</p:attrName>
                                        </p:attrNameLst>
                                      </p:cBhvr>
                                      <p:to>
                                        <p:strVal val="visible"/>
                                      </p:to>
                                    </p:set>
                                    <p:animEffect transition="in" filter="fade">
                                      <p:cBhvr>
                                        <p:cTn id="52" dur="1000"/>
                                        <p:tgtEl>
                                          <p:spTgt spid="2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Widescreen</PresentationFormat>
  <Paragraphs>184</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Calibri</vt:lpstr>
      <vt:lpstr>Roboto</vt:lpstr>
      <vt:lpstr>Roboto Medium</vt:lpstr>
      <vt:lpstr>Arial</vt:lpstr>
      <vt:lpstr>Kialo Edu Theme</vt:lpstr>
      <vt:lpstr>Kialo Edu Theme</vt:lpstr>
      <vt:lpstr>Is whistleblowing necessary to prevent corporate censorship silencing political perspectives?   </vt:lpstr>
      <vt:lpstr>How does Kialo work?</vt:lpstr>
      <vt:lpstr>Lesson Objectives</vt:lpstr>
      <vt:lpstr>TOK Concepts</vt:lpstr>
      <vt:lpstr>Introduction: Censorship and Whistleblowing</vt:lpstr>
      <vt:lpstr>Introduction: Censorship and Whistleblowing</vt:lpstr>
      <vt:lpstr>Introduction: Censorship and Whistleblowing</vt:lpstr>
      <vt:lpstr>Listening Task: Inside Meta’s Palestine Censorship</vt:lpstr>
      <vt:lpstr>Listening Task: Inside Meta’s Palestine Censorship</vt:lpstr>
      <vt:lpstr>Kialo Discussion: Is whistleblowing necessary to prevent corporate censorship silencing political perspectives?</vt:lpstr>
      <vt:lpstr>Kialo Discussion: Example Claims</vt:lpstr>
      <vt:lpstr>Kialo Discussion: Example Claims</vt:lpstr>
      <vt:lpstr>Kialo Discussion: Example Claims</vt:lpstr>
      <vt:lpstr>Kialo Discussion: Example Claims</vt:lpstr>
      <vt:lpstr>Reflection Task: Censorship and Whistleblowing</vt:lpstr>
      <vt:lpstr>Reflection Task: Censorship and Whistleblowing</vt:lpstr>
      <vt:lpstr>Lesson Objectives: 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Louise Ward</dc:creator>
  <cp:lastModifiedBy>Louise Ward</cp:lastModifiedBy>
  <cp:revision>1</cp:revision>
  <dcterms:modified xsi:type="dcterms:W3CDTF">2025-07-08T17:22:38Z</dcterms:modified>
</cp:coreProperties>
</file>