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  <p:sldMasterId id="2147483672" r:id="rId2"/>
  </p:sldMasterIdLst>
  <p:notesMasterIdLst>
    <p:notesMasterId r:id="rId17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12192000" cy="6858000"/>
  <p:notesSz cx="6858000" cy="9144000"/>
  <p:embeddedFontLst>
    <p:embeddedFont>
      <p:font typeface="Roboto" panose="02000000000000000000" pitchFamily="2" charset="0"/>
      <p:regular r:id="rId18"/>
      <p:bold r:id="rId19"/>
      <p:italic r:id="rId20"/>
      <p:boldItalic r:id="rId21"/>
    </p:embeddedFont>
    <p:embeddedFont>
      <p:font typeface="Roboto Medium" panose="02000000000000000000" pitchFamily="2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4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7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5186abd6be_3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25186abd6be_3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35f9afccf79_0_8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35f9afccf79_0_8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35f9afccf79_0_8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35f9afccf79_0_8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35f9afccf79_0_8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35f9afccf79_0_8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36ad9cadd9a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36ad9cadd9a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35f9afccf79_0_8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35f9afccf79_0_8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5f9afccf79_0_8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35f9afccf79_0_8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5f9afccf79_0_8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5f9afccf79_0_8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35f9afccf79_0_8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35f9afccf79_0_8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5f9afccf79_0_8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35f9afccf79_0_8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35f9afccf79_0_8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35f9afccf79_0_8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35f9afccf79_0_8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35f9afccf79_0_8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5f9afccf79_0_8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35f9afccf79_0_8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35f9afccf79_0_8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35f9afccf79_0_8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ragraph+text" type="title">
  <p:cSld name="TITLE">
    <p:bg>
      <p:bgPr>
        <a:solidFill>
          <a:srgbClr val="ECF8FE"/>
        </a:solidFill>
        <a:effectLst/>
      </p:bgPr>
    </p:bg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"/>
          <p:cNvSpPr txBox="1">
            <a:spLocks noGrp="1"/>
          </p:cNvSpPr>
          <p:nvPr>
            <p:ph type="title"/>
          </p:nvPr>
        </p:nvSpPr>
        <p:spPr>
          <a:xfrm>
            <a:off x="266925" y="473475"/>
            <a:ext cx="11142000" cy="9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sz="40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body" idx="1"/>
          </p:nvPr>
        </p:nvSpPr>
        <p:spPr>
          <a:xfrm>
            <a:off x="266925" y="1430175"/>
            <a:ext cx="10650300" cy="42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grpSp>
        <p:nvGrpSpPr>
          <p:cNvPr id="10" name="Google Shape;10;p2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11" name="Google Shape;11;p2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2" name="Google Shape;12;p2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r>
              <a:rPr lang="en-US"/>
              <a:t> / 30</a:t>
            </a:r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68">
          <p15:clr>
            <a:srgbClr val="E46962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full page image">
  <p:cSld name="TITLE_1_1_1_1">
    <p:bg>
      <p:bgPr>
        <a:solidFill>
          <a:schemeClr val="lt2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1"/>
          <p:cNvSpPr>
            <a:spLocks noGrp="1"/>
          </p:cNvSpPr>
          <p:nvPr>
            <p:ph type="pic" idx="2"/>
          </p:nvPr>
        </p:nvSpPr>
        <p:spPr>
          <a:xfrm>
            <a:off x="-63733" y="-36433"/>
            <a:ext cx="12310500" cy="6246300"/>
          </a:xfrm>
          <a:prstGeom prst="rect">
            <a:avLst/>
          </a:prstGeom>
          <a:noFill/>
          <a:ln>
            <a:noFill/>
          </a:ln>
        </p:spPr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6938233" y="746633"/>
            <a:ext cx="4926000" cy="4962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487675" rIns="121900" bIns="487675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grpSp>
        <p:nvGrpSpPr>
          <p:cNvPr id="79" name="Google Shape;79;p11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80" name="Google Shape;80;p11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81" name="Google Shape;81;p11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2" name="Google Shape;82;p11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68">
          <p15:clr>
            <a:srgbClr val="E46962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ragraph+text" type="title">
  <p:cSld name="TITLE">
    <p:bg>
      <p:bgPr>
        <a:solidFill>
          <a:schemeClr val="lt2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>
            <a:spLocks noGrp="1"/>
          </p:cNvSpPr>
          <p:nvPr>
            <p:ph type="title"/>
          </p:nvPr>
        </p:nvSpPr>
        <p:spPr>
          <a:xfrm>
            <a:off x="266933" y="473467"/>
            <a:ext cx="10650300" cy="1119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sz="40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body" idx="1"/>
          </p:nvPr>
        </p:nvSpPr>
        <p:spPr>
          <a:xfrm>
            <a:off x="266933" y="1648800"/>
            <a:ext cx="10650300" cy="35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grpSp>
        <p:nvGrpSpPr>
          <p:cNvPr id="108" name="Google Shape;108;p16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109" name="Google Shape;109;p16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10" name="Google Shape;110;p16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1" name="Google Shape;111;p16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68">
          <p15:clr>
            <a:srgbClr val="E46962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Dark Background">
  <p:cSld name="CUS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>
            <a:spLocks noGrp="1"/>
          </p:cNvSpPr>
          <p:nvPr>
            <p:ph type="title"/>
          </p:nvPr>
        </p:nvSpPr>
        <p:spPr>
          <a:xfrm>
            <a:off x="701131" y="2117800"/>
            <a:ext cx="5809200" cy="1679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subTitle" idx="1"/>
          </p:nvPr>
        </p:nvSpPr>
        <p:spPr>
          <a:xfrm>
            <a:off x="701131" y="3979033"/>
            <a:ext cx="5690700" cy="7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Roboto"/>
              <a:buNone/>
              <a:defRPr sz="27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2pPr>
            <a:lvl3pPr lvl="2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3pPr>
            <a:lvl4pPr lvl="3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4pPr>
            <a:lvl5pPr lvl="4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5pPr>
            <a:lvl6pPr lvl="5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6pPr>
            <a:lvl7pPr lvl="6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7pPr>
            <a:lvl8pPr lvl="7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8pPr>
            <a:lvl9pPr lvl="8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9pPr>
          </a:lstStyle>
          <a:p>
            <a:endParaRPr/>
          </a:p>
        </p:txBody>
      </p:sp>
      <p:pic>
        <p:nvPicPr>
          <p:cNvPr id="115" name="Google Shape;11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598967"/>
            <a:ext cx="2036733" cy="423233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7"/>
          <p:cNvSpPr txBox="1">
            <a:spLocks noGrp="1"/>
          </p:cNvSpPr>
          <p:nvPr>
            <p:ph type="subTitle" idx="2"/>
          </p:nvPr>
        </p:nvSpPr>
        <p:spPr>
          <a:xfrm>
            <a:off x="710236" y="5791000"/>
            <a:ext cx="4552800" cy="4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Roboto"/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7" name="Google Shape;117;p17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92">
          <p15:clr>
            <a:srgbClr val="E46962"/>
          </p15:clr>
        </p15:guide>
        <p15:guide id="2" pos="516">
          <p15:clr>
            <a:srgbClr val="E46962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Gradient Background">
  <p:cSld name="CUSTOM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"/>
          <p:cNvSpPr txBox="1">
            <a:spLocks noGrp="1"/>
          </p:cNvSpPr>
          <p:nvPr>
            <p:ph type="title"/>
          </p:nvPr>
        </p:nvSpPr>
        <p:spPr>
          <a:xfrm>
            <a:off x="692026" y="1316565"/>
            <a:ext cx="5809200" cy="1679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subTitle" idx="1"/>
          </p:nvPr>
        </p:nvSpPr>
        <p:spPr>
          <a:xfrm>
            <a:off x="692026" y="3177798"/>
            <a:ext cx="5690700" cy="7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Roboto"/>
              <a:buNone/>
              <a:defRPr sz="27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2pPr>
            <a:lvl3pPr lvl="2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3pPr>
            <a:lvl4pPr lvl="3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4pPr>
            <a:lvl5pPr lvl="4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5pPr>
            <a:lvl6pPr lvl="5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6pPr>
            <a:lvl7pPr lvl="6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7pPr>
            <a:lvl8pPr lvl="7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8pPr>
            <a:lvl9pPr lvl="8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9pPr>
          </a:lstStyle>
          <a:p>
            <a:endParaRPr/>
          </a:p>
        </p:txBody>
      </p:sp>
      <p:pic>
        <p:nvPicPr>
          <p:cNvPr id="121" name="Google Shape;12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5968542"/>
            <a:ext cx="2036733" cy="423233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8"/>
          <p:cNvSpPr txBox="1">
            <a:spLocks noGrp="1"/>
          </p:cNvSpPr>
          <p:nvPr>
            <p:ph type="subTitle" idx="2"/>
          </p:nvPr>
        </p:nvSpPr>
        <p:spPr>
          <a:xfrm>
            <a:off x="692026" y="4302290"/>
            <a:ext cx="4552800" cy="4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Roboto"/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3" name="Google Shape;123;p18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92">
          <p15:clr>
            <a:srgbClr val="E46962"/>
          </p15:clr>
        </p15:guide>
        <p15:guide id="2" pos="516">
          <p15:clr>
            <a:srgbClr val="E46962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Gradient Background 1">
  <p:cSld name="CUSTOM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19"/>
          <p:cNvPicPr preferRelativeResize="0"/>
          <p:nvPr/>
        </p:nvPicPr>
        <p:blipFill rotWithShape="1">
          <a:blip r:embed="rId3">
            <a:alphaModFix/>
          </a:blip>
          <a:srcRect t="1324" b="1314"/>
          <a:stretch/>
        </p:blipFill>
        <p:spPr>
          <a:xfrm>
            <a:off x="304800" y="598967"/>
            <a:ext cx="2036733" cy="423233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9"/>
          <p:cNvSpPr txBox="1">
            <a:spLocks noGrp="1"/>
          </p:cNvSpPr>
          <p:nvPr>
            <p:ph type="title"/>
          </p:nvPr>
        </p:nvSpPr>
        <p:spPr>
          <a:xfrm>
            <a:off x="628300" y="2117800"/>
            <a:ext cx="5809200" cy="1679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sz="4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sz="4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sz="4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sz="4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sz="4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sz="4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sz="4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sz="4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sz="4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subTitle" idx="1"/>
          </p:nvPr>
        </p:nvSpPr>
        <p:spPr>
          <a:xfrm>
            <a:off x="641973" y="3979033"/>
            <a:ext cx="5690700" cy="7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Font typeface="Roboto"/>
              <a:buNone/>
              <a:defRPr sz="27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subTitle" idx="2"/>
          </p:nvPr>
        </p:nvSpPr>
        <p:spPr>
          <a:xfrm>
            <a:off x="641967" y="5791000"/>
            <a:ext cx="4552800" cy="4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oboto"/>
              <a:buNone/>
              <a:defRPr sz="16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29" name="Google Shape;129;p19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92">
          <p15:clr>
            <a:srgbClr val="E46962"/>
          </p15:clr>
        </p15:guide>
        <p15:guide id="2" pos="480">
          <p15:clr>
            <a:srgbClr val="E46962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half page image vertical">
  <p:cSld name="TITLE_1">
    <p:bg>
      <p:bgPr>
        <a:solidFill>
          <a:schemeClr val="lt2"/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0"/>
          <p:cNvSpPr>
            <a:spLocks noGrp="1"/>
          </p:cNvSpPr>
          <p:nvPr>
            <p:ph type="pic" idx="2"/>
          </p:nvPr>
        </p:nvSpPr>
        <p:spPr>
          <a:xfrm>
            <a:off x="5982033" y="-67"/>
            <a:ext cx="6301200" cy="6210000"/>
          </a:xfrm>
          <a:prstGeom prst="rect">
            <a:avLst/>
          </a:prstGeom>
          <a:noFill/>
          <a:ln>
            <a:noFill/>
          </a:ln>
        </p:spPr>
      </p:sp>
      <p:sp>
        <p:nvSpPr>
          <p:cNvPr id="132" name="Google Shape;132;p20"/>
          <p:cNvSpPr txBox="1">
            <a:spLocks noGrp="1"/>
          </p:cNvSpPr>
          <p:nvPr>
            <p:ph type="title"/>
          </p:nvPr>
        </p:nvSpPr>
        <p:spPr>
          <a:xfrm>
            <a:off x="266933" y="473467"/>
            <a:ext cx="4986900" cy="1329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sz="40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3" name="Google Shape;133;p20"/>
          <p:cNvSpPr txBox="1">
            <a:spLocks noGrp="1"/>
          </p:cNvSpPr>
          <p:nvPr>
            <p:ph type="body" idx="1"/>
          </p:nvPr>
        </p:nvSpPr>
        <p:spPr>
          <a:xfrm>
            <a:off x="266933" y="2277800"/>
            <a:ext cx="5442000" cy="35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grpSp>
        <p:nvGrpSpPr>
          <p:cNvPr id="134" name="Google Shape;134;p20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135" name="Google Shape;135;p20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36" name="Google Shape;136;p20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7" name="Google Shape;137;p20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68">
          <p15:clr>
            <a:srgbClr val="E46962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tryptic images">
  <p:cSld name="TITLE_1_2">
    <p:bg>
      <p:bgPr>
        <a:solidFill>
          <a:schemeClr val="lt2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1"/>
          <p:cNvSpPr>
            <a:spLocks noGrp="1"/>
          </p:cNvSpPr>
          <p:nvPr>
            <p:ph type="pic" idx="2"/>
          </p:nvPr>
        </p:nvSpPr>
        <p:spPr>
          <a:xfrm>
            <a:off x="5982033" y="-67"/>
            <a:ext cx="6210000" cy="3259500"/>
          </a:xfrm>
          <a:prstGeom prst="rect">
            <a:avLst/>
          </a:prstGeom>
          <a:noFill/>
          <a:ln>
            <a:noFill/>
          </a:ln>
        </p:spPr>
      </p:sp>
      <p:sp>
        <p:nvSpPr>
          <p:cNvPr id="140" name="Google Shape;140;p21"/>
          <p:cNvSpPr txBox="1">
            <a:spLocks noGrp="1"/>
          </p:cNvSpPr>
          <p:nvPr>
            <p:ph type="title"/>
          </p:nvPr>
        </p:nvSpPr>
        <p:spPr>
          <a:xfrm>
            <a:off x="266933" y="473467"/>
            <a:ext cx="4986900" cy="1329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sz="40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1" name="Google Shape;141;p21"/>
          <p:cNvSpPr>
            <a:spLocks noGrp="1"/>
          </p:cNvSpPr>
          <p:nvPr>
            <p:ph type="pic" idx="3"/>
          </p:nvPr>
        </p:nvSpPr>
        <p:spPr>
          <a:xfrm>
            <a:off x="9178000" y="3450867"/>
            <a:ext cx="3014100" cy="2758800"/>
          </a:xfrm>
          <a:prstGeom prst="rect">
            <a:avLst/>
          </a:prstGeom>
          <a:noFill/>
          <a:ln>
            <a:noFill/>
          </a:ln>
        </p:spPr>
      </p:sp>
      <p:sp>
        <p:nvSpPr>
          <p:cNvPr id="142" name="Google Shape;142;p21"/>
          <p:cNvSpPr>
            <a:spLocks noGrp="1"/>
          </p:cNvSpPr>
          <p:nvPr>
            <p:ph type="pic" idx="4"/>
          </p:nvPr>
        </p:nvSpPr>
        <p:spPr>
          <a:xfrm>
            <a:off x="5982033" y="3450867"/>
            <a:ext cx="3014100" cy="2758800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21"/>
          <p:cNvSpPr txBox="1">
            <a:spLocks noGrp="1"/>
          </p:cNvSpPr>
          <p:nvPr>
            <p:ph type="body" idx="1"/>
          </p:nvPr>
        </p:nvSpPr>
        <p:spPr>
          <a:xfrm>
            <a:off x="266933" y="2277800"/>
            <a:ext cx="5442000" cy="35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grpSp>
        <p:nvGrpSpPr>
          <p:cNvPr id="144" name="Google Shape;144;p21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145" name="Google Shape;145;p21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46" name="Google Shape;146;p21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7" name="Google Shape;147;p21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68">
          <p15:clr>
            <a:srgbClr val="E46962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Dark Background">
  <p:cSld name="CUS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701131" y="2117800"/>
            <a:ext cx="5809200" cy="16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701131" y="3979033"/>
            <a:ext cx="5690700" cy="7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Roboto"/>
              <a:buNone/>
              <a:defRPr sz="27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2pPr>
            <a:lvl3pPr lvl="2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3pPr>
            <a:lvl4pPr lvl="3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4pPr>
            <a:lvl5pPr lvl="4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5pPr>
            <a:lvl6pPr lvl="5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6pPr>
            <a:lvl7pPr lvl="6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7pPr>
            <a:lvl8pPr lvl="7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8pPr>
            <a:lvl9pPr lvl="8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9pPr>
          </a:lstStyle>
          <a:p>
            <a:endParaRPr/>
          </a:p>
        </p:txBody>
      </p:sp>
      <p:pic>
        <p:nvPicPr>
          <p:cNvPr id="17" name="Google Shape;17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598967"/>
            <a:ext cx="2036733" cy="42323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 txBox="1">
            <a:spLocks noGrp="1"/>
          </p:cNvSpPr>
          <p:nvPr>
            <p:ph type="subTitle" idx="2"/>
          </p:nvPr>
        </p:nvSpPr>
        <p:spPr>
          <a:xfrm>
            <a:off x="710236" y="5791000"/>
            <a:ext cx="4552800" cy="4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Roboto"/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92">
          <p15:clr>
            <a:srgbClr val="E46962"/>
          </p15:clr>
        </p15:guide>
        <p15:guide id="2" pos="516">
          <p15:clr>
            <a:srgbClr val="E46962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half page image horizontal">
  <p:cSld name="TITLE_1_1">
    <p:bg>
      <p:bgPr>
        <a:solidFill>
          <a:schemeClr val="lt2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2"/>
          <p:cNvSpPr/>
          <p:nvPr/>
        </p:nvSpPr>
        <p:spPr>
          <a:xfrm>
            <a:off x="-18200" y="6209800"/>
            <a:ext cx="12228300" cy="64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0" name="Google Shape;150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85144" y="6370414"/>
            <a:ext cx="1572367" cy="326767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2"/>
          <p:cNvSpPr txBox="1">
            <a:spLocks noGrp="1"/>
          </p:cNvSpPr>
          <p:nvPr>
            <p:ph type="title"/>
          </p:nvPr>
        </p:nvSpPr>
        <p:spPr>
          <a:xfrm>
            <a:off x="266933" y="473467"/>
            <a:ext cx="4986900" cy="1329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sz="40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2" name="Google Shape;152;p22"/>
          <p:cNvSpPr>
            <a:spLocks noGrp="1"/>
          </p:cNvSpPr>
          <p:nvPr>
            <p:ph type="pic" idx="2"/>
          </p:nvPr>
        </p:nvSpPr>
        <p:spPr>
          <a:xfrm>
            <a:off x="9100" y="3057717"/>
            <a:ext cx="12192000" cy="3152400"/>
          </a:xfrm>
          <a:prstGeom prst="rect">
            <a:avLst/>
          </a:prstGeom>
          <a:noFill/>
          <a:ln>
            <a:noFill/>
          </a:ln>
        </p:spPr>
      </p:sp>
      <p:sp>
        <p:nvSpPr>
          <p:cNvPr id="153" name="Google Shape;153;p22"/>
          <p:cNvSpPr txBox="1">
            <a:spLocks noGrp="1"/>
          </p:cNvSpPr>
          <p:nvPr>
            <p:ph type="body" idx="1"/>
          </p:nvPr>
        </p:nvSpPr>
        <p:spPr>
          <a:xfrm>
            <a:off x="5754567" y="628267"/>
            <a:ext cx="6109500" cy="21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54" name="Google Shape;154;p22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68">
          <p15:clr>
            <a:srgbClr val="E46962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4 items">
  <p:cSld name="TITLE_1_1_2">
    <p:bg>
      <p:bgPr>
        <a:solidFill>
          <a:schemeClr val="lt2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3"/>
          <p:cNvSpPr txBox="1">
            <a:spLocks noGrp="1"/>
          </p:cNvSpPr>
          <p:nvPr>
            <p:ph type="title"/>
          </p:nvPr>
        </p:nvSpPr>
        <p:spPr>
          <a:xfrm>
            <a:off x="266933" y="473467"/>
            <a:ext cx="4986900" cy="1329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sz="40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23"/>
          <p:cNvSpPr txBox="1">
            <a:spLocks noGrp="1"/>
          </p:cNvSpPr>
          <p:nvPr>
            <p:ph type="body" idx="1"/>
          </p:nvPr>
        </p:nvSpPr>
        <p:spPr>
          <a:xfrm>
            <a:off x="5754567" y="628267"/>
            <a:ext cx="6109500" cy="15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58" name="Google Shape;158;p23"/>
          <p:cNvSpPr/>
          <p:nvPr/>
        </p:nvSpPr>
        <p:spPr>
          <a:xfrm>
            <a:off x="-18200" y="3223267"/>
            <a:ext cx="12228300" cy="2986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23"/>
          <p:cNvSpPr>
            <a:spLocks noGrp="1"/>
          </p:cNvSpPr>
          <p:nvPr>
            <p:ph type="pic" idx="2"/>
          </p:nvPr>
        </p:nvSpPr>
        <p:spPr>
          <a:xfrm>
            <a:off x="1953050" y="2614000"/>
            <a:ext cx="1629900" cy="1629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60" name="Google Shape;160;p23"/>
          <p:cNvSpPr>
            <a:spLocks noGrp="1"/>
          </p:cNvSpPr>
          <p:nvPr>
            <p:ph type="pic" idx="3"/>
          </p:nvPr>
        </p:nvSpPr>
        <p:spPr>
          <a:xfrm>
            <a:off x="5281000" y="2614000"/>
            <a:ext cx="1629900" cy="1629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61" name="Google Shape;161;p23"/>
          <p:cNvSpPr>
            <a:spLocks noGrp="1"/>
          </p:cNvSpPr>
          <p:nvPr>
            <p:ph type="pic" idx="4"/>
          </p:nvPr>
        </p:nvSpPr>
        <p:spPr>
          <a:xfrm>
            <a:off x="8608967" y="2614000"/>
            <a:ext cx="1629900" cy="1629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62" name="Google Shape;162;p23"/>
          <p:cNvSpPr txBox="1">
            <a:spLocks noGrp="1"/>
          </p:cNvSpPr>
          <p:nvPr>
            <p:ph type="subTitle" idx="5"/>
          </p:nvPr>
        </p:nvSpPr>
        <p:spPr>
          <a:xfrm>
            <a:off x="1699533" y="4425267"/>
            <a:ext cx="2121600" cy="5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endParaRPr/>
          </a:p>
        </p:txBody>
      </p:sp>
      <p:sp>
        <p:nvSpPr>
          <p:cNvPr id="163" name="Google Shape;163;p23"/>
          <p:cNvSpPr txBox="1">
            <a:spLocks noGrp="1"/>
          </p:cNvSpPr>
          <p:nvPr>
            <p:ph type="subTitle" idx="6"/>
          </p:nvPr>
        </p:nvSpPr>
        <p:spPr>
          <a:xfrm>
            <a:off x="5035200" y="4425267"/>
            <a:ext cx="2121600" cy="5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endParaRPr/>
          </a:p>
        </p:txBody>
      </p:sp>
      <p:sp>
        <p:nvSpPr>
          <p:cNvPr id="164" name="Google Shape;164;p23"/>
          <p:cNvSpPr txBox="1">
            <a:spLocks noGrp="1"/>
          </p:cNvSpPr>
          <p:nvPr>
            <p:ph type="subTitle" idx="7"/>
          </p:nvPr>
        </p:nvSpPr>
        <p:spPr>
          <a:xfrm>
            <a:off x="8363167" y="4425267"/>
            <a:ext cx="2121600" cy="5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endParaRPr/>
          </a:p>
        </p:txBody>
      </p:sp>
      <p:grpSp>
        <p:nvGrpSpPr>
          <p:cNvPr id="165" name="Google Shape;165;p23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166" name="Google Shape;166;p23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67" name="Google Shape;167;p23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8" name="Google Shape;168;p23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68">
          <p15:clr>
            <a:srgbClr val="E46962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full page image with quote">
  <p:cSld name="TITLE_1_1_1">
    <p:bg>
      <p:bgPr>
        <a:solidFill>
          <a:schemeClr val="lt2"/>
        </a:solid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4"/>
          <p:cNvSpPr>
            <a:spLocks noGrp="1"/>
          </p:cNvSpPr>
          <p:nvPr>
            <p:ph type="pic" idx="2"/>
          </p:nvPr>
        </p:nvSpPr>
        <p:spPr>
          <a:xfrm>
            <a:off x="-54633" y="-45533"/>
            <a:ext cx="12328500" cy="62556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171" name="Google Shape;171;p24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172" name="Google Shape;172;p24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73" name="Google Shape;173;p2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4" name="Google Shape;174;p24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68">
          <p15:clr>
            <a:srgbClr val="E46962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full page image">
  <p:cSld name="TITLE_1_1_1_1">
    <p:bg>
      <p:bgPr>
        <a:solidFill>
          <a:schemeClr val="lt2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5"/>
          <p:cNvSpPr>
            <a:spLocks noGrp="1"/>
          </p:cNvSpPr>
          <p:nvPr>
            <p:ph type="pic" idx="2"/>
          </p:nvPr>
        </p:nvSpPr>
        <p:spPr>
          <a:xfrm>
            <a:off x="-63733" y="-36433"/>
            <a:ext cx="12310500" cy="6246300"/>
          </a:xfrm>
          <a:prstGeom prst="rect">
            <a:avLst/>
          </a:prstGeom>
          <a:noFill/>
          <a:ln>
            <a:noFill/>
          </a:ln>
        </p:spPr>
      </p:sp>
      <p:sp>
        <p:nvSpPr>
          <p:cNvPr id="177" name="Google Shape;177;p25"/>
          <p:cNvSpPr txBox="1">
            <a:spLocks noGrp="1"/>
          </p:cNvSpPr>
          <p:nvPr>
            <p:ph type="body" idx="1"/>
          </p:nvPr>
        </p:nvSpPr>
        <p:spPr>
          <a:xfrm>
            <a:off x="6938233" y="746633"/>
            <a:ext cx="4926000" cy="4962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487675" rIns="121900" bIns="487675" anchor="t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grpSp>
        <p:nvGrpSpPr>
          <p:cNvPr id="178" name="Google Shape;178;p25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179" name="Google Shape;179;p25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80" name="Google Shape;180;p25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1" name="Google Shape;181;p25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68">
          <p15:clr>
            <a:srgbClr val="E46962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Gradient Background">
  <p:cSld name="CUSTOM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692026" y="1316565"/>
            <a:ext cx="5809200" cy="16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ubTitle" idx="1"/>
          </p:nvPr>
        </p:nvSpPr>
        <p:spPr>
          <a:xfrm>
            <a:off x="692026" y="3177798"/>
            <a:ext cx="5690700" cy="7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Roboto"/>
              <a:buNone/>
              <a:defRPr sz="27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9pPr>
          </a:lstStyle>
          <a:p>
            <a:endParaRPr/>
          </a:p>
        </p:txBody>
      </p:sp>
      <p:pic>
        <p:nvPicPr>
          <p:cNvPr id="23" name="Google Shape;23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5968542"/>
            <a:ext cx="2036733" cy="423233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 txBox="1">
            <a:spLocks noGrp="1"/>
          </p:cNvSpPr>
          <p:nvPr>
            <p:ph type="subTitle" idx="2"/>
          </p:nvPr>
        </p:nvSpPr>
        <p:spPr>
          <a:xfrm>
            <a:off x="692026" y="4302290"/>
            <a:ext cx="4552800" cy="4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Roboto"/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92">
          <p15:clr>
            <a:srgbClr val="E46962"/>
          </p15:clr>
        </p15:guide>
        <p15:guide id="2" pos="516">
          <p15:clr>
            <a:srgbClr val="E46962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Gradient Background 1">
  <p:cSld name="CUSTOM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628300" y="2117800"/>
            <a:ext cx="5809200" cy="16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sz="4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sz="4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sz="4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sz="4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sz="4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sz="4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sz="4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sz="4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sz="4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ubTitle" idx="1"/>
          </p:nvPr>
        </p:nvSpPr>
        <p:spPr>
          <a:xfrm>
            <a:off x="641973" y="3979033"/>
            <a:ext cx="5690700" cy="7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Font typeface="Roboto"/>
              <a:buNone/>
              <a:defRPr sz="27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ubTitle" idx="2"/>
          </p:nvPr>
        </p:nvSpPr>
        <p:spPr>
          <a:xfrm>
            <a:off x="641967" y="5791000"/>
            <a:ext cx="4552800" cy="4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oboto"/>
              <a:buNone/>
              <a:defRPr sz="16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92">
          <p15:clr>
            <a:srgbClr val="E46962"/>
          </p15:clr>
        </p15:guide>
        <p15:guide id="2" pos="480">
          <p15:clr>
            <a:srgbClr val="E46962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half page image vertical">
  <p:cSld name="TITLE_1">
    <p:bg>
      <p:bgPr>
        <a:solidFill>
          <a:schemeClr val="lt2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>
            <a:spLocks noGrp="1"/>
          </p:cNvSpPr>
          <p:nvPr>
            <p:ph type="pic" idx="2"/>
          </p:nvPr>
        </p:nvSpPr>
        <p:spPr>
          <a:xfrm>
            <a:off x="5982033" y="-67"/>
            <a:ext cx="6301200" cy="6210000"/>
          </a:xfrm>
          <a:prstGeom prst="rect">
            <a:avLst/>
          </a:prstGeom>
          <a:noFill/>
          <a:ln>
            <a:noFill/>
          </a:ln>
        </p:spPr>
      </p:sp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266933" y="473467"/>
            <a:ext cx="4986900" cy="13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sz="40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1"/>
          </p:nvPr>
        </p:nvSpPr>
        <p:spPr>
          <a:xfrm>
            <a:off x="266933" y="2277800"/>
            <a:ext cx="5442000" cy="35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grpSp>
        <p:nvGrpSpPr>
          <p:cNvPr id="35" name="Google Shape;35;p6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36" name="Google Shape;36;p6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7" name="Google Shape;37;p6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8" name="Google Shape;38;p6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68">
          <p15:clr>
            <a:srgbClr val="E46962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tryptic images">
  <p:cSld name="TITLE_1_2">
    <p:bg>
      <p:bgPr>
        <a:solidFill>
          <a:schemeClr val="lt2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>
            <a:spLocks noGrp="1"/>
          </p:cNvSpPr>
          <p:nvPr>
            <p:ph type="pic" idx="2"/>
          </p:nvPr>
        </p:nvSpPr>
        <p:spPr>
          <a:xfrm>
            <a:off x="5982033" y="-67"/>
            <a:ext cx="6210000" cy="3259500"/>
          </a:xfrm>
          <a:prstGeom prst="rect">
            <a:avLst/>
          </a:prstGeom>
          <a:noFill/>
          <a:ln>
            <a:noFill/>
          </a:ln>
        </p:spPr>
      </p:sp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266933" y="473467"/>
            <a:ext cx="4986900" cy="13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sz="40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7"/>
          <p:cNvSpPr>
            <a:spLocks noGrp="1"/>
          </p:cNvSpPr>
          <p:nvPr>
            <p:ph type="pic" idx="3"/>
          </p:nvPr>
        </p:nvSpPr>
        <p:spPr>
          <a:xfrm>
            <a:off x="9178000" y="3450867"/>
            <a:ext cx="3014100" cy="2758800"/>
          </a:xfrm>
          <a:prstGeom prst="rect">
            <a:avLst/>
          </a:prstGeom>
          <a:noFill/>
          <a:ln>
            <a:noFill/>
          </a:ln>
        </p:spPr>
      </p:sp>
      <p:sp>
        <p:nvSpPr>
          <p:cNvPr id="43" name="Google Shape;43;p7"/>
          <p:cNvSpPr>
            <a:spLocks noGrp="1"/>
          </p:cNvSpPr>
          <p:nvPr>
            <p:ph type="pic" idx="4"/>
          </p:nvPr>
        </p:nvSpPr>
        <p:spPr>
          <a:xfrm>
            <a:off x="5982033" y="3450867"/>
            <a:ext cx="3014100" cy="2758800"/>
          </a:xfrm>
          <a:prstGeom prst="rect">
            <a:avLst/>
          </a:prstGeom>
          <a:noFill/>
          <a:ln>
            <a:noFill/>
          </a:ln>
        </p:spPr>
      </p:sp>
      <p:sp>
        <p:nvSpPr>
          <p:cNvPr id="44" name="Google Shape;44;p7"/>
          <p:cNvSpPr txBox="1">
            <a:spLocks noGrp="1"/>
          </p:cNvSpPr>
          <p:nvPr>
            <p:ph type="body" idx="1"/>
          </p:nvPr>
        </p:nvSpPr>
        <p:spPr>
          <a:xfrm>
            <a:off x="266933" y="2277800"/>
            <a:ext cx="5442000" cy="35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grpSp>
        <p:nvGrpSpPr>
          <p:cNvPr id="45" name="Google Shape;45;p7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46" name="Google Shape;46;p7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47" name="Google Shape;47;p7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68">
          <p15:clr>
            <a:srgbClr val="E46962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half page image horizontal">
  <p:cSld name="TITLE_1_1">
    <p:bg>
      <p:bgPr>
        <a:solidFill>
          <a:schemeClr val="lt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/>
          <p:nvPr/>
        </p:nvSpPr>
        <p:spPr>
          <a:xfrm>
            <a:off x="-18200" y="6209800"/>
            <a:ext cx="12228300" cy="64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1" name="Google Shape;51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85144" y="6370414"/>
            <a:ext cx="1572367" cy="326767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8"/>
          <p:cNvSpPr txBox="1">
            <a:spLocks noGrp="1"/>
          </p:cNvSpPr>
          <p:nvPr>
            <p:ph type="title"/>
          </p:nvPr>
        </p:nvSpPr>
        <p:spPr>
          <a:xfrm>
            <a:off x="266933" y="473467"/>
            <a:ext cx="4986900" cy="13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sz="40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8"/>
          <p:cNvSpPr>
            <a:spLocks noGrp="1"/>
          </p:cNvSpPr>
          <p:nvPr>
            <p:ph type="pic" idx="2"/>
          </p:nvPr>
        </p:nvSpPr>
        <p:spPr>
          <a:xfrm>
            <a:off x="9100" y="3057717"/>
            <a:ext cx="12192000" cy="3152400"/>
          </a:xfrm>
          <a:prstGeom prst="rect">
            <a:avLst/>
          </a:prstGeom>
          <a:noFill/>
          <a:ln>
            <a:noFill/>
          </a:ln>
        </p:spPr>
      </p:sp>
      <p:sp>
        <p:nvSpPr>
          <p:cNvPr id="54" name="Google Shape;54;p8"/>
          <p:cNvSpPr txBox="1">
            <a:spLocks noGrp="1"/>
          </p:cNvSpPr>
          <p:nvPr>
            <p:ph type="body" idx="1"/>
          </p:nvPr>
        </p:nvSpPr>
        <p:spPr>
          <a:xfrm>
            <a:off x="5754567" y="628267"/>
            <a:ext cx="6109500" cy="21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68">
          <p15:clr>
            <a:srgbClr val="E46962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4 items">
  <p:cSld name="TITLE_1_1_2">
    <p:bg>
      <p:bgPr>
        <a:solidFill>
          <a:schemeClr val="lt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>
            <a:spLocks noGrp="1"/>
          </p:cNvSpPr>
          <p:nvPr>
            <p:ph type="title"/>
          </p:nvPr>
        </p:nvSpPr>
        <p:spPr>
          <a:xfrm>
            <a:off x="266933" y="473467"/>
            <a:ext cx="4986900" cy="13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sz="40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body" idx="1"/>
          </p:nvPr>
        </p:nvSpPr>
        <p:spPr>
          <a:xfrm>
            <a:off x="5754567" y="628267"/>
            <a:ext cx="6109500" cy="15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9" name="Google Shape;59;p9"/>
          <p:cNvSpPr/>
          <p:nvPr/>
        </p:nvSpPr>
        <p:spPr>
          <a:xfrm>
            <a:off x="-18200" y="3223267"/>
            <a:ext cx="12228300" cy="2986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9"/>
          <p:cNvSpPr>
            <a:spLocks noGrp="1"/>
          </p:cNvSpPr>
          <p:nvPr>
            <p:ph type="pic" idx="2"/>
          </p:nvPr>
        </p:nvSpPr>
        <p:spPr>
          <a:xfrm>
            <a:off x="1953050" y="2614000"/>
            <a:ext cx="1629900" cy="1629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1" name="Google Shape;61;p9"/>
          <p:cNvSpPr>
            <a:spLocks noGrp="1"/>
          </p:cNvSpPr>
          <p:nvPr>
            <p:ph type="pic" idx="3"/>
          </p:nvPr>
        </p:nvSpPr>
        <p:spPr>
          <a:xfrm>
            <a:off x="5281000" y="2614000"/>
            <a:ext cx="1629900" cy="1629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2" name="Google Shape;62;p9"/>
          <p:cNvSpPr>
            <a:spLocks noGrp="1"/>
          </p:cNvSpPr>
          <p:nvPr>
            <p:ph type="pic" idx="4"/>
          </p:nvPr>
        </p:nvSpPr>
        <p:spPr>
          <a:xfrm>
            <a:off x="8608967" y="2614000"/>
            <a:ext cx="1629900" cy="1629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3" name="Google Shape;63;p9"/>
          <p:cNvSpPr txBox="1">
            <a:spLocks noGrp="1"/>
          </p:cNvSpPr>
          <p:nvPr>
            <p:ph type="subTitle" idx="5"/>
          </p:nvPr>
        </p:nvSpPr>
        <p:spPr>
          <a:xfrm>
            <a:off x="1699533" y="4425267"/>
            <a:ext cx="2121600" cy="5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ubTitle" idx="6"/>
          </p:nvPr>
        </p:nvSpPr>
        <p:spPr>
          <a:xfrm>
            <a:off x="5035200" y="4425267"/>
            <a:ext cx="2121600" cy="5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ubTitle" idx="7"/>
          </p:nvPr>
        </p:nvSpPr>
        <p:spPr>
          <a:xfrm>
            <a:off x="8363167" y="4425267"/>
            <a:ext cx="2121600" cy="5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endParaRPr/>
          </a:p>
        </p:txBody>
      </p:sp>
      <p:grpSp>
        <p:nvGrpSpPr>
          <p:cNvPr id="66" name="Google Shape;66;p9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67" name="Google Shape;67;p9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68" name="Google Shape;68;p9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68">
          <p15:clr>
            <a:srgbClr val="E46962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full page image with quote">
  <p:cSld name="TITLE_1_1_1">
    <p:bg>
      <p:bgPr>
        <a:solidFill>
          <a:schemeClr val="lt2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>
            <a:spLocks noGrp="1"/>
          </p:cNvSpPr>
          <p:nvPr>
            <p:ph type="pic" idx="2"/>
          </p:nvPr>
        </p:nvSpPr>
        <p:spPr>
          <a:xfrm>
            <a:off x="-54633" y="-45533"/>
            <a:ext cx="12328500" cy="62556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72" name="Google Shape;72;p10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73" name="Google Shape;73;p10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74" name="Google Shape;74;p10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5" name="Google Shape;75;p10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68">
          <p15:clr>
            <a:srgbClr val="E46962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>
          <a:gsLst>
            <a:gs pos="0">
              <a:srgbClr val="2F89DC"/>
            </a:gs>
            <a:gs pos="100000">
              <a:srgbClr val="194670"/>
            </a:gs>
          </a:gsLst>
          <a:lin ang="5400012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>
                <a:solidFill>
                  <a:schemeClr val="tx1"/>
                </a:solidFill>
              </a:defRPr>
            </a:lvl1pPr>
            <a:lvl2pPr lvl="1" algn="r">
              <a:buNone/>
              <a:defRPr sz="1300">
                <a:solidFill>
                  <a:schemeClr val="tx1"/>
                </a:solidFill>
              </a:defRPr>
            </a:lvl2pPr>
            <a:lvl3pPr lvl="2" algn="r">
              <a:buNone/>
              <a:defRPr sz="1300">
                <a:solidFill>
                  <a:schemeClr val="tx1"/>
                </a:solidFill>
              </a:defRPr>
            </a:lvl3pPr>
            <a:lvl4pPr lvl="3" algn="r">
              <a:buNone/>
              <a:defRPr sz="1300">
                <a:solidFill>
                  <a:schemeClr val="tx1"/>
                </a:solidFill>
              </a:defRPr>
            </a:lvl4pPr>
            <a:lvl5pPr lvl="4" algn="r">
              <a:buNone/>
              <a:defRPr sz="1300">
                <a:solidFill>
                  <a:schemeClr val="tx1"/>
                </a:solidFill>
              </a:defRPr>
            </a:lvl5pPr>
            <a:lvl6pPr lvl="5" algn="r">
              <a:buNone/>
              <a:defRPr sz="1300">
                <a:solidFill>
                  <a:schemeClr val="tx1"/>
                </a:solidFill>
              </a:defRPr>
            </a:lvl6pPr>
            <a:lvl7pPr lvl="6" algn="r">
              <a:buNone/>
              <a:defRPr sz="1300">
                <a:solidFill>
                  <a:schemeClr val="tx1"/>
                </a:solidFill>
              </a:defRPr>
            </a:lvl7pPr>
            <a:lvl8pPr lvl="7" algn="r">
              <a:buNone/>
              <a:defRPr sz="1300">
                <a:solidFill>
                  <a:schemeClr val="tx1"/>
                </a:solidFill>
              </a:defRPr>
            </a:lvl8pPr>
            <a:lvl9pPr lvl="8" algn="r">
              <a:buNone/>
              <a:defRPr sz="1300">
                <a:solidFill>
                  <a:schemeClr val="tx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spd="med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title"/>
          </p:nvPr>
        </p:nvSpPr>
        <p:spPr>
          <a:xfrm>
            <a:off x="266933" y="473467"/>
            <a:ext cx="10650300" cy="11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sz="40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3" name="Google Shape;103;p15"/>
          <p:cNvSpPr txBox="1">
            <a:spLocks noGrp="1"/>
          </p:cNvSpPr>
          <p:nvPr>
            <p:ph type="body" idx="1"/>
          </p:nvPr>
        </p:nvSpPr>
        <p:spPr>
          <a:xfrm>
            <a:off x="266933" y="1648800"/>
            <a:ext cx="10650300" cy="35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ransition spd="med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hyperlink" Target="http://www.youtube.com/watch?v=_U4KzXn9RN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6"/>
          <p:cNvSpPr txBox="1">
            <a:spLocks noGrp="1"/>
          </p:cNvSpPr>
          <p:nvPr>
            <p:ph type="title"/>
          </p:nvPr>
        </p:nvSpPr>
        <p:spPr>
          <a:xfrm>
            <a:off x="304800" y="1515450"/>
            <a:ext cx="6671700" cy="3359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/>
              <a:t>How do real-world examples of censorship and whistleblowing highlight tensions between ethics, power, and knowledge?</a:t>
            </a:r>
            <a:endParaRPr sz="3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00"/>
          </a:p>
        </p:txBody>
      </p:sp>
      <p:sp>
        <p:nvSpPr>
          <p:cNvPr id="187" name="Google Shape;187;p26"/>
          <p:cNvSpPr txBox="1">
            <a:spLocks noGrp="1"/>
          </p:cNvSpPr>
          <p:nvPr>
            <p:ph type="title"/>
          </p:nvPr>
        </p:nvSpPr>
        <p:spPr>
          <a:xfrm>
            <a:off x="223250" y="5466375"/>
            <a:ext cx="6671700" cy="1028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Knowledge and Politics: 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/>
              <a:t>Censorship and Whistleblowing</a:t>
            </a:r>
            <a:endParaRPr sz="2400" b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/>
              <a:t>Lesson 2: Fact-Finding Task</a:t>
            </a:r>
            <a:endParaRPr sz="2400" b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8FE"/>
        </a:solidFill>
        <a:effectLst/>
      </p:bgPr>
    </p:bg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5"/>
          <p:cNvSpPr txBox="1">
            <a:spLocks noGrp="1"/>
          </p:cNvSpPr>
          <p:nvPr>
            <p:ph type="title"/>
          </p:nvPr>
        </p:nvSpPr>
        <p:spPr>
          <a:xfrm>
            <a:off x="266925" y="318150"/>
            <a:ext cx="11142000" cy="785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Introduction: Censorship and Whistleblowing</a:t>
            </a:r>
            <a:endParaRPr sz="3500"/>
          </a:p>
        </p:txBody>
      </p:sp>
      <p:sp>
        <p:nvSpPr>
          <p:cNvPr id="260" name="Google Shape;260;p35"/>
          <p:cNvSpPr/>
          <p:nvPr/>
        </p:nvSpPr>
        <p:spPr>
          <a:xfrm>
            <a:off x="280416" y="1937100"/>
            <a:ext cx="5486400" cy="2983800"/>
          </a:xfrm>
          <a:prstGeom prst="wedgeRoundRectCallout">
            <a:avLst>
              <a:gd name="adj1" fmla="val -47753"/>
              <a:gd name="adj2" fmla="val 67188"/>
              <a:gd name="adj3" fmla="val 0"/>
            </a:avLst>
          </a:prstGeom>
          <a:solidFill>
            <a:srgbClr val="1D67AC"/>
          </a:solidFill>
          <a:ln w="9525" cap="flat" cmpd="sng">
            <a:solidFill>
              <a:srgbClr val="1D67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Class Discussion</a:t>
            </a:r>
            <a:endParaRPr sz="24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How do censorship and whistleblowing reflect ethical concerns and power structures?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61" name="Google Shape;261;p35" title="dicussionlightbulb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81151" y="1982401"/>
            <a:ext cx="5486400" cy="2893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8FE"/>
        </a:solid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6"/>
          <p:cNvSpPr txBox="1">
            <a:spLocks noGrp="1"/>
          </p:cNvSpPr>
          <p:nvPr>
            <p:ph type="title"/>
          </p:nvPr>
        </p:nvSpPr>
        <p:spPr>
          <a:xfrm>
            <a:off x="372600" y="158375"/>
            <a:ext cx="11667000" cy="785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Kialo Discussion: Can censorship ever be justified?</a:t>
            </a:r>
            <a:endParaRPr sz="3500"/>
          </a:p>
        </p:txBody>
      </p:sp>
      <p:sp>
        <p:nvSpPr>
          <p:cNvPr id="267" name="Google Shape;267;p36"/>
          <p:cNvSpPr/>
          <p:nvPr/>
        </p:nvSpPr>
        <p:spPr>
          <a:xfrm>
            <a:off x="280425" y="1937100"/>
            <a:ext cx="5175900" cy="2983800"/>
          </a:xfrm>
          <a:prstGeom prst="wedgeRoundRectCallout">
            <a:avLst>
              <a:gd name="adj1" fmla="val -47753"/>
              <a:gd name="adj2" fmla="val 67188"/>
              <a:gd name="adj3" fmla="val 0"/>
            </a:avLst>
          </a:prstGeom>
          <a:solidFill>
            <a:srgbClr val="1D67AC"/>
          </a:solidFill>
          <a:ln w="9525" cap="flat" cmpd="sng">
            <a:solidFill>
              <a:srgbClr val="1D67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Use your case study and any other research to support, challenge, or refine your initial arguments in your Kialo discussion!</a:t>
            </a:r>
            <a:endParaRPr sz="24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68" name="Google Shape;268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08725" y="1017425"/>
            <a:ext cx="6430879" cy="4823159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8FE"/>
        </a:solidFill>
        <a:effectLst/>
      </p:bgPr>
    </p:bg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7"/>
          <p:cNvSpPr txBox="1">
            <a:spLocks noGrp="1"/>
          </p:cNvSpPr>
          <p:nvPr>
            <p:ph type="title"/>
          </p:nvPr>
        </p:nvSpPr>
        <p:spPr>
          <a:xfrm>
            <a:off x="266925" y="318150"/>
            <a:ext cx="11142000" cy="785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Reflection Task: Censorship and Whistleblowing</a:t>
            </a:r>
            <a:endParaRPr sz="3500"/>
          </a:p>
        </p:txBody>
      </p:sp>
      <p:sp>
        <p:nvSpPr>
          <p:cNvPr id="274" name="Google Shape;274;p37"/>
          <p:cNvSpPr/>
          <p:nvPr/>
        </p:nvSpPr>
        <p:spPr>
          <a:xfrm>
            <a:off x="355650" y="1631700"/>
            <a:ext cx="5815200" cy="3594600"/>
          </a:xfrm>
          <a:prstGeom prst="wedgeRoundRectCallout">
            <a:avLst>
              <a:gd name="adj1" fmla="val -51330"/>
              <a:gd name="adj2" fmla="val 66767"/>
              <a:gd name="adj3" fmla="val 0"/>
            </a:avLst>
          </a:prstGeom>
          <a:solidFill>
            <a:srgbClr val="1D67AC"/>
          </a:solidFill>
          <a:ln w="9525" cap="flat" cmpd="sng">
            <a:solidFill>
              <a:srgbClr val="1D67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How does this case shape your understanding of the balance between censorship, whistleblowing, and ethical responsibility?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Are certain types of knowledge always justifiable to censor or expose? 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Why or why not?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How should societies navigate the tension between protecting individual freedoms and ensuring collective safety?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75" name="Google Shape;275;p37" title="dicussionlightbulb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81151" y="1928751"/>
            <a:ext cx="5486400" cy="2893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8"/>
          <p:cNvSpPr txBox="1">
            <a:spLocks noGrp="1"/>
          </p:cNvSpPr>
          <p:nvPr>
            <p:ph type="title"/>
          </p:nvPr>
        </p:nvSpPr>
        <p:spPr>
          <a:xfrm>
            <a:off x="266925" y="473475"/>
            <a:ext cx="11142000" cy="861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Lesson Objectives: Recap</a:t>
            </a:r>
            <a:endParaRPr sz="3500"/>
          </a:p>
        </p:txBody>
      </p:sp>
      <p:sp>
        <p:nvSpPr>
          <p:cNvPr id="281" name="Google Shape;281;p38"/>
          <p:cNvSpPr txBox="1">
            <a:spLocks noGrp="1"/>
          </p:cNvSpPr>
          <p:nvPr>
            <p:ph type="title"/>
          </p:nvPr>
        </p:nvSpPr>
        <p:spPr>
          <a:xfrm>
            <a:off x="1118600" y="1516925"/>
            <a:ext cx="5917500" cy="3087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Analyze real-world cases of censorship and whistleblowing</a:t>
            </a:r>
            <a:endParaRPr sz="30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r>
              <a:rPr lang="en-US" sz="3000"/>
              <a:t>Evaluate the cases’ ethical implications, power dynamics, and impact on knowledge sharing</a:t>
            </a:r>
            <a:endParaRPr sz="30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spcBef>
                <a:spcPts val="2500"/>
              </a:spcBef>
              <a:spcAft>
                <a:spcPts val="2500"/>
              </a:spcAft>
              <a:buNone/>
            </a:pPr>
            <a:endParaRPr sz="3000"/>
          </a:p>
        </p:txBody>
      </p:sp>
      <p:pic>
        <p:nvPicPr>
          <p:cNvPr id="282" name="Google Shape;282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925" y="1767675"/>
            <a:ext cx="763652" cy="764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925" y="2915400"/>
            <a:ext cx="763652" cy="7644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8FE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7"/>
          <p:cNvSpPr txBox="1">
            <a:spLocks noGrp="1"/>
          </p:cNvSpPr>
          <p:nvPr>
            <p:ph type="title"/>
          </p:nvPr>
        </p:nvSpPr>
        <p:spPr>
          <a:xfrm>
            <a:off x="266925" y="318150"/>
            <a:ext cx="11142000" cy="785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How does Kialo work?</a:t>
            </a:r>
            <a:endParaRPr sz="3500"/>
          </a:p>
        </p:txBody>
      </p:sp>
      <p:pic>
        <p:nvPicPr>
          <p:cNvPr id="193" name="Google Shape;193;p27" title="Group 333.png"/>
          <p:cNvPicPr preferRelativeResize="0"/>
          <p:nvPr/>
        </p:nvPicPr>
        <p:blipFill rotWithShape="1">
          <a:blip r:embed="rId3">
            <a:alphaModFix/>
          </a:blip>
          <a:srcRect b="26519"/>
          <a:stretch/>
        </p:blipFill>
        <p:spPr>
          <a:xfrm>
            <a:off x="10612678" y="5451925"/>
            <a:ext cx="1476597" cy="1316175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7"/>
          <p:cNvSpPr txBox="1">
            <a:spLocks noGrp="1"/>
          </p:cNvSpPr>
          <p:nvPr>
            <p:ph type="title"/>
          </p:nvPr>
        </p:nvSpPr>
        <p:spPr>
          <a:xfrm>
            <a:off x="538425" y="1201900"/>
            <a:ext cx="10599000" cy="954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300"/>
              <a:t>If you’re new to Kialo, watch this video to discover how the platform works.  Otherwise, let’s get started!</a:t>
            </a:r>
            <a:endParaRPr sz="2300"/>
          </a:p>
        </p:txBody>
      </p:sp>
      <p:pic>
        <p:nvPicPr>
          <p:cNvPr id="195" name="Google Shape;195;p27" descr="Kialo is the free, award-winning tool for thoughtful, inclusive discussion.&#10;&#10;In Kialo discussions, students respond to a central thesis by adding pros and cons — both to the thesis and to each other’s points — creating an interactive discussion map.&#10;&#10;This format empowers students to break down complex topics, explore diverse perspectives, and build well-reasoned arguments together.&#10;&#10;This 60-second video explains how Kialo:&#10;&#10;▪️ trains critical thinking by encouraging students to show their reasoning in dynamic, structured argument trees. &#10;▪️ greatly increases student participation. &#10;▪️ lets students join in seconds with no accounts required. &#10;&#10;Why Kialo works: Kialo’s combination of debate and argument-mapping has been proven to enhance critical thinking. The platform has ESSA Tier IV evidence and has received multiple awards. &#10;&#10;Who Kialo is for: Educators who lead debates and discussions or teach argumentative reasoning. Help every student participate in structured, inclusive conversations!&#10;&#10;👉 Try out our demo discussion. No sign-up required. https://www.kialo-edu.com/demo&#10;&#10;🌐 Visit Kialo at https://www.kialo-edu.com/&#10;&#10;🚀 Learn more with our Kialo in 60 Seconds tutorial videos. https://youtube.com/playlist?list=PLHBYxYwcONgCiE-SFF5WbW8wakyqdJ7cM&amp;si=01SgFpCkzoOpwY-3&#10;&#10;#kialo  #edtechtools  #criticalthinking #studentengagement #inquirybasedlearning &#10;&#10;&#10;&#10;📢 About Kialo&#10;&#10;Kialo is the free tool for thoughtful, inclusive discussion. Driven by our mission to make the world a more thoughtful place, Kialo is free and always will be." title="What is Kialo?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66687" y="2270450"/>
            <a:ext cx="6342475" cy="356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8"/>
          <p:cNvSpPr txBox="1">
            <a:spLocks noGrp="1"/>
          </p:cNvSpPr>
          <p:nvPr>
            <p:ph type="title"/>
          </p:nvPr>
        </p:nvSpPr>
        <p:spPr>
          <a:xfrm>
            <a:off x="266925" y="473475"/>
            <a:ext cx="11142000" cy="861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Lesson Objectives</a:t>
            </a:r>
            <a:endParaRPr sz="3500"/>
          </a:p>
        </p:txBody>
      </p:sp>
      <p:sp>
        <p:nvSpPr>
          <p:cNvPr id="201" name="Google Shape;201;p28"/>
          <p:cNvSpPr txBox="1">
            <a:spLocks noGrp="1"/>
          </p:cNvSpPr>
          <p:nvPr>
            <p:ph type="title"/>
          </p:nvPr>
        </p:nvSpPr>
        <p:spPr>
          <a:xfrm>
            <a:off x="1118600" y="1516925"/>
            <a:ext cx="5917500" cy="3087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Analyze real-world cases of censorship and whistleblowing</a:t>
            </a:r>
            <a:endParaRPr sz="30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r>
              <a:rPr lang="en-US" sz="3000"/>
              <a:t>Evaluate the cases’ ethical implications, power dynamics, and impact on knowledge sharing</a:t>
            </a:r>
            <a:endParaRPr sz="30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spcBef>
                <a:spcPts val="2500"/>
              </a:spcBef>
              <a:spcAft>
                <a:spcPts val="2500"/>
              </a:spcAft>
              <a:buNone/>
            </a:pPr>
            <a:endParaRPr sz="3000"/>
          </a:p>
        </p:txBody>
      </p:sp>
      <p:pic>
        <p:nvPicPr>
          <p:cNvPr id="202" name="Google Shape;20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925" y="1767675"/>
            <a:ext cx="763652" cy="764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925" y="2915400"/>
            <a:ext cx="763652" cy="7644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8FE"/>
        </a:solidFill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29" title="KialoEdu-Avatar-04@2x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33525" y="4733050"/>
            <a:ext cx="1884600" cy="1884600"/>
          </a:xfrm>
          <a:prstGeom prst="ellipse">
            <a:avLst/>
          </a:prstGeom>
          <a:noFill/>
          <a:ln>
            <a:noFill/>
          </a:ln>
          <a:effectLst>
            <a:outerShdw blurRad="571500" dist="19050" dir="5400000" algn="bl" rotWithShape="0">
              <a:schemeClr val="accent2">
                <a:alpha val="50000"/>
              </a:schemeClr>
            </a:outerShdw>
          </a:effectLst>
        </p:spPr>
      </p:pic>
      <p:sp>
        <p:nvSpPr>
          <p:cNvPr id="209" name="Google Shape;209;p29"/>
          <p:cNvSpPr txBox="1">
            <a:spLocks noGrp="1"/>
          </p:cNvSpPr>
          <p:nvPr>
            <p:ph type="title"/>
          </p:nvPr>
        </p:nvSpPr>
        <p:spPr>
          <a:xfrm>
            <a:off x="266925" y="206425"/>
            <a:ext cx="11142000" cy="785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TOK Concepts</a:t>
            </a:r>
            <a:endParaRPr sz="3500"/>
          </a:p>
        </p:txBody>
      </p:sp>
      <p:sp>
        <p:nvSpPr>
          <p:cNvPr id="210" name="Google Shape;210;p29"/>
          <p:cNvSpPr/>
          <p:nvPr/>
        </p:nvSpPr>
        <p:spPr>
          <a:xfrm>
            <a:off x="166925" y="1146725"/>
            <a:ext cx="6860700" cy="4824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Perspectives: </a:t>
            </a:r>
            <a:r>
              <a:rPr lang="en-US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How do whistleblowers and those enforcing censorship present different viewpoints on the ethical implications of their actions?</a:t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Bias and Power: </a:t>
            </a:r>
            <a:r>
              <a:rPr lang="en-US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Who controls what knowledge is censored or exposed, and how do these decisions reflect power dynamics?</a:t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Justification:</a:t>
            </a:r>
            <a:r>
              <a:rPr lang="en-US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What counts as a valid justification for censorship or whistleblowing, and how do we evaluate the reliability of these justifications?</a:t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Responsibility:</a:t>
            </a:r>
            <a:r>
              <a:rPr lang="en-US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What ethical responsibilities do governments, organizations, and individuals have when censoring or exposing knowledge? Who bears accountability for the consequences of these actions?</a:t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1" name="Google Shape;211;p29"/>
          <p:cNvSpPr/>
          <p:nvPr/>
        </p:nvSpPr>
        <p:spPr>
          <a:xfrm>
            <a:off x="7409975" y="1146725"/>
            <a:ext cx="4289400" cy="3075600"/>
          </a:xfrm>
          <a:prstGeom prst="wedgeRoundRectCallout">
            <a:avLst>
              <a:gd name="adj1" fmla="val 30152"/>
              <a:gd name="adj2" fmla="val 78651"/>
              <a:gd name="adj3" fmla="val 0"/>
            </a:avLst>
          </a:prstGeom>
          <a:solidFill>
            <a:schemeClr val="accent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Today’s lesson links to these TOK concepts. </a:t>
            </a:r>
            <a:endParaRPr sz="24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By completing the activities, you will build knowledge that can help with your assessments.</a:t>
            </a:r>
            <a:endParaRPr sz="24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8FE"/>
        </a:solid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0"/>
          <p:cNvSpPr txBox="1">
            <a:spLocks noGrp="1"/>
          </p:cNvSpPr>
          <p:nvPr>
            <p:ph type="title"/>
          </p:nvPr>
        </p:nvSpPr>
        <p:spPr>
          <a:xfrm>
            <a:off x="266925" y="318150"/>
            <a:ext cx="11142000" cy="785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Introduction: Censorship and Whistleblowing</a:t>
            </a:r>
            <a:endParaRPr sz="3500"/>
          </a:p>
        </p:txBody>
      </p:sp>
      <p:sp>
        <p:nvSpPr>
          <p:cNvPr id="217" name="Google Shape;217;p30"/>
          <p:cNvSpPr txBox="1"/>
          <p:nvPr/>
        </p:nvSpPr>
        <p:spPr>
          <a:xfrm>
            <a:off x="836550" y="1243200"/>
            <a:ext cx="108954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Today’s lesson is about using case studies to expand your knowledge on censorship and whistleblowing.</a:t>
            </a:r>
            <a:endParaRPr sz="24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8" name="Google Shape;218;p30"/>
          <p:cNvSpPr/>
          <p:nvPr/>
        </p:nvSpPr>
        <p:spPr>
          <a:xfrm>
            <a:off x="460080" y="2538900"/>
            <a:ext cx="3408000" cy="2983800"/>
          </a:xfrm>
          <a:prstGeom prst="roundRect">
            <a:avLst>
              <a:gd name="adj" fmla="val 16667"/>
            </a:avLst>
          </a:prstGeom>
          <a:solidFill>
            <a:srgbClr val="1D67AC"/>
          </a:solidFill>
          <a:ln w="9525" cap="flat" cmpd="sng">
            <a:solidFill>
              <a:srgbClr val="1D67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Step 1</a:t>
            </a:r>
            <a:r>
              <a:rPr lang="en-US" sz="2200" b="1" u="sng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(inc. homework)</a:t>
            </a:r>
            <a:endParaRPr sz="22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Conduct in-depth research into a specific case, and give a short presentation to the class.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9" name="Google Shape;219;p30"/>
          <p:cNvSpPr/>
          <p:nvPr/>
        </p:nvSpPr>
        <p:spPr>
          <a:xfrm>
            <a:off x="4227850" y="2538900"/>
            <a:ext cx="3761100" cy="2983800"/>
          </a:xfrm>
          <a:prstGeom prst="roundRect">
            <a:avLst>
              <a:gd name="adj" fmla="val 16667"/>
            </a:avLst>
          </a:prstGeom>
          <a:solidFill>
            <a:srgbClr val="1D67AC"/>
          </a:solidFill>
          <a:ln w="9525" cap="flat" cmpd="sng">
            <a:solidFill>
              <a:srgbClr val="1D67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Step 2 </a:t>
            </a:r>
            <a:endParaRPr sz="22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Present your findings, and refine your arguments in your Kialo discussions.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0" name="Google Shape;220;p30"/>
          <p:cNvSpPr/>
          <p:nvPr/>
        </p:nvSpPr>
        <p:spPr>
          <a:xfrm>
            <a:off x="8323920" y="2538900"/>
            <a:ext cx="3408000" cy="2983800"/>
          </a:xfrm>
          <a:prstGeom prst="roundRect">
            <a:avLst>
              <a:gd name="adj" fmla="val 16667"/>
            </a:avLst>
          </a:prstGeom>
          <a:solidFill>
            <a:srgbClr val="1D67AC"/>
          </a:solidFill>
          <a:ln w="9525" cap="flat" cmpd="sng">
            <a:solidFill>
              <a:srgbClr val="1D67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Step 3</a:t>
            </a:r>
            <a:endParaRPr sz="22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Reflect on the </a:t>
            </a:r>
            <a:r>
              <a:rPr lang="en-US" sz="2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balance between censorship, whistleblowing, and ethical responsibility.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8FE"/>
        </a:solid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1"/>
          <p:cNvSpPr txBox="1">
            <a:spLocks noGrp="1"/>
          </p:cNvSpPr>
          <p:nvPr>
            <p:ph type="title"/>
          </p:nvPr>
        </p:nvSpPr>
        <p:spPr>
          <a:xfrm>
            <a:off x="266925" y="0"/>
            <a:ext cx="11809200" cy="785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Case Study Preparation: Censorship and Whistleblowing</a:t>
            </a:r>
            <a:endParaRPr sz="3500"/>
          </a:p>
        </p:txBody>
      </p:sp>
      <p:sp>
        <p:nvSpPr>
          <p:cNvPr id="226" name="Google Shape;226;p31"/>
          <p:cNvSpPr/>
          <p:nvPr/>
        </p:nvSpPr>
        <p:spPr>
          <a:xfrm>
            <a:off x="833400" y="1686275"/>
            <a:ext cx="10525200" cy="4037100"/>
          </a:xfrm>
          <a:prstGeom prst="roundRect">
            <a:avLst>
              <a:gd name="adj" fmla="val 16667"/>
            </a:avLst>
          </a:prstGeom>
          <a:solidFill>
            <a:srgbClr val="1D67AC"/>
          </a:solidFill>
          <a:ln w="9525" cap="flat" cmpd="sng">
            <a:solidFill>
              <a:srgbClr val="1D67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 b="1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Key Questions</a:t>
            </a:r>
            <a:endParaRPr sz="24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Char char="●"/>
            </a:pPr>
            <a:r>
              <a:rPr lang="en-US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What is the knowledge being censored or exposed?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Char char="●"/>
            </a:pPr>
            <a:r>
              <a:rPr lang="en-US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Who controls the dominant narrative, and why?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Char char="●"/>
            </a:pPr>
            <a:r>
              <a:rPr lang="en-US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What ethical justifications or challenges exist for the censorship/whistleblowing?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Char char="●"/>
            </a:pPr>
            <a:r>
              <a:rPr lang="en-US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How do power structures, cultural values, or political goals shape the knowledge in this case?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Char char="●"/>
            </a:pPr>
            <a:r>
              <a:rPr lang="en-US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Is the censorship or whistleblowing justifiable? Why or why not?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27" name="Google Shape;227;p31" title="Group 332(1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83250" y="4749900"/>
            <a:ext cx="1792849" cy="1594050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31"/>
          <p:cNvSpPr txBox="1"/>
          <p:nvPr/>
        </p:nvSpPr>
        <p:spPr>
          <a:xfrm>
            <a:off x="648300" y="950838"/>
            <a:ext cx="108954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You teacher will assign you a case study for homework.</a:t>
            </a:r>
            <a:endParaRPr sz="24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8FE"/>
        </a:solid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2"/>
          <p:cNvSpPr txBox="1">
            <a:spLocks noGrp="1"/>
          </p:cNvSpPr>
          <p:nvPr>
            <p:ph type="title"/>
          </p:nvPr>
        </p:nvSpPr>
        <p:spPr>
          <a:xfrm>
            <a:off x="266925" y="0"/>
            <a:ext cx="11875200" cy="785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Case Study Preparation: Censorship and Whistleblowing</a:t>
            </a:r>
            <a:endParaRPr sz="3500"/>
          </a:p>
        </p:txBody>
      </p:sp>
      <p:sp>
        <p:nvSpPr>
          <p:cNvPr id="234" name="Google Shape;234;p32"/>
          <p:cNvSpPr/>
          <p:nvPr/>
        </p:nvSpPr>
        <p:spPr>
          <a:xfrm>
            <a:off x="209325" y="832175"/>
            <a:ext cx="3817800" cy="2526300"/>
          </a:xfrm>
          <a:prstGeom prst="roundRect">
            <a:avLst>
              <a:gd name="adj" fmla="val 16667"/>
            </a:avLst>
          </a:prstGeom>
          <a:solidFill>
            <a:srgbClr val="1D67AC"/>
          </a:solidFill>
          <a:ln w="9525" cap="flat" cmpd="sng">
            <a:solidFill>
              <a:srgbClr val="1D67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600" b="1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China’s Great Firewall</a:t>
            </a:r>
            <a:endParaRPr sz="16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Focus:</a:t>
            </a:r>
            <a:r>
              <a:rPr lang="en-US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Government-imposed internet censorship.</a:t>
            </a: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Task:</a:t>
            </a:r>
            <a:r>
              <a:rPr lang="en-US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Analyze the ethical and power dynamics of restricting access to global information and platforms.</a:t>
            </a: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5" name="Google Shape;235;p32"/>
          <p:cNvSpPr/>
          <p:nvPr/>
        </p:nvSpPr>
        <p:spPr>
          <a:xfrm>
            <a:off x="4187100" y="832175"/>
            <a:ext cx="3817800" cy="2526300"/>
          </a:xfrm>
          <a:prstGeom prst="roundRect">
            <a:avLst>
              <a:gd name="adj" fmla="val 16667"/>
            </a:avLst>
          </a:prstGeom>
          <a:solidFill>
            <a:srgbClr val="1D67AC"/>
          </a:solidFill>
          <a:ln w="9525" cap="flat" cmpd="sng">
            <a:solidFill>
              <a:srgbClr val="1D67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600" b="1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Edward Snowden and NSA Leaks</a:t>
            </a:r>
            <a:endParaRPr sz="16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Focus: </a:t>
            </a:r>
            <a:r>
              <a:rPr lang="en-US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Whistleblowing about government surveillance.</a:t>
            </a: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Task: </a:t>
            </a:r>
            <a:r>
              <a:rPr lang="en-US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Evaluate the ethical justifications for Snowden’s actions versus the U.S. government’s claims about national security.</a:t>
            </a: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6" name="Google Shape;236;p32"/>
          <p:cNvSpPr/>
          <p:nvPr/>
        </p:nvSpPr>
        <p:spPr>
          <a:xfrm>
            <a:off x="8164875" y="832175"/>
            <a:ext cx="3817800" cy="2526300"/>
          </a:xfrm>
          <a:prstGeom prst="roundRect">
            <a:avLst>
              <a:gd name="adj" fmla="val 16667"/>
            </a:avLst>
          </a:prstGeom>
          <a:solidFill>
            <a:srgbClr val="1D67AC"/>
          </a:solidFill>
          <a:ln w="9525" cap="flat" cmpd="sng">
            <a:solidFill>
              <a:srgbClr val="1D67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600" b="1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Book Bans in U.S. Schools</a:t>
            </a:r>
            <a:endParaRPr sz="16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Focus:</a:t>
            </a:r>
            <a:r>
              <a:rPr lang="en-US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Local censorship of literature due to ideological or moral concerns.</a:t>
            </a: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Task: </a:t>
            </a:r>
            <a:r>
              <a:rPr lang="en-US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Investigate how cultural values shape censorship decisions and their impact on freedom of thought.</a:t>
            </a: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6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16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7" name="Google Shape;237;p32"/>
          <p:cNvSpPr/>
          <p:nvPr/>
        </p:nvSpPr>
        <p:spPr>
          <a:xfrm>
            <a:off x="209460" y="3573650"/>
            <a:ext cx="3817800" cy="2526300"/>
          </a:xfrm>
          <a:prstGeom prst="roundRect">
            <a:avLst>
              <a:gd name="adj" fmla="val 16667"/>
            </a:avLst>
          </a:prstGeom>
          <a:solidFill>
            <a:srgbClr val="1D67AC"/>
          </a:solidFill>
          <a:ln w="9525" cap="flat" cmpd="sng">
            <a:solidFill>
              <a:srgbClr val="1D67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600" b="1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Facebook and Myanmar Genocide</a:t>
            </a:r>
            <a:endParaRPr sz="16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Focus: </a:t>
            </a:r>
            <a:r>
              <a:rPr lang="en-US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Social media platforms’ role in censorship and propaganda.</a:t>
            </a: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Task: </a:t>
            </a:r>
            <a:r>
              <a:rPr lang="en-US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Examine Facebook’s decision to censor hate speech related to the Rohingya crisis and its ethical implications.</a:t>
            </a: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1000"/>
              </a:spcAft>
              <a:buNone/>
            </a:pP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8" name="Google Shape;238;p32"/>
          <p:cNvSpPr/>
          <p:nvPr/>
        </p:nvSpPr>
        <p:spPr>
          <a:xfrm>
            <a:off x="4187100" y="3573650"/>
            <a:ext cx="3817800" cy="2526300"/>
          </a:xfrm>
          <a:prstGeom prst="roundRect">
            <a:avLst>
              <a:gd name="adj" fmla="val 16667"/>
            </a:avLst>
          </a:prstGeom>
          <a:solidFill>
            <a:srgbClr val="1D67AC"/>
          </a:solidFill>
          <a:ln w="9525" cap="flat" cmpd="sng">
            <a:solidFill>
              <a:srgbClr val="1D67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600" b="1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Wikileaks and Julian Assange</a:t>
            </a:r>
            <a:endParaRPr sz="16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Focus: </a:t>
            </a:r>
            <a:r>
              <a:rPr lang="en-US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Whistleblowing through mass document leaks.</a:t>
            </a: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Task:</a:t>
            </a:r>
            <a:r>
              <a:rPr lang="en-US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Explore whether Wikileaks’ exposure of classified information serves the public good or compromises national security.</a:t>
            </a: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9" name="Google Shape;239;p32"/>
          <p:cNvSpPr/>
          <p:nvPr/>
        </p:nvSpPr>
        <p:spPr>
          <a:xfrm>
            <a:off x="8164875" y="3574026"/>
            <a:ext cx="3817800" cy="2526300"/>
          </a:xfrm>
          <a:prstGeom prst="roundRect">
            <a:avLst>
              <a:gd name="adj" fmla="val 16667"/>
            </a:avLst>
          </a:prstGeom>
          <a:solidFill>
            <a:srgbClr val="1D67AC"/>
          </a:solidFill>
          <a:ln w="9525" cap="flat" cmpd="sng">
            <a:solidFill>
              <a:srgbClr val="1D67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600" b="1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Turkey’s Media Crackdown</a:t>
            </a:r>
            <a:endParaRPr sz="16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Focus:</a:t>
            </a:r>
            <a:r>
              <a:rPr lang="en-US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Censorship of journalists and media outlets.</a:t>
            </a: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Task:</a:t>
            </a:r>
            <a:r>
              <a:rPr lang="en-US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Analyze how government censorship suppresses dissent and how whistleblowers attempt to challenge these restrictions.</a:t>
            </a: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endParaRPr sz="16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8FE"/>
        </a:solidFill>
        <a:effectLst/>
      </p:bgPr>
    </p:bg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3"/>
          <p:cNvSpPr txBox="1">
            <a:spLocks noGrp="1"/>
          </p:cNvSpPr>
          <p:nvPr>
            <p:ph type="title"/>
          </p:nvPr>
        </p:nvSpPr>
        <p:spPr>
          <a:xfrm>
            <a:off x="266925" y="0"/>
            <a:ext cx="11925000" cy="785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Case Study Preparation: Censorship and Whistleblowing</a:t>
            </a:r>
            <a:endParaRPr sz="3500"/>
          </a:p>
        </p:txBody>
      </p:sp>
      <p:sp>
        <p:nvSpPr>
          <p:cNvPr id="245" name="Google Shape;245;p33"/>
          <p:cNvSpPr/>
          <p:nvPr/>
        </p:nvSpPr>
        <p:spPr>
          <a:xfrm>
            <a:off x="833400" y="1811650"/>
            <a:ext cx="10525200" cy="3371400"/>
          </a:xfrm>
          <a:prstGeom prst="roundRect">
            <a:avLst>
              <a:gd name="adj" fmla="val 16667"/>
            </a:avLst>
          </a:prstGeom>
          <a:solidFill>
            <a:srgbClr val="1D67AC"/>
          </a:solidFill>
          <a:ln w="9525" cap="flat" cmpd="sng">
            <a:solidFill>
              <a:srgbClr val="1D67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200" b="1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Presentation</a:t>
            </a:r>
            <a:endParaRPr sz="22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Your presentation should focus on: 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Roboto"/>
              <a:buChar char="●"/>
            </a:pP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The conflict or alignment between ethics and power.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Roboto"/>
              <a:buChar char="●"/>
            </a:pP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Examples of bias or justification.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Roboto"/>
              <a:buChar char="●"/>
            </a:pP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Summary of your case study’s key takeaways.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46" name="Google Shape;246;p33" title="Group 332(1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45375" y="4423900"/>
            <a:ext cx="1792849" cy="1594050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33"/>
          <p:cNvSpPr txBox="1"/>
          <p:nvPr/>
        </p:nvSpPr>
        <p:spPr>
          <a:xfrm>
            <a:off x="648300" y="950838"/>
            <a:ext cx="108954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You will need to give a short presentation to the class on your case study.</a:t>
            </a:r>
            <a:endParaRPr sz="24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8FE"/>
        </a:solidFill>
        <a:effectLst/>
      </p:bgPr>
    </p:bg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4"/>
          <p:cNvSpPr txBox="1">
            <a:spLocks noGrp="1"/>
          </p:cNvSpPr>
          <p:nvPr>
            <p:ph type="title"/>
          </p:nvPr>
        </p:nvSpPr>
        <p:spPr>
          <a:xfrm>
            <a:off x="266925" y="318150"/>
            <a:ext cx="11142000" cy="785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Introduction: Censorship and Whistleblowing</a:t>
            </a:r>
            <a:endParaRPr sz="3500"/>
          </a:p>
        </p:txBody>
      </p:sp>
      <p:sp>
        <p:nvSpPr>
          <p:cNvPr id="253" name="Google Shape;253;p34"/>
          <p:cNvSpPr/>
          <p:nvPr/>
        </p:nvSpPr>
        <p:spPr>
          <a:xfrm>
            <a:off x="280416" y="1937100"/>
            <a:ext cx="5486400" cy="2983800"/>
          </a:xfrm>
          <a:prstGeom prst="wedgeRoundRectCallout">
            <a:avLst>
              <a:gd name="adj1" fmla="val -47753"/>
              <a:gd name="adj2" fmla="val 67188"/>
              <a:gd name="adj3" fmla="val 0"/>
            </a:avLst>
          </a:prstGeom>
          <a:solidFill>
            <a:srgbClr val="1D67AC"/>
          </a:solidFill>
          <a:ln w="9525" cap="flat" cmpd="sng">
            <a:solidFill>
              <a:srgbClr val="1D67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Class Discussion</a:t>
            </a:r>
            <a:endParaRPr sz="24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Who decides what is censored? 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How does censorship impact individual freedoms?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54" name="Google Shape;254;p34" title="dicussionlightbulb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81151" y="1982401"/>
            <a:ext cx="5486400" cy="2893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Kialo Edu Theme">
  <a:themeElements>
    <a:clrScheme name="Simple Light">
      <a:dk1>
        <a:srgbClr val="2C343D"/>
      </a:dk1>
      <a:lt1>
        <a:srgbClr val="FFFFFF"/>
      </a:lt1>
      <a:dk2>
        <a:srgbClr val="595959"/>
      </a:dk2>
      <a:lt2>
        <a:srgbClr val="FAFCFD"/>
      </a:lt2>
      <a:accent1>
        <a:srgbClr val="0069E0"/>
      </a:accent1>
      <a:accent2>
        <a:srgbClr val="1D67AC"/>
      </a:accent2>
      <a:accent3>
        <a:srgbClr val="0A207A"/>
      </a:accent3>
      <a:accent4>
        <a:srgbClr val="144777"/>
      </a:accent4>
      <a:accent5>
        <a:srgbClr val="F2F4F5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ialo Edu Theme">
  <a:themeElements>
    <a:clrScheme name="Simple Light">
      <a:dk1>
        <a:srgbClr val="2C343D"/>
      </a:dk1>
      <a:lt1>
        <a:srgbClr val="FFFFFF"/>
      </a:lt1>
      <a:dk2>
        <a:srgbClr val="595959"/>
      </a:dk2>
      <a:lt2>
        <a:srgbClr val="FAFCFD"/>
      </a:lt2>
      <a:accent1>
        <a:srgbClr val="0069E0"/>
      </a:accent1>
      <a:accent2>
        <a:srgbClr val="1D67AC"/>
      </a:accent2>
      <a:accent3>
        <a:srgbClr val="0A207A"/>
      </a:accent3>
      <a:accent4>
        <a:srgbClr val="144777"/>
      </a:accent4>
      <a:accent5>
        <a:srgbClr val="F2F4F5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763</Words>
  <Application>Microsoft Office PowerPoint</Application>
  <PresentationFormat>Widescreen</PresentationFormat>
  <Paragraphs>135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Calibri</vt:lpstr>
      <vt:lpstr>Roboto</vt:lpstr>
      <vt:lpstr>Arial</vt:lpstr>
      <vt:lpstr>Roboto Medium</vt:lpstr>
      <vt:lpstr>Kialo Edu Theme</vt:lpstr>
      <vt:lpstr>Kialo Edu Theme</vt:lpstr>
      <vt:lpstr>How do real-world examples of censorship and whistleblowing highlight tensions between ethics, power, and knowledge?  </vt:lpstr>
      <vt:lpstr>How does Kialo work?</vt:lpstr>
      <vt:lpstr>Lesson Objectives</vt:lpstr>
      <vt:lpstr>TOK Concepts</vt:lpstr>
      <vt:lpstr>Introduction: Censorship and Whistleblowing</vt:lpstr>
      <vt:lpstr>Case Study Preparation: Censorship and Whistleblowing</vt:lpstr>
      <vt:lpstr>Case Study Preparation: Censorship and Whistleblowing</vt:lpstr>
      <vt:lpstr>Case Study Preparation: Censorship and Whistleblowing</vt:lpstr>
      <vt:lpstr>Introduction: Censorship and Whistleblowing</vt:lpstr>
      <vt:lpstr>Introduction: Censorship and Whistleblowing</vt:lpstr>
      <vt:lpstr>Kialo Discussion: Can censorship ever be justified?</vt:lpstr>
      <vt:lpstr>Reflection Task: Censorship and Whistleblowing</vt:lpstr>
      <vt:lpstr>Lesson Objectives: Recap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Louise Ward</dc:creator>
  <cp:lastModifiedBy>Louise Ward</cp:lastModifiedBy>
  <cp:revision>1</cp:revision>
  <dcterms:modified xsi:type="dcterms:W3CDTF">2025-07-08T17:21:47Z</dcterms:modified>
</cp:coreProperties>
</file>