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9ae9bdaf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9ae9bdaf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5f9ae9bdaf_0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5f9ae9bdaf_0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f9ae9bdaf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f9ae9bdaf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f9ae9bdaf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f9ae9bdaf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5f9ae9bdaf_0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5f9ae9bdaf_0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62896b05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62896b05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f9ae9bdaf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f9ae9bdaf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f9ae9bdaf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f9ae9bdaf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5f9ae9bdaf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5f9ae9bdaf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5f9ae9bdaf_0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5f9ae9bdaf_0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f9ae9bdaf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f9ae9bdaf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f9ae9bdaf_0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f9ae9bdaf_0_3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9ae9bda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9ae9bda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f9ae9bdaf_0_3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f9ae9bdaf_0_3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f9ae9bdaf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f9ae9bdaf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chtarget.com/whatis/definition/Great-Firewall-of-China" TargetMode="External"/><Relationship Id="rId7" Type="http://schemas.openxmlformats.org/officeDocument/2006/relationships/hyperlink" Target="https://freedomhous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en.org/book-bans/" TargetMode="External"/><Relationship Id="rId5" Type="http://schemas.openxmlformats.org/officeDocument/2006/relationships/hyperlink" Target="https://freedomhouse.org/country/iran/freedom-net/2024" TargetMode="External"/><Relationship Id="rId4" Type="http://schemas.openxmlformats.org/officeDocument/2006/relationships/hyperlink" Target="https://www.bbc.co.uk/news/world-asia-pacific-152590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572350" y="1971400"/>
            <a:ext cx="6671700" cy="754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Can censorship ever </a:t>
            </a:r>
            <a:endParaRPr sz="4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be justified?</a:t>
            </a:r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396100"/>
            <a:ext cx="6671700" cy="122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Politics: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Censorship and Whistleblowing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1: Opening Debate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4138" y="4628100"/>
            <a:ext cx="7543800" cy="9239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6" name="Google Shape;256;p35"/>
          <p:cNvSpPr txBox="1"/>
          <p:nvPr/>
        </p:nvSpPr>
        <p:spPr>
          <a:xfrm>
            <a:off x="1099050" y="1062725"/>
            <a:ext cx="1051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On Kialo, the discussion is represented by an argument tree. 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pros are green and the cons are red.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7" name="Google Shape;25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1575" y="2426038"/>
            <a:ext cx="2828925" cy="176212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8" name="Google Shape;258;p35"/>
          <p:cNvSpPr txBox="1">
            <a:spLocks noGrp="1"/>
          </p:cNvSpPr>
          <p:nvPr>
            <p:ph type="title"/>
          </p:nvPr>
        </p:nvSpPr>
        <p:spPr>
          <a:xfrm>
            <a:off x="418350" y="147425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59" name="Google Shape;259;p35"/>
          <p:cNvSpPr/>
          <p:nvPr/>
        </p:nvSpPr>
        <p:spPr>
          <a:xfrm>
            <a:off x="418350" y="2375900"/>
            <a:ext cx="32952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Here are two Kialo argument trees.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Which one represents a more in-depth discussion?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22" y="1523350"/>
            <a:ext cx="5757751" cy="705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5" name="Google Shape;26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78138" y="1260075"/>
            <a:ext cx="3063375" cy="1908175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425725" y="180250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The Argument Tree</a:t>
            </a:r>
            <a:endParaRPr sz="3500"/>
          </a:p>
        </p:txBody>
      </p:sp>
      <p:sp>
        <p:nvSpPr>
          <p:cNvPr id="267" name="Google Shape;267;p36"/>
          <p:cNvSpPr/>
          <p:nvPr/>
        </p:nvSpPr>
        <p:spPr>
          <a:xfrm>
            <a:off x="845200" y="2432525"/>
            <a:ext cx="4918800" cy="31266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everyone has added their own perspective on the thesis.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Some perspectives might be repeated.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Students have not engaged with their peers’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is unlikely to be an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107025" y="3332225"/>
            <a:ext cx="4605600" cy="22269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this discussion, students have added their perspective on the thesis, developed their arguments, and responded to other perspectives.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results in a more in-depth discussion!</a:t>
            </a: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525000" y="3480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censorship ever be justified?</a:t>
            </a:r>
            <a:endParaRPr sz="3500"/>
          </a:p>
        </p:txBody>
      </p:sp>
      <p:sp>
        <p:nvSpPr>
          <p:cNvPr id="274" name="Google Shape;274;p37"/>
          <p:cNvSpPr/>
          <p:nvPr/>
        </p:nvSpPr>
        <p:spPr>
          <a:xfrm>
            <a:off x="705975" y="1876575"/>
            <a:ext cx="10629600" cy="34197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Building Arguments</a:t>
            </a:r>
            <a:endParaRPr sz="24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1: Choose the starter claim you most agree with.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2: Develop this claim by adding at least 2 pros.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3: Add at least 2 cons to represent an alternative perspective.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4: Repeat this for at least 3 other starter claims.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5: Your peers will also add claims to the discussion. Try to respond to at least 3 of these.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37"/>
          <p:cNvSpPr txBox="1"/>
          <p:nvPr/>
        </p:nvSpPr>
        <p:spPr>
          <a:xfrm>
            <a:off x="911000" y="122780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Let’s apply this to a discussion!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6" name="Google Shape;276;p37" title="discussion-claim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0421" y="2612807"/>
            <a:ext cx="1046951" cy="8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7"/>
          <p:cNvSpPr txBox="1"/>
          <p:nvPr/>
        </p:nvSpPr>
        <p:spPr>
          <a:xfrm>
            <a:off x="911000" y="5390950"/>
            <a:ext cx="10518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Check the argument tree: How deep is the discussion?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Censorship</a:t>
            </a:r>
            <a:endParaRPr sz="3500"/>
          </a:p>
        </p:txBody>
      </p:sp>
      <p:sp>
        <p:nvSpPr>
          <p:cNvPr id="283" name="Google Shape;283;p38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Who decides what knowledge is censored?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 censorship always about power, or can it reflect genuine ethical concerns?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societal values influence what is deemed acceptable or harmful?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4" name="Google Shape;284;p38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9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Exit Ticket Task: Censorship</a:t>
            </a:r>
            <a:endParaRPr sz="3500"/>
          </a:p>
        </p:txBody>
      </p:sp>
      <p:sp>
        <p:nvSpPr>
          <p:cNvPr id="290" name="Google Shape;290;p39"/>
          <p:cNvSpPr/>
          <p:nvPr/>
        </p:nvSpPr>
        <p:spPr>
          <a:xfrm>
            <a:off x="355651" y="1686350"/>
            <a:ext cx="5815200" cy="2983800"/>
          </a:xfrm>
          <a:prstGeom prst="wedgeRoundRectCallout">
            <a:avLst>
              <a:gd name="adj1" fmla="val -51330"/>
              <a:gd name="adj2" fmla="val 66767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How does censorship impact individual freedoms versus collective safety?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censorship ever be entirely unbiased? 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Why or why not?</a:t>
            </a: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91" name="Google Shape;291;p39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73165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97" name="Google Shape;297;p40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57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Examine how censorship impacts the development of knowledge, including what is studied, published, and taught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Explore diverse perspectives on the ethics of censorship, focusing on power dynamics, societal impact, and individual rights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98" name="Google Shape;29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75" y="38232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20190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79525" y="2270450"/>
            <a:ext cx="6432975" cy="361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118600" y="1516925"/>
            <a:ext cx="5917500" cy="257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Examine how censorship impacts the development of knowledge, including what is studied, published, and taught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3000"/>
              <a:t>Explore diverse perspectives on the ethics of censorship, focusing on power dynamics, societal impact, and individual rights</a:t>
            </a: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30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25" y="17676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175" y="3823250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0" name="Google Shape;210;p29"/>
          <p:cNvSpPr/>
          <p:nvPr/>
        </p:nvSpPr>
        <p:spPr>
          <a:xfrm>
            <a:off x="166925" y="1146725"/>
            <a:ext cx="6860700" cy="419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Ethics: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What are the moral implications of suppressing or exposing knowledge?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can censorship or whistleblowing reinforce or challenge power structures?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Justification:</a:t>
            </a:r>
            <a:r>
              <a:rPr lang="en-US" sz="2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 governments and whistleblowers justify their actions?</a:t>
            </a: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3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</a:t>
            </a:r>
            <a:endParaRPr sz="3500"/>
          </a:p>
        </p:txBody>
      </p:sp>
      <p:sp>
        <p:nvSpPr>
          <p:cNvPr id="217" name="Google Shape;217;p30"/>
          <p:cNvSpPr txBox="1"/>
          <p:nvPr/>
        </p:nvSpPr>
        <p:spPr>
          <a:xfrm>
            <a:off x="836550" y="1243200"/>
            <a:ext cx="105189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sharing your </a:t>
            </a:r>
            <a:r>
              <a:rPr lang="en-US" sz="2400" b="1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existing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knowledge and perspectives on whether censorship can ever be justified.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Discuss the class’s initial response to the question.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Share your existing knowledge and perspectives and respond to those of your peers in an in-depth Kialo discussion.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the ethical issues surrounding censorship.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 and Whistleblowing</a:t>
            </a:r>
            <a:endParaRPr sz="3500"/>
          </a:p>
        </p:txBody>
      </p:sp>
      <p:sp>
        <p:nvSpPr>
          <p:cNvPr id="226" name="Google Shape;226;p31"/>
          <p:cNvSpPr/>
          <p:nvPr/>
        </p:nvSpPr>
        <p:spPr>
          <a:xfrm>
            <a:off x="266917" y="1623675"/>
            <a:ext cx="54864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Censorship (Oxford Languages)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suppression or prohibition of any parts of books, films, news, etc., that are considered obscene, politically unacceptable, or a threat to security.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31"/>
          <p:cNvSpPr/>
          <p:nvPr/>
        </p:nvSpPr>
        <p:spPr>
          <a:xfrm>
            <a:off x="6311867" y="1623675"/>
            <a:ext cx="54864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Whistleblowing (Oxford Reference)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source who makes public information about alleged wrongdoing, typically by or within the organization in which they are employed.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 txBox="1"/>
          <p:nvPr/>
        </p:nvSpPr>
        <p:spPr>
          <a:xfrm>
            <a:off x="578475" y="4854000"/>
            <a:ext cx="4863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Who decides what information 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is censored?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6623425" y="4854000"/>
            <a:ext cx="48633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Why might someone choose to blow the whistle?</a:t>
            </a:r>
            <a:endParaRPr sz="2400"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</a:t>
            </a:r>
            <a:endParaRPr sz="3500"/>
          </a:p>
        </p:txBody>
      </p:sp>
      <p:sp>
        <p:nvSpPr>
          <p:cNvPr id="235" name="Google Shape;235;p32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you think of examples of government censorship?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censorship ever be justified?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6" name="Google Shape;236;p32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>
            <a:spLocks noGrp="1"/>
          </p:cNvSpPr>
          <p:nvPr>
            <p:ph type="title"/>
          </p:nvPr>
        </p:nvSpPr>
        <p:spPr>
          <a:xfrm>
            <a:off x="266925" y="3181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Introduction: Censorship</a:t>
            </a:r>
            <a:endParaRPr sz="3500"/>
          </a:p>
        </p:txBody>
      </p:sp>
      <p:sp>
        <p:nvSpPr>
          <p:cNvPr id="242" name="Google Shape;242;p33"/>
          <p:cNvSpPr/>
          <p:nvPr/>
        </p:nvSpPr>
        <p:spPr>
          <a:xfrm>
            <a:off x="266925" y="1204713"/>
            <a:ext cx="11294100" cy="40671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Examples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 u="sng">
                <a:solidFill>
                  <a:srgbClr val="A7E8E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Great Firewall of China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The Chinese government heavily censors the internet.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 u="sng">
                <a:solidFill>
                  <a:srgbClr val="A7E8E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North Korea's media control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North Korea has a state-run media system.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 u="sng">
                <a:solidFill>
                  <a:srgbClr val="A7E8EF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Iran's censorship of social media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The Iranian government blocks social media sites and monitors online activity.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Roboto"/>
              <a:buChar char="●"/>
            </a:pPr>
            <a:r>
              <a:rPr lang="en-US" sz="2200" u="sng">
                <a:solidFill>
                  <a:srgbClr val="A7E8EF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United States’ book bans</a:t>
            </a: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:  Some states have banned books, particularly those focused on LGBTQ+ people and people of color.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1599750" y="5388875"/>
            <a:ext cx="9427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Visit </a:t>
            </a:r>
            <a:r>
              <a:rPr lang="en-US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Freedom House</a:t>
            </a: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to discover more.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"/>
          <p:cNvSpPr txBox="1">
            <a:spLocks noGrp="1"/>
          </p:cNvSpPr>
          <p:nvPr>
            <p:ph type="title"/>
          </p:nvPr>
        </p:nvSpPr>
        <p:spPr>
          <a:xfrm>
            <a:off x="328125" y="180250"/>
            <a:ext cx="11667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Kialo Discussion: Can censorship ever be justified?</a:t>
            </a:r>
            <a:endParaRPr sz="3500"/>
          </a:p>
        </p:txBody>
      </p:sp>
      <p:sp>
        <p:nvSpPr>
          <p:cNvPr id="249" name="Google Shape;249;p34"/>
          <p:cNvSpPr/>
          <p:nvPr/>
        </p:nvSpPr>
        <p:spPr>
          <a:xfrm>
            <a:off x="280425" y="1937100"/>
            <a:ext cx="49572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that you’ve had chance to discuss your initial thoughts, you are going to add your ideas to a Kialo discussion.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Let’s learn more about having an </a:t>
            </a:r>
            <a:r>
              <a:rPr lang="en-US"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in-depth</a:t>
            </a:r>
            <a:r>
              <a:rPr lang="en-US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discussion on Kialo.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0" name="Google Shape;25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8725" y="1025350"/>
            <a:ext cx="6430879" cy="4823159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768</Words>
  <Application>Microsoft Office PowerPoint</Application>
  <PresentationFormat>Widescreen</PresentationFormat>
  <Paragraphs>153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Roboto</vt:lpstr>
      <vt:lpstr>Roboto Medium</vt:lpstr>
      <vt:lpstr>Arial</vt:lpstr>
      <vt:lpstr>Kialo Edu Theme</vt:lpstr>
      <vt:lpstr>Kialo Edu Theme</vt:lpstr>
      <vt:lpstr>Can censorship ever  be justified?</vt:lpstr>
      <vt:lpstr>How does Kialo work?</vt:lpstr>
      <vt:lpstr>Lesson Objectives</vt:lpstr>
      <vt:lpstr>TOK Concepts</vt:lpstr>
      <vt:lpstr>Introduction: Censorship</vt:lpstr>
      <vt:lpstr>Introduction: Censorship and Whistleblowing</vt:lpstr>
      <vt:lpstr>Introduction: Censorship</vt:lpstr>
      <vt:lpstr>Introduction: Censorship</vt:lpstr>
      <vt:lpstr>Kialo Discussion: Can censorship ever be justified?</vt:lpstr>
      <vt:lpstr>Kialo Discussion: The Argument Tree</vt:lpstr>
      <vt:lpstr>Kialo Discussion: The Argument Tree</vt:lpstr>
      <vt:lpstr>Kialo Discussion: Can censorship ever be justified?</vt:lpstr>
      <vt:lpstr>Reflection Task: Censorship</vt:lpstr>
      <vt:lpstr>Exit Ticket Task: Censorship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2025-07-08T17:20:46Z</dcterms:modified>
</cp:coreProperties>
</file>