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Medium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af9b01a30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af9b01a30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2996994fc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2996994fc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f9b01a30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f9b01a30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a782f2f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3a782f2f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a78790f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3a78790f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af9b01a30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af9b01a30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27dcf761a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27dcf761a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af9b01a30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af9b01a30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af9b01a30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af9b01a30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186abd6be_3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5186abd6be_3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68550ef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268550ef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f9b01a30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af9b01a30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68550ef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268550efa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68550efa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268550efa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d22ed35f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2d22ed35f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78e7b43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378e7b43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af9b01a30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af9b01a30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af9b01a30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af9b01a30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304800" y="1970325"/>
            <a:ext cx="6671700" cy="3048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can knowledge users develop strong, structured arguments?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433700"/>
            <a:ext cx="6671700" cy="102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Language: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Lingua Franca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4: Writing a TOK Essay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60" name="Google Shape;260;p35"/>
          <p:cNvSpPr/>
          <p:nvPr/>
        </p:nvSpPr>
        <p:spPr>
          <a:xfrm>
            <a:off x="525000" y="1379875"/>
            <a:ext cx="11142000" cy="3289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sz="23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the example strengthen the claim?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Ways of Knowing (WOKs) or Areas of Knowledge (AOKs) are relevant here?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counterclaim effectively challenge the claim, encouraging deeper exploration?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75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71050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323088" y="186900"/>
            <a:ext cx="115458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Application: TOK Essay Prescribed Titles</a:t>
            </a:r>
            <a:endParaRPr sz="3500"/>
          </a:p>
        </p:txBody>
      </p:sp>
      <p:sp>
        <p:nvSpPr>
          <p:cNvPr id="268" name="Google Shape;268;p36"/>
          <p:cNvSpPr txBox="1"/>
          <p:nvPr/>
        </p:nvSpPr>
        <p:spPr>
          <a:xfrm>
            <a:off x="152950" y="1084750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these prompts apply to the topics we’ve covered?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 you identify any other prompts that link?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709475" y="4161075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Does it matter if our acquisition of knowledge happens in “bubbles” where some information and voices are excluded?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2023)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776982" y="2079850"/>
            <a:ext cx="47493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underestimate the challenges of taking knowledge out of its original context and transferring it to a different context?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2024)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6631968" y="2028788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 it problematic that knowledge is so often shaped by the values of those who produce it?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(Nov 2023)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6631975" y="4161075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there be knowledge that is independent of culture?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(May 2022)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36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400" y="3208850"/>
            <a:ext cx="1721175" cy="15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79" name="Google Shape;279;p37"/>
          <p:cNvSpPr/>
          <p:nvPr/>
        </p:nvSpPr>
        <p:spPr>
          <a:xfrm>
            <a:off x="300504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Select an essay prompt from the list your teacher provides.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3244885" y="170320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claim and real-life example.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could use one of the examples from this unit.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6189240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counterclaim, using another real-life example if possible.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9151896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plan to write your essay section.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should be clear and coherent, with a TOK focus.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88" name="Google Shape;288;p38"/>
          <p:cNvSpPr/>
          <p:nvPr/>
        </p:nvSpPr>
        <p:spPr>
          <a:xfrm>
            <a:off x="300500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prescribed title to a Kialo discussion as the Discussion Name.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32448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a multi-thesis discussion.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AOKs as your theses.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61983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main claim under your first thesis.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pros to support this based on your examples and evaluation.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91518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 contrasting perspective using a con.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Break your examples and evidence down into single claims to help you build a logical line of reasoning.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1952400" y="1087650"/>
            <a:ext cx="828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can use a blank Kialo discussion to plan out your essay section.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TOK Essay Checklist</a:t>
            </a:r>
            <a:endParaRPr sz="3500"/>
          </a:p>
        </p:txBody>
      </p:sp>
      <p:sp>
        <p:nvSpPr>
          <p:cNvPr id="298" name="Google Shape;298;p39"/>
          <p:cNvSpPr/>
          <p:nvPr/>
        </p:nvSpPr>
        <p:spPr>
          <a:xfrm>
            <a:off x="266925" y="1558325"/>
            <a:ext cx="6932100" cy="3565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Exchange your writing with your peers.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relevant sections of the checklist to evaluate your peers’ work.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Revise your work based on their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9" name="Google Shape;299;p39" title="illust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160" y="3759272"/>
            <a:ext cx="1589626" cy="10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125" y="339575"/>
            <a:ext cx="4224092" cy="5600399"/>
          </a:xfrm>
          <a:prstGeom prst="rect">
            <a:avLst/>
          </a:prstGeom>
          <a:noFill/>
          <a:ln w="19050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Developing Feedback</a:t>
            </a:r>
            <a:endParaRPr sz="3500"/>
          </a:p>
        </p:txBody>
      </p:sp>
      <p:sp>
        <p:nvSpPr>
          <p:cNvPr id="306" name="Google Shape;306;p40"/>
          <p:cNvSpPr/>
          <p:nvPr/>
        </p:nvSpPr>
        <p:spPr>
          <a:xfrm>
            <a:off x="774450" y="1346525"/>
            <a:ext cx="10643100" cy="4019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Points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clearly stated, and does it tie back to the prompt?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concrete, relevant, and well-explained?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meaningfully different or just a weaker version of the claim?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Does it show awareness of how knowledge is justified, constructed, or challenged?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and clarity: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Are there any vague statements or unclear references?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4582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TOK Essay Writing</a:t>
            </a:r>
            <a:endParaRPr sz="3500"/>
          </a:p>
        </p:txBody>
      </p:sp>
      <p:sp>
        <p:nvSpPr>
          <p:cNvPr id="312" name="Google Shape;312;p41"/>
          <p:cNvSpPr/>
          <p:nvPr/>
        </p:nvSpPr>
        <p:spPr>
          <a:xfrm>
            <a:off x="355650" y="1731650"/>
            <a:ext cx="5815200" cy="28479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was the most challenging part of writing this essay section?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perspectives influence debates on having a lingua franca?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will this practice help you prepare for the TOK essay assessment?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3" name="Google Shape;313;p4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Extension/Homework Activities: TOK Essay</a:t>
            </a:r>
            <a:endParaRPr sz="3500"/>
          </a:p>
        </p:txBody>
      </p:sp>
      <p:sp>
        <p:nvSpPr>
          <p:cNvPr id="319" name="Google Shape;319;p42"/>
          <p:cNvSpPr/>
          <p:nvPr/>
        </p:nvSpPr>
        <p:spPr>
          <a:xfrm>
            <a:off x="617700" y="1395150"/>
            <a:ext cx="10956600" cy="3562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A: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Expand the paragraph by adding another real-world example or a deeper analysis of the counterclaim.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B: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a different context (another region or era) to see if the claim holds universally or changes with cultural/political conditions.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C: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Draft an introductory or concluding paragraph linking the argument to a broader TOK theme.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0" name="Google Shape;320;p4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500" y="4044075"/>
            <a:ext cx="2225699" cy="19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>
            <a:spLocks noGrp="1"/>
          </p:cNvSpPr>
          <p:nvPr>
            <p:ph type="title"/>
          </p:nvPr>
        </p:nvSpPr>
        <p:spPr>
          <a:xfrm>
            <a:off x="304800" y="342200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TOK essay claim using the TOK essay structure.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power, culture, perspective).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Practice structured writing for the TOK essay assessment.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600"/>
          </a:p>
        </p:txBody>
      </p:sp>
      <p:pic>
        <p:nvPicPr>
          <p:cNvPr id="327" name="Google Shape;3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165480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2794325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393385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5073375"/>
            <a:ext cx="631348" cy="63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4800" y="285400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TOK essay claim using the TOK essay structure.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power, culture, perspective).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Practice structured writing for the TOK essay assessment.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600"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165480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2794325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393385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5073375"/>
            <a:ext cx="631348" cy="63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8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04" name="Google Shape;204;p28"/>
          <p:cNvSpPr/>
          <p:nvPr/>
        </p:nvSpPr>
        <p:spPr>
          <a:xfrm>
            <a:off x="166925" y="1146725"/>
            <a:ext cx="6860700" cy="433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Who decides which languages carry authority in global knowledge systems?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does language shape the lens through which we interpret truth or knowledge?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Culture: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does linguistic dominance impact the survival and transmission of cultural knowledge?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1" name="Google Shape;211;p29"/>
          <p:cNvSpPr txBox="1"/>
          <p:nvPr/>
        </p:nvSpPr>
        <p:spPr>
          <a:xfrm>
            <a:off x="836550" y="1243200"/>
            <a:ext cx="1051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applying your learning to practice writing a section of the TOK essay.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Learn about the structure of the TOK essay.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and write your own section of the TOK essay, using what you’ve learnt on the dominance of language.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Peer-review your writing, and revise it based on feedback.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20" name="Google Shape;220;p30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we develop a strong argument in a TOK essay?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30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266925" y="2304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Class Discussion: What makes a TOK essay unique?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480300" y="1396675"/>
            <a:ext cx="11231400" cy="4362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TOK essay should: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on knowledge (not merely opinions).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real-world examples drawn from multiple Areas of Knowledge (AOKs).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counterclaims.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TOK concepts (e.g., power, culture, perspective).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implications and limitations of the argument.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31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452" y="4247825"/>
            <a:ext cx="1629251" cy="14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266925" y="1211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1</a:t>
            </a:r>
            <a:endParaRPr sz="3500"/>
          </a:p>
        </p:txBody>
      </p:sp>
      <p:sp>
        <p:nvSpPr>
          <p:cNvPr id="234" name="Google Shape;234;p32"/>
          <p:cNvSpPr/>
          <p:nvPr/>
        </p:nvSpPr>
        <p:spPr>
          <a:xfrm>
            <a:off x="3333325" y="1033150"/>
            <a:ext cx="6212100" cy="1544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Assume a position.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 key topic-specific terms.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Introduce chosen AOKs.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the aspects of the topic you will explore.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2532750" y="2786450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1), including real-life example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2608075" y="455402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1)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7" name="Google Shape;237;p32"/>
          <p:cNvGrpSpPr/>
          <p:nvPr/>
        </p:nvGrpSpPr>
        <p:grpSpPr>
          <a:xfrm>
            <a:off x="266925" y="1950175"/>
            <a:ext cx="2090300" cy="4225200"/>
            <a:chOff x="266925" y="1950175"/>
            <a:chExt cx="2090300" cy="4225200"/>
          </a:xfrm>
        </p:grpSpPr>
        <p:sp>
          <p:nvSpPr>
            <p:cNvPr id="238" name="Google Shape;238;p32"/>
            <p:cNvSpPr txBox="1"/>
            <p:nvPr/>
          </p:nvSpPr>
          <p:spPr>
            <a:xfrm>
              <a:off x="1316525" y="1950175"/>
              <a:ext cx="1040700" cy="422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0">
                  <a:solidFill>
                    <a:schemeClr val="accent4"/>
                  </a:solidFill>
                </a:rPr>
                <a:t>{</a:t>
              </a:r>
              <a:endParaRPr sz="27000">
                <a:solidFill>
                  <a:schemeClr val="accent4"/>
                </a:solidFill>
              </a:endParaRPr>
            </a:p>
          </p:txBody>
        </p:sp>
        <p:sp>
          <p:nvSpPr>
            <p:cNvPr id="239" name="Google Shape;239;p32"/>
            <p:cNvSpPr txBox="1"/>
            <p:nvPr/>
          </p:nvSpPr>
          <p:spPr>
            <a:xfrm>
              <a:off x="266925" y="3929225"/>
              <a:ext cx="1153500" cy="8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Lesson Focus</a:t>
              </a:r>
              <a:endParaRPr sz="21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266925" y="1017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2</a:t>
            </a:r>
            <a:endParaRPr sz="3500"/>
          </a:p>
        </p:txBody>
      </p:sp>
      <p:sp>
        <p:nvSpPr>
          <p:cNvPr id="245" name="Google Shape;245;p33"/>
          <p:cNvSpPr/>
          <p:nvPr/>
        </p:nvSpPr>
        <p:spPr>
          <a:xfrm>
            <a:off x="3258000" y="4480975"/>
            <a:ext cx="6212100" cy="1544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 the different AOKs and perspectives.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your insights and their implications.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any limitations or unresolved questions.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2532750" y="109387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2), including real-life example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2532750" y="278742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2)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266925" y="1228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3" name="Google Shape;253;p34"/>
          <p:cNvSpPr/>
          <p:nvPr/>
        </p:nvSpPr>
        <p:spPr>
          <a:xfrm>
            <a:off x="949950" y="1958975"/>
            <a:ext cx="10292100" cy="38007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stance or argument addressing the TOK prompt.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real-world situation supporting or illustrating the claim.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contrasting perspective that challenges the claim and may include a further real-life example.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links: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Explicit connection to TOK concepts (e.g., power, culture, perspective) and reflection on how knowledge is produced or validated.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1751700" y="957925"/>
            <a:ext cx="868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provide you with a section of a TOK essay.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should annotate the features listed below.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1206</Words>
  <Application>Microsoft Office PowerPoint</Application>
  <PresentationFormat>Widescreen</PresentationFormat>
  <Paragraphs>298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Roboto</vt:lpstr>
      <vt:lpstr>Calibri</vt:lpstr>
      <vt:lpstr>Roboto Medium</vt:lpstr>
      <vt:lpstr>Arial</vt:lpstr>
      <vt:lpstr>Kialo Edu Theme</vt:lpstr>
      <vt:lpstr>Kialo Edu Theme</vt:lpstr>
      <vt:lpstr>How can knowledge users develop strong, structured arguments?      </vt:lpstr>
      <vt:lpstr>Lesson Objectives</vt:lpstr>
      <vt:lpstr>TOK Concepts</vt:lpstr>
      <vt:lpstr>Introduction: The TOK Essay</vt:lpstr>
      <vt:lpstr>Introduction: The TOK Essay</vt:lpstr>
      <vt:lpstr>Class Discussion: What makes a TOK essay unique?</vt:lpstr>
      <vt:lpstr>Structuring a TOK Essay: AOK 1</vt:lpstr>
      <vt:lpstr>Structuring a TOK Essay: AOK 2</vt:lpstr>
      <vt:lpstr>Deconstructing a TOK Essay</vt:lpstr>
      <vt:lpstr>Deconstructing a TOK Essay</vt:lpstr>
      <vt:lpstr>Application: TOK Essay Prescribed Titles</vt:lpstr>
      <vt:lpstr>Writing a TOK Essay</vt:lpstr>
      <vt:lpstr>Writing a TOK Essay</vt:lpstr>
      <vt:lpstr>Peer Review: TOK Essay Checklist</vt:lpstr>
      <vt:lpstr>Peer Review: Developing Feedback</vt:lpstr>
      <vt:lpstr>Reflection Task: TOK Essay Writing</vt:lpstr>
      <vt:lpstr>Extension/Homework Activities: TOK Essay</vt:lpstr>
      <vt:lpstr>Lesson Objectives: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2025-07-09T12:47:41Z</dcterms:modified>
</cp:coreProperties>
</file>