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Roboto Medium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27dcf761a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27dcf761a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d8b96aaa6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d8b96aaa6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c5953870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c5953870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c5953870d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c5953870d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c5953870d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c5953870d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c5953870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c5953870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a73a234a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3a73a234a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c96372a3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c96372a3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5186abd6be_3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5186abd6be_3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a4dd66e1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a4dd66e1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268550efa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268550efa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33071a64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33071a64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268550efa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268550efa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268550efa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268550efa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355c9c44a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355c9c44a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299181916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299181916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27dcf761a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27dcf761a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rgbClr val="ECF8FE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t="1324" b="131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hyperlink" Target="http://www.youtube.com/watch?v=_U4KzXn9R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8oD9HYKTa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304800" y="1545125"/>
            <a:ext cx="6671700" cy="338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Should English be the dominant language (lingua franca) for global communication and knowledge systems?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</p:txBody>
      </p:sp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223250" y="5396125"/>
            <a:ext cx="6671700" cy="11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Knowledge and Language: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Lingua Franca</a:t>
            </a:r>
            <a:endParaRPr sz="24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Lesson 3: Listening Task</a:t>
            </a:r>
            <a:endParaRPr sz="24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9" name="Google Shape;259;p35"/>
          <p:cNvCxnSpPr/>
          <p:nvPr/>
        </p:nvCxnSpPr>
        <p:spPr>
          <a:xfrm flipH="1">
            <a:off x="8480425" y="2045325"/>
            <a:ext cx="32700" cy="313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0" name="Google Shape;260;p35"/>
          <p:cNvCxnSpPr/>
          <p:nvPr/>
        </p:nvCxnSpPr>
        <p:spPr>
          <a:xfrm flipH="1">
            <a:off x="3678875" y="1652325"/>
            <a:ext cx="32700" cy="313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1" name="Google Shape;261;p35"/>
          <p:cNvGrpSpPr/>
          <p:nvPr/>
        </p:nvGrpSpPr>
        <p:grpSpPr>
          <a:xfrm>
            <a:off x="1381523" y="2612250"/>
            <a:ext cx="4627431" cy="1219350"/>
            <a:chOff x="1381523" y="2426325"/>
            <a:chExt cx="4627431" cy="1219350"/>
          </a:xfrm>
        </p:grpSpPr>
        <p:pic>
          <p:nvPicPr>
            <p:cNvPr id="262" name="Google Shape;262;p35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63" name="Google Shape;263;p35"/>
            <p:cNvSpPr txBox="1"/>
            <p:nvPr/>
          </p:nvSpPr>
          <p:spPr>
            <a:xfrm>
              <a:off x="1476125" y="2728800"/>
              <a:ext cx="4438200" cy="9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English allows researchers, coders, and professionals to collaborate more easily, reducing translation costs and delays.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grpSp>
        <p:nvGrpSpPr>
          <p:cNvPr id="264" name="Google Shape;264;p35"/>
          <p:cNvGrpSpPr/>
          <p:nvPr/>
        </p:nvGrpSpPr>
        <p:grpSpPr>
          <a:xfrm>
            <a:off x="6183074" y="2608312"/>
            <a:ext cx="4627426" cy="1227225"/>
            <a:chOff x="6183074" y="2422387"/>
            <a:chExt cx="4627426" cy="1227225"/>
          </a:xfrm>
        </p:grpSpPr>
        <p:pic>
          <p:nvPicPr>
            <p:cNvPr id="265" name="Google Shape;265;p35" title="Con Snip Blank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83074" y="2422387"/>
              <a:ext cx="4627426" cy="1227225"/>
            </a:xfrm>
            <a:prstGeom prst="rect">
              <a:avLst/>
            </a:prstGeom>
            <a:noFill/>
            <a:ln w="19050" cap="flat" cmpd="sng">
              <a:solidFill>
                <a:srgbClr val="CC4125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66" name="Google Shape;266;p35"/>
            <p:cNvSpPr txBox="1"/>
            <p:nvPr/>
          </p:nvSpPr>
          <p:spPr>
            <a:xfrm>
              <a:off x="6323000" y="2726825"/>
              <a:ext cx="43476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Relying on English as a global language can reduce the motivation to learn other languages, leading to linguistic homogenization.</a:t>
              </a:r>
              <a:endParaRPr sz="1500">
                <a:solidFill>
                  <a:schemeClr val="dk1"/>
                </a:solidFill>
              </a:endParaRPr>
            </a:p>
          </p:txBody>
        </p:sp>
      </p:grpSp>
      <p:grpSp>
        <p:nvGrpSpPr>
          <p:cNvPr id="267" name="Google Shape;267;p35"/>
          <p:cNvGrpSpPr/>
          <p:nvPr/>
        </p:nvGrpSpPr>
        <p:grpSpPr>
          <a:xfrm>
            <a:off x="1381510" y="4117675"/>
            <a:ext cx="4627431" cy="1219350"/>
            <a:chOff x="1381510" y="3931750"/>
            <a:chExt cx="4627431" cy="1219350"/>
          </a:xfrm>
        </p:grpSpPr>
        <p:pic>
          <p:nvPicPr>
            <p:cNvPr id="268" name="Google Shape;268;p35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/>
            <a:stretch/>
          </p:blipFill>
          <p:spPr>
            <a:xfrm>
              <a:off x="1381510" y="3931750"/>
              <a:ext cx="4627431" cy="1219350"/>
            </a:xfrm>
            <a:prstGeom prst="rect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69" name="Google Shape;269;p35"/>
            <p:cNvSpPr txBox="1"/>
            <p:nvPr/>
          </p:nvSpPr>
          <p:spPr>
            <a:xfrm>
              <a:off x="1476125" y="4229100"/>
              <a:ext cx="44382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For example, most scientific journals and academic conferences use English as the standard.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sp>
        <p:nvSpPr>
          <p:cNvPr id="270" name="Google Shape;270;p35"/>
          <p:cNvSpPr txBox="1">
            <a:spLocks noGrp="1"/>
          </p:cNvSpPr>
          <p:nvPr>
            <p:ph type="title"/>
          </p:nvPr>
        </p:nvSpPr>
        <p:spPr>
          <a:xfrm>
            <a:off x="266925" y="15037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Example Claims</a:t>
            </a:r>
            <a:endParaRPr sz="3500"/>
          </a:p>
        </p:txBody>
      </p:sp>
      <p:grpSp>
        <p:nvGrpSpPr>
          <p:cNvPr id="271" name="Google Shape;271;p35"/>
          <p:cNvGrpSpPr/>
          <p:nvPr/>
        </p:nvGrpSpPr>
        <p:grpSpPr>
          <a:xfrm>
            <a:off x="6183060" y="4117675"/>
            <a:ext cx="4627431" cy="1219350"/>
            <a:chOff x="1381510" y="3931750"/>
            <a:chExt cx="4627431" cy="1219350"/>
          </a:xfrm>
        </p:grpSpPr>
        <p:pic>
          <p:nvPicPr>
            <p:cNvPr id="272" name="Google Shape;272;p35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/>
            <a:stretch/>
          </p:blipFill>
          <p:spPr>
            <a:xfrm>
              <a:off x="1381510" y="3931750"/>
              <a:ext cx="4627431" cy="1219350"/>
            </a:xfrm>
            <a:prstGeom prst="rect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73" name="Google Shape;273;p35"/>
            <p:cNvSpPr txBox="1"/>
            <p:nvPr/>
          </p:nvSpPr>
          <p:spPr>
            <a:xfrm>
              <a:off x="1418825" y="4156675"/>
              <a:ext cx="45528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50">
                  <a:solidFill>
                    <a:schemeClr val="dk1"/>
                  </a:solidFill>
                </a:rPr>
                <a:t>For example, students and professionals may prioritize English over their native or regional languages, causing these languages to decline in use and status.</a:t>
              </a:r>
              <a:endParaRPr sz="145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5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5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5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5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5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5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5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50">
                <a:solidFill>
                  <a:schemeClr val="dk1"/>
                </a:solidFill>
              </a:endParaRPr>
            </a:p>
          </p:txBody>
        </p:sp>
      </p:grpSp>
      <p:pic>
        <p:nvPicPr>
          <p:cNvPr id="274" name="Google Shape;27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1500" y="1121400"/>
            <a:ext cx="9429001" cy="130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9" name="Google Shape;279;p36"/>
          <p:cNvCxnSpPr/>
          <p:nvPr/>
        </p:nvCxnSpPr>
        <p:spPr>
          <a:xfrm flipH="1">
            <a:off x="8480400" y="1697775"/>
            <a:ext cx="32700" cy="313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" name="Google Shape;280;p36"/>
          <p:cNvCxnSpPr/>
          <p:nvPr/>
        </p:nvCxnSpPr>
        <p:spPr>
          <a:xfrm flipH="1">
            <a:off x="3678875" y="1497600"/>
            <a:ext cx="32700" cy="313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81" name="Google Shape;281;p36"/>
          <p:cNvGrpSpPr/>
          <p:nvPr/>
        </p:nvGrpSpPr>
        <p:grpSpPr>
          <a:xfrm>
            <a:off x="1381523" y="2569913"/>
            <a:ext cx="4627431" cy="1219350"/>
            <a:chOff x="1381523" y="2426325"/>
            <a:chExt cx="4627431" cy="1219350"/>
          </a:xfrm>
        </p:grpSpPr>
        <p:pic>
          <p:nvPicPr>
            <p:cNvPr id="282" name="Google Shape;282;p36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83" name="Google Shape;283;p36"/>
            <p:cNvSpPr txBox="1"/>
            <p:nvPr/>
          </p:nvSpPr>
          <p:spPr>
            <a:xfrm>
              <a:off x="1476138" y="2835350"/>
              <a:ext cx="44382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English simplifies communication in international travel, diplomacy, and humanitarian work.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grpSp>
        <p:nvGrpSpPr>
          <p:cNvPr id="284" name="Google Shape;284;p36"/>
          <p:cNvGrpSpPr/>
          <p:nvPr/>
        </p:nvGrpSpPr>
        <p:grpSpPr>
          <a:xfrm>
            <a:off x="6183049" y="2566000"/>
            <a:ext cx="4627426" cy="1227225"/>
            <a:chOff x="6183074" y="2422387"/>
            <a:chExt cx="4627426" cy="1227225"/>
          </a:xfrm>
        </p:grpSpPr>
        <p:pic>
          <p:nvPicPr>
            <p:cNvPr id="285" name="Google Shape;285;p36" title="Con Snip Blank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83074" y="2422387"/>
              <a:ext cx="4627426" cy="1227225"/>
            </a:xfrm>
            <a:prstGeom prst="rect">
              <a:avLst/>
            </a:prstGeom>
            <a:noFill/>
            <a:ln w="19050" cap="flat" cmpd="sng">
              <a:solidFill>
                <a:srgbClr val="CC4125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86" name="Google Shape;286;p36"/>
            <p:cNvSpPr txBox="1"/>
            <p:nvPr/>
          </p:nvSpPr>
          <p:spPr>
            <a:xfrm>
              <a:off x="6340000" y="2785200"/>
              <a:ext cx="41940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Using only English risks erasing linguistic and cultural nuance, flattening local expressions and values in translation.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grpSp>
        <p:nvGrpSpPr>
          <p:cNvPr id="287" name="Google Shape;287;p36"/>
          <p:cNvGrpSpPr/>
          <p:nvPr/>
        </p:nvGrpSpPr>
        <p:grpSpPr>
          <a:xfrm>
            <a:off x="1381523" y="4041125"/>
            <a:ext cx="4627431" cy="1219350"/>
            <a:chOff x="1381510" y="3931750"/>
            <a:chExt cx="4627431" cy="1219350"/>
          </a:xfrm>
        </p:grpSpPr>
        <p:pic>
          <p:nvPicPr>
            <p:cNvPr id="288" name="Google Shape;288;p36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/>
            <a:stretch/>
          </p:blipFill>
          <p:spPr>
            <a:xfrm>
              <a:off x="1381510" y="3931750"/>
              <a:ext cx="4627431" cy="1219350"/>
            </a:xfrm>
            <a:prstGeom prst="rect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89" name="Google Shape;289;p36"/>
            <p:cNvSpPr txBox="1"/>
            <p:nvPr/>
          </p:nvSpPr>
          <p:spPr>
            <a:xfrm>
              <a:off x="1476125" y="4253025"/>
              <a:ext cx="44382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For example, English is the working language of the UN and many NGOs.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sp>
        <p:nvSpPr>
          <p:cNvPr id="290" name="Google Shape;290;p36"/>
          <p:cNvSpPr txBox="1">
            <a:spLocks noGrp="1"/>
          </p:cNvSpPr>
          <p:nvPr>
            <p:ph type="title"/>
          </p:nvPr>
        </p:nvSpPr>
        <p:spPr>
          <a:xfrm>
            <a:off x="266925" y="15037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Example Claims</a:t>
            </a:r>
            <a:endParaRPr sz="3500"/>
          </a:p>
        </p:txBody>
      </p:sp>
      <p:pic>
        <p:nvPicPr>
          <p:cNvPr id="291" name="Google Shape;29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1524" y="1175450"/>
            <a:ext cx="9428949" cy="1055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6" title="Pro Snip Blank.png"/>
          <p:cNvPicPr preferRelativeResize="0"/>
          <p:nvPr/>
        </p:nvPicPr>
        <p:blipFill rotWithShape="1">
          <a:blip r:embed="rId3">
            <a:alphaModFix/>
          </a:blip>
          <a:srcRect b="23389"/>
          <a:stretch/>
        </p:blipFill>
        <p:spPr>
          <a:xfrm>
            <a:off x="6183035" y="4041125"/>
            <a:ext cx="4627431" cy="121935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3" name="Google Shape;293;p36"/>
          <p:cNvSpPr txBox="1"/>
          <p:nvPr/>
        </p:nvSpPr>
        <p:spPr>
          <a:xfrm>
            <a:off x="6277638" y="4361650"/>
            <a:ext cx="4438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For example, culturally rooted concepts often lose meaning when explained in English.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8" name="Google Shape;298;p37"/>
          <p:cNvCxnSpPr/>
          <p:nvPr/>
        </p:nvCxnSpPr>
        <p:spPr>
          <a:xfrm flipH="1">
            <a:off x="8480400" y="1697775"/>
            <a:ext cx="32700" cy="313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299;p37"/>
          <p:cNvCxnSpPr/>
          <p:nvPr/>
        </p:nvCxnSpPr>
        <p:spPr>
          <a:xfrm flipH="1">
            <a:off x="3678875" y="1497600"/>
            <a:ext cx="32700" cy="313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00" name="Google Shape;300;p37"/>
          <p:cNvGrpSpPr/>
          <p:nvPr/>
        </p:nvGrpSpPr>
        <p:grpSpPr>
          <a:xfrm>
            <a:off x="1381523" y="2569913"/>
            <a:ext cx="4722128" cy="1219350"/>
            <a:chOff x="1381523" y="2426325"/>
            <a:chExt cx="4722128" cy="1219350"/>
          </a:xfrm>
        </p:grpSpPr>
        <p:pic>
          <p:nvPicPr>
            <p:cNvPr id="301" name="Google Shape;301;p37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02" name="Google Shape;302;p37"/>
            <p:cNvSpPr txBox="1"/>
            <p:nvPr/>
          </p:nvSpPr>
          <p:spPr>
            <a:xfrm>
              <a:off x="1476150" y="2835363"/>
              <a:ext cx="46275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Standardizing code, online platforms, and technical documentation in English streamlines innovation.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grpSp>
        <p:nvGrpSpPr>
          <p:cNvPr id="303" name="Google Shape;303;p37"/>
          <p:cNvGrpSpPr/>
          <p:nvPr/>
        </p:nvGrpSpPr>
        <p:grpSpPr>
          <a:xfrm>
            <a:off x="6183049" y="2566000"/>
            <a:ext cx="4627426" cy="1227225"/>
            <a:chOff x="6183074" y="2422387"/>
            <a:chExt cx="4627426" cy="1227225"/>
          </a:xfrm>
        </p:grpSpPr>
        <p:pic>
          <p:nvPicPr>
            <p:cNvPr id="304" name="Google Shape;304;p37" title="Con Snip Blank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83074" y="2422387"/>
              <a:ext cx="4627426" cy="1227225"/>
            </a:xfrm>
            <a:prstGeom prst="rect">
              <a:avLst/>
            </a:prstGeom>
            <a:noFill/>
            <a:ln w="19050" cap="flat" cmpd="sng">
              <a:solidFill>
                <a:srgbClr val="CC4125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05" name="Google Shape;305;p37"/>
            <p:cNvSpPr txBox="1"/>
            <p:nvPr/>
          </p:nvSpPr>
          <p:spPr>
            <a:xfrm>
              <a:off x="6340000" y="2785200"/>
              <a:ext cx="41940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This centralization makes non-English users dependent on foreign systems, reducing digital autonomy.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grpSp>
        <p:nvGrpSpPr>
          <p:cNvPr id="306" name="Google Shape;306;p37"/>
          <p:cNvGrpSpPr/>
          <p:nvPr/>
        </p:nvGrpSpPr>
        <p:grpSpPr>
          <a:xfrm>
            <a:off x="1381523" y="4041125"/>
            <a:ext cx="4627431" cy="1219350"/>
            <a:chOff x="1381510" y="3931750"/>
            <a:chExt cx="4627431" cy="1219350"/>
          </a:xfrm>
        </p:grpSpPr>
        <p:pic>
          <p:nvPicPr>
            <p:cNvPr id="307" name="Google Shape;307;p37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/>
            <a:stretch/>
          </p:blipFill>
          <p:spPr>
            <a:xfrm>
              <a:off x="1381510" y="3931750"/>
              <a:ext cx="4627431" cy="1219350"/>
            </a:xfrm>
            <a:prstGeom prst="rect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08" name="Google Shape;308;p37"/>
            <p:cNvSpPr txBox="1"/>
            <p:nvPr/>
          </p:nvSpPr>
          <p:spPr>
            <a:xfrm>
              <a:off x="1476125" y="4253025"/>
              <a:ext cx="44382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For example, most programming languages and AI systems are built in English.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sp>
        <p:nvSpPr>
          <p:cNvPr id="309" name="Google Shape;309;p37"/>
          <p:cNvSpPr txBox="1">
            <a:spLocks noGrp="1"/>
          </p:cNvSpPr>
          <p:nvPr>
            <p:ph type="title"/>
          </p:nvPr>
        </p:nvSpPr>
        <p:spPr>
          <a:xfrm>
            <a:off x="266925" y="15037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Example Claims</a:t>
            </a:r>
            <a:endParaRPr sz="3500"/>
          </a:p>
        </p:txBody>
      </p:sp>
      <p:pic>
        <p:nvPicPr>
          <p:cNvPr id="310" name="Google Shape;310;p37" title="Pro Snip Blank.png"/>
          <p:cNvPicPr preferRelativeResize="0"/>
          <p:nvPr/>
        </p:nvPicPr>
        <p:blipFill rotWithShape="1">
          <a:blip r:embed="rId3">
            <a:alphaModFix/>
          </a:blip>
          <a:srcRect b="23389"/>
          <a:stretch/>
        </p:blipFill>
        <p:spPr>
          <a:xfrm>
            <a:off x="6183035" y="4041125"/>
            <a:ext cx="4627431" cy="121935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1" name="Google Shape;311;p37"/>
          <p:cNvSpPr txBox="1"/>
          <p:nvPr/>
        </p:nvSpPr>
        <p:spPr>
          <a:xfrm>
            <a:off x="6277638" y="4361650"/>
            <a:ext cx="4438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For example, Chinese tech developers must work in English-based frameworks to participate globally.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  <p:pic>
        <p:nvPicPr>
          <p:cNvPr id="312" name="Google Shape;31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3675" y="1245325"/>
            <a:ext cx="9384650" cy="1014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" name="Google Shape;317;p38"/>
          <p:cNvCxnSpPr/>
          <p:nvPr/>
        </p:nvCxnSpPr>
        <p:spPr>
          <a:xfrm flipH="1">
            <a:off x="8480400" y="1697775"/>
            <a:ext cx="32700" cy="313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38"/>
          <p:cNvCxnSpPr/>
          <p:nvPr/>
        </p:nvCxnSpPr>
        <p:spPr>
          <a:xfrm flipH="1">
            <a:off x="3678875" y="1497600"/>
            <a:ext cx="32700" cy="313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9" name="Google Shape;319;p38"/>
          <p:cNvGrpSpPr/>
          <p:nvPr/>
        </p:nvGrpSpPr>
        <p:grpSpPr>
          <a:xfrm>
            <a:off x="1381523" y="2569913"/>
            <a:ext cx="4627431" cy="1219350"/>
            <a:chOff x="1381523" y="2426325"/>
            <a:chExt cx="4627431" cy="1219350"/>
          </a:xfrm>
        </p:grpSpPr>
        <p:pic>
          <p:nvPicPr>
            <p:cNvPr id="320" name="Google Shape;320;p38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21" name="Google Shape;321;p38"/>
            <p:cNvSpPr txBox="1"/>
            <p:nvPr/>
          </p:nvSpPr>
          <p:spPr>
            <a:xfrm>
              <a:off x="1476138" y="2835350"/>
              <a:ext cx="44382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Many Indigenous or regional languages lack digital representation, leading to knowledge loss.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grpSp>
        <p:nvGrpSpPr>
          <p:cNvPr id="322" name="Google Shape;322;p38"/>
          <p:cNvGrpSpPr/>
          <p:nvPr/>
        </p:nvGrpSpPr>
        <p:grpSpPr>
          <a:xfrm>
            <a:off x="6183049" y="2566000"/>
            <a:ext cx="4627426" cy="1227225"/>
            <a:chOff x="6183074" y="2422387"/>
            <a:chExt cx="4627426" cy="1227225"/>
          </a:xfrm>
        </p:grpSpPr>
        <p:pic>
          <p:nvPicPr>
            <p:cNvPr id="323" name="Google Shape;323;p38" title="Con Snip Blank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83074" y="2422387"/>
              <a:ext cx="4627426" cy="1227225"/>
            </a:xfrm>
            <a:prstGeom prst="rect">
              <a:avLst/>
            </a:prstGeom>
            <a:noFill/>
            <a:ln w="19050" cap="flat" cmpd="sng">
              <a:solidFill>
                <a:srgbClr val="CC4125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24" name="Google Shape;324;p38"/>
            <p:cNvSpPr txBox="1"/>
            <p:nvPr/>
          </p:nvSpPr>
          <p:spPr>
            <a:xfrm>
              <a:off x="6340000" y="2785200"/>
              <a:ext cx="41940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English can still coexist with native languages if multilingual policies are actively promoted.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grpSp>
        <p:nvGrpSpPr>
          <p:cNvPr id="325" name="Google Shape;325;p38"/>
          <p:cNvGrpSpPr/>
          <p:nvPr/>
        </p:nvGrpSpPr>
        <p:grpSpPr>
          <a:xfrm>
            <a:off x="1381523" y="4041125"/>
            <a:ext cx="4722128" cy="1219350"/>
            <a:chOff x="1381510" y="3931750"/>
            <a:chExt cx="4722128" cy="1219350"/>
          </a:xfrm>
        </p:grpSpPr>
        <p:pic>
          <p:nvPicPr>
            <p:cNvPr id="326" name="Google Shape;326;p38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/>
            <a:stretch/>
          </p:blipFill>
          <p:spPr>
            <a:xfrm>
              <a:off x="1381510" y="3931750"/>
              <a:ext cx="4627431" cy="1219350"/>
            </a:xfrm>
            <a:prstGeom prst="rect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27" name="Google Shape;327;p38"/>
            <p:cNvSpPr txBox="1"/>
            <p:nvPr/>
          </p:nvSpPr>
          <p:spPr>
            <a:xfrm>
              <a:off x="1476138" y="4253025"/>
              <a:ext cx="46275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For example, oral traditions and local epistemologies are rarely digitized in global platforms.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sp>
        <p:nvSpPr>
          <p:cNvPr id="328" name="Google Shape;328;p38"/>
          <p:cNvSpPr txBox="1">
            <a:spLocks noGrp="1"/>
          </p:cNvSpPr>
          <p:nvPr>
            <p:ph type="title"/>
          </p:nvPr>
        </p:nvSpPr>
        <p:spPr>
          <a:xfrm>
            <a:off x="266925" y="15037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Example Claims</a:t>
            </a:r>
            <a:endParaRPr sz="3500"/>
          </a:p>
        </p:txBody>
      </p:sp>
      <p:pic>
        <p:nvPicPr>
          <p:cNvPr id="329" name="Google Shape;329;p38" title="Pro Snip Blank.png"/>
          <p:cNvPicPr preferRelativeResize="0"/>
          <p:nvPr/>
        </p:nvPicPr>
        <p:blipFill rotWithShape="1">
          <a:blip r:embed="rId3">
            <a:alphaModFix/>
          </a:blip>
          <a:srcRect b="23389"/>
          <a:stretch/>
        </p:blipFill>
        <p:spPr>
          <a:xfrm>
            <a:off x="6183035" y="4041125"/>
            <a:ext cx="4627431" cy="121935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0" name="Google Shape;330;p38"/>
          <p:cNvSpPr txBox="1"/>
          <p:nvPr/>
        </p:nvSpPr>
        <p:spPr>
          <a:xfrm>
            <a:off x="6277638" y="4361650"/>
            <a:ext cx="4438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For example, bilingual education systems and translation tools can help bridge the gap.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  <p:pic>
        <p:nvPicPr>
          <p:cNvPr id="331" name="Google Shape;33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1525" y="1189450"/>
            <a:ext cx="9384649" cy="1022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6" name="Google Shape;336;p39"/>
          <p:cNvCxnSpPr/>
          <p:nvPr/>
        </p:nvCxnSpPr>
        <p:spPr>
          <a:xfrm flipH="1">
            <a:off x="8480400" y="1697775"/>
            <a:ext cx="32700" cy="313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7" name="Google Shape;337;p39"/>
          <p:cNvCxnSpPr/>
          <p:nvPr/>
        </p:nvCxnSpPr>
        <p:spPr>
          <a:xfrm flipH="1">
            <a:off x="3678875" y="1497600"/>
            <a:ext cx="32700" cy="313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8" name="Google Shape;338;p39"/>
          <p:cNvGrpSpPr/>
          <p:nvPr/>
        </p:nvGrpSpPr>
        <p:grpSpPr>
          <a:xfrm>
            <a:off x="1381523" y="2569913"/>
            <a:ext cx="4627431" cy="1219350"/>
            <a:chOff x="1381523" y="2426325"/>
            <a:chExt cx="4627431" cy="1219350"/>
          </a:xfrm>
        </p:grpSpPr>
        <p:pic>
          <p:nvPicPr>
            <p:cNvPr id="339" name="Google Shape;339;p39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40" name="Google Shape;340;p39"/>
            <p:cNvSpPr txBox="1"/>
            <p:nvPr/>
          </p:nvSpPr>
          <p:spPr>
            <a:xfrm>
              <a:off x="1476138" y="2835350"/>
              <a:ext cx="44382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Language barriers block millions from contributing to academia, coding, and policymaking.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grpSp>
        <p:nvGrpSpPr>
          <p:cNvPr id="341" name="Google Shape;341;p39"/>
          <p:cNvGrpSpPr/>
          <p:nvPr/>
        </p:nvGrpSpPr>
        <p:grpSpPr>
          <a:xfrm>
            <a:off x="6183049" y="2566000"/>
            <a:ext cx="4627426" cy="1227225"/>
            <a:chOff x="6183074" y="2422387"/>
            <a:chExt cx="4627426" cy="1227225"/>
          </a:xfrm>
        </p:grpSpPr>
        <p:pic>
          <p:nvPicPr>
            <p:cNvPr id="342" name="Google Shape;342;p39" title="Con Snip Blank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83074" y="2422387"/>
              <a:ext cx="4627426" cy="1227225"/>
            </a:xfrm>
            <a:prstGeom prst="rect">
              <a:avLst/>
            </a:prstGeom>
            <a:noFill/>
            <a:ln w="19050" cap="flat" cmpd="sng">
              <a:solidFill>
                <a:srgbClr val="CC4125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43" name="Google Shape;343;p39"/>
            <p:cNvSpPr txBox="1"/>
            <p:nvPr/>
          </p:nvSpPr>
          <p:spPr>
            <a:xfrm>
              <a:off x="6340000" y="2785200"/>
              <a:ext cx="41940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Translation technologies are rapidly improving and may soon reduce these gaps.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grpSp>
        <p:nvGrpSpPr>
          <p:cNvPr id="344" name="Google Shape;344;p39"/>
          <p:cNvGrpSpPr/>
          <p:nvPr/>
        </p:nvGrpSpPr>
        <p:grpSpPr>
          <a:xfrm>
            <a:off x="1381523" y="4041125"/>
            <a:ext cx="4722128" cy="1219350"/>
            <a:chOff x="1381510" y="3931750"/>
            <a:chExt cx="4722128" cy="1219350"/>
          </a:xfrm>
        </p:grpSpPr>
        <p:pic>
          <p:nvPicPr>
            <p:cNvPr id="345" name="Google Shape;345;p39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/>
            <a:stretch/>
          </p:blipFill>
          <p:spPr>
            <a:xfrm>
              <a:off x="1381510" y="3931750"/>
              <a:ext cx="4627431" cy="1219350"/>
            </a:xfrm>
            <a:prstGeom prst="rect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46" name="Google Shape;346;p39"/>
            <p:cNvSpPr txBox="1"/>
            <p:nvPr/>
          </p:nvSpPr>
          <p:spPr>
            <a:xfrm>
              <a:off x="1476138" y="4253025"/>
              <a:ext cx="46275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For example, non-native English speakers are underrepresented in global research.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sp>
        <p:nvSpPr>
          <p:cNvPr id="347" name="Google Shape;347;p39"/>
          <p:cNvSpPr txBox="1">
            <a:spLocks noGrp="1"/>
          </p:cNvSpPr>
          <p:nvPr>
            <p:ph type="title"/>
          </p:nvPr>
        </p:nvSpPr>
        <p:spPr>
          <a:xfrm>
            <a:off x="266925" y="15037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Example Claims</a:t>
            </a:r>
            <a:endParaRPr sz="3500"/>
          </a:p>
        </p:txBody>
      </p:sp>
      <p:pic>
        <p:nvPicPr>
          <p:cNvPr id="348" name="Google Shape;348;p39" title="Pro Snip Blank.png"/>
          <p:cNvPicPr preferRelativeResize="0"/>
          <p:nvPr/>
        </p:nvPicPr>
        <p:blipFill rotWithShape="1">
          <a:blip r:embed="rId3">
            <a:alphaModFix/>
          </a:blip>
          <a:srcRect b="23389"/>
          <a:stretch/>
        </p:blipFill>
        <p:spPr>
          <a:xfrm>
            <a:off x="6183035" y="4041125"/>
            <a:ext cx="4627431" cy="121935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9" name="Google Shape;349;p39"/>
          <p:cNvSpPr txBox="1"/>
          <p:nvPr/>
        </p:nvSpPr>
        <p:spPr>
          <a:xfrm>
            <a:off x="6277638" y="4361650"/>
            <a:ext cx="4438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For example, tools like Google Translate and DeepL offer near-real-time access to information.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  <p:pic>
        <p:nvPicPr>
          <p:cNvPr id="350" name="Google Shape;35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1525" y="1235538"/>
            <a:ext cx="9428949" cy="103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5" name="Google Shape;355;p40"/>
          <p:cNvCxnSpPr/>
          <p:nvPr/>
        </p:nvCxnSpPr>
        <p:spPr>
          <a:xfrm flipH="1">
            <a:off x="8480400" y="1697775"/>
            <a:ext cx="32700" cy="313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40"/>
          <p:cNvCxnSpPr/>
          <p:nvPr/>
        </p:nvCxnSpPr>
        <p:spPr>
          <a:xfrm flipH="1">
            <a:off x="3678875" y="1497600"/>
            <a:ext cx="32700" cy="313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7" name="Google Shape;357;p40"/>
          <p:cNvGrpSpPr/>
          <p:nvPr/>
        </p:nvGrpSpPr>
        <p:grpSpPr>
          <a:xfrm>
            <a:off x="1381523" y="2569913"/>
            <a:ext cx="4627431" cy="1219350"/>
            <a:chOff x="1381523" y="2426325"/>
            <a:chExt cx="4627431" cy="1219350"/>
          </a:xfrm>
        </p:grpSpPr>
        <p:pic>
          <p:nvPicPr>
            <p:cNvPr id="358" name="Google Shape;358;p40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59" name="Google Shape;359;p40"/>
            <p:cNvSpPr txBox="1"/>
            <p:nvPr/>
          </p:nvSpPr>
          <p:spPr>
            <a:xfrm>
              <a:off x="1476138" y="2835350"/>
              <a:ext cx="44382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When users stay within their own language online, they form echo chambers and miss cross-cultural understanding.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grpSp>
        <p:nvGrpSpPr>
          <p:cNvPr id="360" name="Google Shape;360;p40"/>
          <p:cNvGrpSpPr/>
          <p:nvPr/>
        </p:nvGrpSpPr>
        <p:grpSpPr>
          <a:xfrm>
            <a:off x="6183049" y="2566000"/>
            <a:ext cx="4627426" cy="1227225"/>
            <a:chOff x="6183074" y="2422387"/>
            <a:chExt cx="4627426" cy="1227225"/>
          </a:xfrm>
        </p:grpSpPr>
        <p:pic>
          <p:nvPicPr>
            <p:cNvPr id="361" name="Google Shape;361;p40" title="Con Snip Blank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83074" y="2422387"/>
              <a:ext cx="4627426" cy="1227225"/>
            </a:xfrm>
            <a:prstGeom prst="rect">
              <a:avLst/>
            </a:prstGeom>
            <a:noFill/>
            <a:ln w="19050" cap="flat" cmpd="sng">
              <a:solidFill>
                <a:srgbClr val="CC4125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62" name="Google Shape;362;p40"/>
            <p:cNvSpPr txBox="1"/>
            <p:nvPr/>
          </p:nvSpPr>
          <p:spPr>
            <a:xfrm>
              <a:off x="6340000" y="2785213"/>
              <a:ext cx="44382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Localized internet ecosystems can protect cultural sovereignty and resist foreign dominance.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grpSp>
        <p:nvGrpSpPr>
          <p:cNvPr id="363" name="Google Shape;363;p40"/>
          <p:cNvGrpSpPr/>
          <p:nvPr/>
        </p:nvGrpSpPr>
        <p:grpSpPr>
          <a:xfrm>
            <a:off x="1381523" y="4041125"/>
            <a:ext cx="4722128" cy="1219350"/>
            <a:chOff x="1381510" y="3931750"/>
            <a:chExt cx="4722128" cy="1219350"/>
          </a:xfrm>
        </p:grpSpPr>
        <p:pic>
          <p:nvPicPr>
            <p:cNvPr id="364" name="Google Shape;364;p40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/>
            <a:stretch/>
          </p:blipFill>
          <p:spPr>
            <a:xfrm>
              <a:off x="1381510" y="3931750"/>
              <a:ext cx="4627431" cy="1219350"/>
            </a:xfrm>
            <a:prstGeom prst="rect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65" name="Google Shape;365;p40"/>
            <p:cNvSpPr txBox="1"/>
            <p:nvPr/>
          </p:nvSpPr>
          <p:spPr>
            <a:xfrm>
              <a:off x="1476138" y="4253025"/>
              <a:ext cx="46275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For example, Chinese, English, and Russian web spaces often operate in parallel with little overlap.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sp>
        <p:nvSpPr>
          <p:cNvPr id="366" name="Google Shape;366;p40"/>
          <p:cNvSpPr txBox="1">
            <a:spLocks noGrp="1"/>
          </p:cNvSpPr>
          <p:nvPr>
            <p:ph type="title"/>
          </p:nvPr>
        </p:nvSpPr>
        <p:spPr>
          <a:xfrm>
            <a:off x="266925" y="15037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Example Claims</a:t>
            </a:r>
            <a:endParaRPr sz="3500"/>
          </a:p>
        </p:txBody>
      </p:sp>
      <p:pic>
        <p:nvPicPr>
          <p:cNvPr id="367" name="Google Shape;367;p40" title="Pro Snip Blank.png"/>
          <p:cNvPicPr preferRelativeResize="0"/>
          <p:nvPr/>
        </p:nvPicPr>
        <p:blipFill rotWithShape="1">
          <a:blip r:embed="rId3">
            <a:alphaModFix/>
          </a:blip>
          <a:srcRect b="23389"/>
          <a:stretch/>
        </p:blipFill>
        <p:spPr>
          <a:xfrm>
            <a:off x="6183035" y="4041125"/>
            <a:ext cx="4627431" cy="121935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8" name="Google Shape;368;p40"/>
          <p:cNvSpPr txBox="1"/>
          <p:nvPr/>
        </p:nvSpPr>
        <p:spPr>
          <a:xfrm>
            <a:off x="6277638" y="4361650"/>
            <a:ext cx="4438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For example, countries developing their own digital tools in local languages reclaim control.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  <p:pic>
        <p:nvPicPr>
          <p:cNvPr id="369" name="Google Shape;36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1525" y="1172913"/>
            <a:ext cx="9428951" cy="1024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1"/>
          <p:cNvSpPr txBox="1">
            <a:spLocks noGrp="1"/>
          </p:cNvSpPr>
          <p:nvPr>
            <p:ph type="title"/>
          </p:nvPr>
        </p:nvSpPr>
        <p:spPr>
          <a:xfrm>
            <a:off x="266925" y="20877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Lingua Franca</a:t>
            </a:r>
            <a:endParaRPr sz="3500"/>
          </a:p>
        </p:txBody>
      </p:sp>
      <p:sp>
        <p:nvSpPr>
          <p:cNvPr id="375" name="Google Shape;375;p41"/>
          <p:cNvSpPr/>
          <p:nvPr/>
        </p:nvSpPr>
        <p:spPr>
          <a:xfrm>
            <a:off x="372675" y="1145925"/>
            <a:ext cx="11440200" cy="47592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Reflection Questions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did Ruiyuan Yuan’s talk challenge or confirm your assumptions about the role of English in the world?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 you think a global language unites people or creates new forms of exclusion? Why?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we truly preserve cultural identity and local knowledge if one language dominates global systems?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Have you ever felt empowered or disadvantaged because of the language(s) you speak? How did that affect your access to knowledge or participation?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responsibilities do global platforms, institutions, or individuals have in promoting linguistic equity?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2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endParaRPr sz="3500"/>
          </a:p>
        </p:txBody>
      </p:sp>
      <p:sp>
        <p:nvSpPr>
          <p:cNvPr id="381" name="Google Shape;381;p42"/>
          <p:cNvSpPr txBox="1">
            <a:spLocks noGrp="1"/>
          </p:cNvSpPr>
          <p:nvPr>
            <p:ph type="title"/>
          </p:nvPr>
        </p:nvSpPr>
        <p:spPr>
          <a:xfrm>
            <a:off x="1118600" y="1571625"/>
            <a:ext cx="5917500" cy="434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Analyze Ruiyuan Yuan’s critique of English-language dominance in education, technology, and culture.</a:t>
            </a: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200"/>
              <a:t>Explore how language infrastructure shapes access to knowledge and reinforces or resists power structures.</a:t>
            </a: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200"/>
              <a:t>Create and analyze claims and counterclaims about linguistic dominance.</a:t>
            </a: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200"/>
              <a:t>Reflect on how cultural, political, and technological forces contribute to linguistic inequality.</a:t>
            </a: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2200"/>
          </a:p>
        </p:txBody>
      </p:sp>
      <p:pic>
        <p:nvPicPr>
          <p:cNvPr id="382" name="Google Shape;38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25" y="1723925"/>
            <a:ext cx="574949" cy="57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25" y="3141212"/>
            <a:ext cx="574949" cy="57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25" y="4351250"/>
            <a:ext cx="574949" cy="57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25" y="5397725"/>
            <a:ext cx="574949" cy="575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266925" y="1650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does Kialo work?</a:t>
            </a:r>
            <a:endParaRPr sz="3500"/>
          </a:p>
        </p:txBody>
      </p:sp>
      <p:pic>
        <p:nvPicPr>
          <p:cNvPr id="193" name="Google Shape;193;p27" title="Group 333.png"/>
          <p:cNvPicPr preferRelativeResize="0"/>
          <p:nvPr/>
        </p:nvPicPr>
        <p:blipFill rotWithShape="1">
          <a:blip r:embed="rId3">
            <a:alphaModFix/>
          </a:blip>
          <a:srcRect b="26519"/>
          <a:stretch/>
        </p:blipFill>
        <p:spPr>
          <a:xfrm>
            <a:off x="10612678" y="5451925"/>
            <a:ext cx="1476597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538425" y="1201900"/>
            <a:ext cx="10599000" cy="95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/>
              <a:t>If you’re new to Kialo, watch this video to discover how the platform works.  Otherwise, let’s get started!</a:t>
            </a:r>
            <a:endParaRPr sz="2300"/>
          </a:p>
        </p:txBody>
      </p:sp>
      <p:pic>
        <p:nvPicPr>
          <p:cNvPr id="195" name="Google Shape;195;p27" descr="Kialo is the free, award-winning tool for thoughtful, inclusive discussion.&#10;&#10;In Kialo discussions, students respond to a central thesis by adding pros and cons — both to the thesis and to each other’s points — creating an interactive discussion map.&#10;&#10;This format empowers students to break down complex topics, explore diverse perspectives, and build well-reasoned arguments together.&#10;&#10;This 60-second video explains how Kialo:&#10;&#10;▪️ trains critical thinking by encouraging students to show their reasoning in dynamic, structured argument trees. &#10;▪️ greatly increases student participation. &#10;▪️ lets students join in seconds with no accounts required. &#10;&#10;Why Kialo works: Kialo’s combination of debate and argument-mapping has been proven to enhance critical thinking. The platform has ESSA Tier IV evidence and has received multiple awards. &#10;&#10;Who Kialo is for: Educators who lead debates and discussions or teach argumentative reasoning. Help every student participate in structured, inclusive conversations!&#10;&#10;👉 Try out our demo discussion. No sign-up required. https://www.kialo-edu.com/demo&#10;&#10;🌐 Visit Kialo at https://www.kialo-edu.com/&#10;&#10;🚀 Learn more with our Kialo in 60 Seconds tutorial videos. https://youtube.com/playlist?list=PLHBYxYwcONgCiE-SFF5WbW8wakyqdJ7cM&amp;si=01SgFpCkzoOpwY-3&#10;&#10;#kialo  #edtechtools  #criticalthinking #studentengagement #inquirybasedlearning &#10;&#10;&#10;&#10;📢 About Kialo&#10;&#10;Kialo is the free tool for thoughtful, inclusive discussion. Driven by our mission to make the world a more thoughtful place, Kialo is free and always will be." title="What is Kialo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3713" y="2270450"/>
            <a:ext cx="6344566" cy="35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1118600" y="1571625"/>
            <a:ext cx="5917500" cy="434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Analyze Ruiyuan Yuan’s critique of English-language dominance in education, technology, and culture.</a:t>
            </a: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200"/>
              <a:t>Explore how language infrastructure shapes access to knowledge and reinforces or resists power structures.</a:t>
            </a: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200"/>
              <a:t>Create and analyze claims and counterclaims about linguistic dominance.</a:t>
            </a: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200"/>
              <a:t>Reflect on how cultural, political, and technological forces contribute to linguistic inequality.</a:t>
            </a: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2200"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25" y="1723925"/>
            <a:ext cx="574949" cy="57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25" y="3141212"/>
            <a:ext cx="574949" cy="57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25" y="4351250"/>
            <a:ext cx="574949" cy="57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25" y="5397725"/>
            <a:ext cx="574949" cy="575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9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dist="19050" dir="5400000" algn="bl" rotWithShape="0">
              <a:schemeClr val="accent2">
                <a:alpha val="50000"/>
              </a:schemeClr>
            </a:outerShdw>
          </a:effectLst>
        </p:spPr>
      </p:pic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12" name="Google Shape;212;p29"/>
          <p:cNvSpPr/>
          <p:nvPr/>
        </p:nvSpPr>
        <p:spPr>
          <a:xfrm>
            <a:off x="166925" y="1146725"/>
            <a:ext cx="6860700" cy="4204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Power: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does the global dominance of English shape who can access, produce, and validate knowledge?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Culture: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does the spread of English affect cultural identity and the preservation of diverse knowledge systems?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Perspective: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 what ways does speaking English influence which worldviews are amplified or marginalized globally?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name="adj1" fmla="val 30152"/>
              <a:gd name="adj2" fmla="val 78651"/>
              <a:gd name="adj3" fmla="val 0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Lingua Franca</a:t>
            </a:r>
            <a:endParaRPr sz="3500"/>
          </a:p>
        </p:txBody>
      </p:sp>
      <p:sp>
        <p:nvSpPr>
          <p:cNvPr id="219" name="Google Shape;219;p30"/>
          <p:cNvSpPr txBox="1"/>
          <p:nvPr/>
        </p:nvSpPr>
        <p:spPr>
          <a:xfrm>
            <a:off x="525000" y="1280825"/>
            <a:ext cx="11142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based around a video discussing whether English is a dominating language.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Share your own perspectives on dominance of a language.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Watch a video on the topic. Take notes on the main arguments and counterarguments, analyzing their strengths and weaknesses.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30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your notes to add the strongest arguments and counterarguments to a Kialo discussion.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Lingua Franca</a:t>
            </a:r>
            <a:endParaRPr sz="3500"/>
          </a:p>
        </p:txBody>
      </p:sp>
      <p:sp>
        <p:nvSpPr>
          <p:cNvPr id="228" name="Google Shape;228;p31"/>
          <p:cNvSpPr/>
          <p:nvPr/>
        </p:nvSpPr>
        <p:spPr>
          <a:xfrm>
            <a:off x="316992" y="1937100"/>
            <a:ext cx="54864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does it mean for one language to dominate a global system?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language ever be truly neutral, or does it always reflect power and identity?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happens when most knowledge is accessible only through a single language?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9" name="Google Shape;229;p31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608" y="198240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>
            <a:spLocks noGrp="1"/>
          </p:cNvSpPr>
          <p:nvPr>
            <p:ph type="title"/>
          </p:nvPr>
        </p:nvSpPr>
        <p:spPr>
          <a:xfrm>
            <a:off x="266925" y="15037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Listening Task: Is English a Dominating Language?</a:t>
            </a:r>
            <a:endParaRPr sz="3500"/>
          </a:p>
        </p:txBody>
      </p:sp>
      <p:sp>
        <p:nvSpPr>
          <p:cNvPr id="235" name="Google Shape;235;p32"/>
          <p:cNvSpPr/>
          <p:nvPr/>
        </p:nvSpPr>
        <p:spPr>
          <a:xfrm>
            <a:off x="730500" y="4717575"/>
            <a:ext cx="10731000" cy="13305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 you watch the video, take notes on the key arguments and counterarguments.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Analyze the strengths and weaknesses of each argument.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Find other sources to support your analysis.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 will need your notes for today’s Kialo discussion!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6" name="Google Shape;236;p32" descr="talking about the domination of English and how modern people should face its domination.  Qingdao Ameresia International School This talk was given at a TEDx event using the TED conference format but independently organized by a local community. Learn more at https://www.ted.com/tedx" title="Is English a Dominating Language? | Ruiyuan Yuan | TEDxYouth@TongAnRoa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5300" y="1055075"/>
            <a:ext cx="6131866" cy="34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>
            <a:spLocks noGrp="1"/>
          </p:cNvSpPr>
          <p:nvPr>
            <p:ph type="title"/>
          </p:nvPr>
        </p:nvSpPr>
        <p:spPr>
          <a:xfrm>
            <a:off x="266925" y="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Listening Task: Is English a Dominating Language?</a:t>
            </a:r>
            <a:endParaRPr sz="3500"/>
          </a:p>
        </p:txBody>
      </p:sp>
      <p:sp>
        <p:nvSpPr>
          <p:cNvPr id="242" name="Google Shape;242;p33"/>
          <p:cNvSpPr/>
          <p:nvPr/>
        </p:nvSpPr>
        <p:spPr>
          <a:xfrm>
            <a:off x="7679600" y="1501050"/>
            <a:ext cx="4286700" cy="44844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Key Points to Listen For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examples does Yuan give of English-language dominance?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are the emotional, social, and political consequences she describes?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 she argue for or against English as a global language — or something more nuanced?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her personal identity as a non-native English speaker shape her perspective?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33"/>
          <p:cNvSpPr txBox="1"/>
          <p:nvPr/>
        </p:nvSpPr>
        <p:spPr>
          <a:xfrm>
            <a:off x="266925" y="669688"/>
            <a:ext cx="11408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As you watch the video, take notes on the key arguments and counterarguments, analyzing their strengths and weaknesses.</a:t>
            </a:r>
            <a:endParaRPr sz="19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33"/>
          <p:cNvSpPr/>
          <p:nvPr/>
        </p:nvSpPr>
        <p:spPr>
          <a:xfrm>
            <a:off x="220025" y="1501000"/>
            <a:ext cx="7240800" cy="44844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Note-Taking Framework</a:t>
            </a:r>
            <a:endParaRPr sz="16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Main arguments for a global language: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Facilitates global communication, education, and access to shared knowledge systems (e.g., coding, academia).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Main arguments against: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Marginalizes other languages, creates access barriers, and reinforces global inequality.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Language and identity argument: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Language shapes cultural identity and emotional expression; dominance of English risks loss of nuance and belonging.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Knowledge access and infrastructure argument: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Digital systems are built in English, limiting participation for non-speakers; new tools in other languages may reverse this.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Linguistic echo chambers argument: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Relying on one language can isolate users from alternative perspectives and global diversity.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 txBox="1">
            <a:spLocks noGrp="1"/>
          </p:cNvSpPr>
          <p:nvPr>
            <p:ph type="title"/>
          </p:nvPr>
        </p:nvSpPr>
        <p:spPr>
          <a:xfrm>
            <a:off x="266925" y="186050"/>
            <a:ext cx="11142000" cy="209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Kialo Discussion: Should English be the dominant language for global communication and knowledge systems?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250" name="Google Shape;250;p34"/>
          <p:cNvSpPr txBox="1"/>
          <p:nvPr/>
        </p:nvSpPr>
        <p:spPr>
          <a:xfrm>
            <a:off x="197250" y="1355750"/>
            <a:ext cx="11797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will now use your research in a Kialo discussion.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Your teacher will tell you whether to create your own discussion or use a ready-made version.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34"/>
          <p:cNvSpPr/>
          <p:nvPr/>
        </p:nvSpPr>
        <p:spPr>
          <a:xfrm>
            <a:off x="326100" y="2475950"/>
            <a:ext cx="2761500" cy="34260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If you have created your own discussion, add your thesis and starter claims.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These are the main points you wish to argue for or against.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34"/>
          <p:cNvSpPr/>
          <p:nvPr/>
        </p:nvSpPr>
        <p:spPr>
          <a:xfrm>
            <a:off x="3252200" y="2475850"/>
            <a:ext cx="2761500" cy="34260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the strongest arguments (pros) under each starter claim, based on your notes and previous research.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 sure to reference power, culture, and perspective.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4"/>
          <p:cNvSpPr/>
          <p:nvPr/>
        </p:nvSpPr>
        <p:spPr>
          <a:xfrm>
            <a:off x="6178300" y="2475850"/>
            <a:ext cx="2761500" cy="34260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Follow the same approach to add counterarguments (cons) to each branch.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34"/>
          <p:cNvSpPr/>
          <p:nvPr/>
        </p:nvSpPr>
        <p:spPr>
          <a:xfrm>
            <a:off x="9104400" y="2477350"/>
            <a:ext cx="2761500" cy="34260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Include examples and evidence to support your arguments and counterarguments.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1270</Words>
  <Application>Microsoft Office PowerPoint</Application>
  <PresentationFormat>Widescreen</PresentationFormat>
  <Paragraphs>244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Roboto</vt:lpstr>
      <vt:lpstr>Calibri</vt:lpstr>
      <vt:lpstr>Roboto Medium</vt:lpstr>
      <vt:lpstr>Arial</vt:lpstr>
      <vt:lpstr>Kialo Edu Theme</vt:lpstr>
      <vt:lpstr>Kialo Edu Theme</vt:lpstr>
      <vt:lpstr>Should English be the dominant language (lingua franca) for global communication and knowledge systems?   </vt:lpstr>
      <vt:lpstr>How does Kialo work?</vt:lpstr>
      <vt:lpstr>Lesson Objectives</vt:lpstr>
      <vt:lpstr>TOK Concepts</vt:lpstr>
      <vt:lpstr>Introduction: Lingua Franca</vt:lpstr>
      <vt:lpstr>Introduction: Lingua Franca</vt:lpstr>
      <vt:lpstr>Listening Task: Is English a Dominating Language?</vt:lpstr>
      <vt:lpstr>Listening Task: Is English a Dominating Language?</vt:lpstr>
      <vt:lpstr>Kialo Discussion: Should English be the dominant language for global communication and knowledge systems?  </vt:lpstr>
      <vt:lpstr>Kialo Discussion: Example Claims</vt:lpstr>
      <vt:lpstr>Kialo Discussion: Example Claims</vt:lpstr>
      <vt:lpstr>Kialo Discussion: Example Claims</vt:lpstr>
      <vt:lpstr>Kialo Discussion: Example Claims</vt:lpstr>
      <vt:lpstr>Kialo Discussion: Example Claims</vt:lpstr>
      <vt:lpstr>Kialo Discussion: Example Claims</vt:lpstr>
      <vt:lpstr>Reflection Task: Lingua Franca</vt:lpstr>
      <vt:lpstr>Lesson Objectives: Recap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Louise Ward</dc:creator>
  <cp:lastModifiedBy>Louise Ward</cp:lastModifiedBy>
  <cp:revision>1</cp:revision>
  <dcterms:modified xsi:type="dcterms:W3CDTF">2025-07-08T17:05:23Z</dcterms:modified>
</cp:coreProperties>
</file>