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  <p:embeddedFont>
      <p:font typeface="Roboto Medium" panose="020000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186abd6be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186abd6be_3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439d834ee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3439d834ee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27dcf761af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27dcf761af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5bb709e468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5bb709e468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5186abd6be_3_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5186abd6be_3_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a4d8da3d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a4d8da3d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268550efa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268550efa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68550efa8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68550efa8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340cbba5fc_0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340cbba5fc_0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340cbba5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340cbba5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340cbba5fc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340cbba5fc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68550efa8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268550efa8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340cbba5fc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340cbba5fc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rgbClr val="ECF8FE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9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body" idx="1"/>
          </p:nvPr>
        </p:nvSpPr>
        <p:spPr>
          <a:xfrm>
            <a:off x="266925" y="1430175"/>
            <a:ext cx="10650300" cy="42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1" name="Google Shape;11;p2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 / 30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79" name="Google Shape;79;p1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80" name="Google Shape;80;p1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81" name="Google Shape;81;p1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agraph+text" type="title">
  <p:cSld name="TITLE">
    <p:bg>
      <p:bgPr>
        <a:solidFill>
          <a:schemeClr val="lt2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08" name="Google Shape;108;p1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09" name="Google Shape;109;p1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10" name="Google Shape;110;p1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1" name="Google Shape;111;p1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t="1324" b="1314"/>
          <a:stretch/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9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34" name="Google Shape;134;p2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35" name="Google Shape;135;p2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6" name="Google Shape;136;p2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1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1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44" name="Google Shape;144;p21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45" name="Google Shape;145;p21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6" name="Google Shape;146;p21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Dark Background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701131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701131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8967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ubTitle" idx="2"/>
          </p:nvPr>
        </p:nvSpPr>
        <p:spPr>
          <a:xfrm>
            <a:off x="710236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2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8" name="Google Shape;158;p23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3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0" name="Google Shape;160;p23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1" name="Google Shape;161;p23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62" name="Google Shape;162;p23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165" name="Google Shape;165;p23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66" name="Google Shape;166;p23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67" name="Google Shape;167;p23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23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1" name="Google Shape;171;p24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2" name="Google Shape;172;p24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73" name="Google Shape;173;p2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">
  <p:cSld name="TITLE_1_1_1_1">
    <p:bg>
      <p:bgPr>
        <a:solidFill>
          <a:schemeClr val="l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>
            <a:spLocks noGrp="1"/>
          </p:cNvSpPr>
          <p:nvPr>
            <p:ph type="pic" idx="2"/>
          </p:nvPr>
        </p:nvSpPr>
        <p:spPr>
          <a:xfrm>
            <a:off x="-63733" y="-36433"/>
            <a:ext cx="12310500" cy="62463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25"/>
          <p:cNvSpPr txBox="1">
            <a:spLocks noGrp="1"/>
          </p:cNvSpPr>
          <p:nvPr>
            <p:ph type="body" idx="1"/>
          </p:nvPr>
        </p:nvSpPr>
        <p:spPr>
          <a:xfrm>
            <a:off x="6938233" y="746633"/>
            <a:ext cx="4926000" cy="4962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487675" rIns="121900" bIns="48767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179" name="Google Shape;179;p25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80" name="Google Shape;180;p2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1" name="Google Shape;181;p2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692026" y="1316565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"/>
              <a:buNone/>
              <a:defRPr sz="4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692026" y="3177798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00"/>
              <a:buFont typeface="Roboto"/>
              <a:buNone/>
              <a:defRPr sz="27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 rt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968542"/>
            <a:ext cx="2036733" cy="42323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subTitle" idx="2"/>
          </p:nvPr>
        </p:nvSpPr>
        <p:spPr>
          <a:xfrm>
            <a:off x="692026" y="430229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516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Gradient Background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28300" y="2117800"/>
            <a:ext cx="5809200" cy="16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oboto"/>
              <a:buNone/>
              <a:defRPr sz="48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641973" y="3979033"/>
            <a:ext cx="56907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Roboto"/>
              <a:buNone/>
              <a:defRPr sz="27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900"/>
              <a:buNone/>
              <a:defRPr sz="19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641967" y="5791000"/>
            <a:ext cx="45528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None/>
              <a:defRPr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92">
          <p15:clr>
            <a:srgbClr val="E46962"/>
          </p15:clr>
        </p15:guide>
        <p15:guide id="2" pos="480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vertical">
  <p:cSld name="TITLE_1">
    <p:bg>
      <p:bgPr>
        <a:solidFill>
          <a:schemeClr val="lt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301200" cy="62100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35" name="Google Shape;35;p6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36" name="Google Shape;36;p6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7" name="Google Shape;37;p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tryptic images">
  <p:cSld name="TITLE_1_2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>
            <a:spLocks noGrp="1"/>
          </p:cNvSpPr>
          <p:nvPr>
            <p:ph type="pic" idx="2"/>
          </p:nvPr>
        </p:nvSpPr>
        <p:spPr>
          <a:xfrm>
            <a:off x="5982033" y="-67"/>
            <a:ext cx="6210000" cy="32595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7"/>
          <p:cNvSpPr>
            <a:spLocks noGrp="1"/>
          </p:cNvSpPr>
          <p:nvPr>
            <p:ph type="pic" idx="3"/>
          </p:nvPr>
        </p:nvSpPr>
        <p:spPr>
          <a:xfrm>
            <a:off x="9178000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7"/>
          <p:cNvSpPr>
            <a:spLocks noGrp="1"/>
          </p:cNvSpPr>
          <p:nvPr>
            <p:ph type="pic" idx="4"/>
          </p:nvPr>
        </p:nvSpPr>
        <p:spPr>
          <a:xfrm>
            <a:off x="5982033" y="3450867"/>
            <a:ext cx="3014100" cy="275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266933" y="2277800"/>
            <a:ext cx="5442000" cy="35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grpSp>
        <p:nvGrpSpPr>
          <p:cNvPr id="45" name="Google Shape;45;p7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46" name="Google Shape;46;p7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7" name="Google Shape;47;p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half page image horizontal">
  <p:cSld name="TITLE_1_1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-18200" y="6209800"/>
            <a:ext cx="12228300" cy="64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5144" y="6370414"/>
            <a:ext cx="1572367" cy="32676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>
            <a:spLocks noGrp="1"/>
          </p:cNvSpPr>
          <p:nvPr>
            <p:ph type="pic" idx="2"/>
          </p:nvPr>
        </p:nvSpPr>
        <p:spPr>
          <a:xfrm>
            <a:off x="9100" y="3057717"/>
            <a:ext cx="121920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4 items">
  <p:cSld name="TITLE_1_1_2">
    <p:bg>
      <p:bgPr>
        <a:solidFill>
          <a:schemeClr val="l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4986900" cy="13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5754567" y="628267"/>
            <a:ext cx="61095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/>
          <p:nvPr/>
        </p:nvSpPr>
        <p:spPr>
          <a:xfrm>
            <a:off x="-18200" y="3223267"/>
            <a:ext cx="12228300" cy="2986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>
            <a:spLocks noGrp="1"/>
          </p:cNvSpPr>
          <p:nvPr>
            <p:ph type="pic" idx="2"/>
          </p:nvPr>
        </p:nvSpPr>
        <p:spPr>
          <a:xfrm>
            <a:off x="195305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9"/>
          <p:cNvSpPr>
            <a:spLocks noGrp="1"/>
          </p:cNvSpPr>
          <p:nvPr>
            <p:ph type="pic" idx="3"/>
          </p:nvPr>
        </p:nvSpPr>
        <p:spPr>
          <a:xfrm>
            <a:off x="5281000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9"/>
          <p:cNvSpPr>
            <a:spLocks noGrp="1"/>
          </p:cNvSpPr>
          <p:nvPr>
            <p:ph type="pic" idx="4"/>
          </p:nvPr>
        </p:nvSpPr>
        <p:spPr>
          <a:xfrm>
            <a:off x="8608967" y="2614000"/>
            <a:ext cx="1629900" cy="1629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subTitle" idx="5"/>
          </p:nvPr>
        </p:nvSpPr>
        <p:spPr>
          <a:xfrm>
            <a:off x="1699533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6"/>
          </p:nvPr>
        </p:nvSpPr>
        <p:spPr>
          <a:xfrm>
            <a:off x="5035200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ubTitle" idx="7"/>
          </p:nvPr>
        </p:nvSpPr>
        <p:spPr>
          <a:xfrm>
            <a:off x="8363167" y="4425267"/>
            <a:ext cx="21216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oboto Medium"/>
              <a:buNone/>
              <a:defRPr sz="1900">
                <a:solidFill>
                  <a:schemeClr val="dk2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grpSp>
        <p:nvGrpSpPr>
          <p:cNvPr id="66" name="Google Shape;66;p9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67" name="Google Shape;67;p9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8" name="Google Shape;68;p9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and full page image with quote">
  <p:cSld name="TITLE_1_1_1">
    <p:bg>
      <p:bgPr>
        <a:solidFill>
          <a:schemeClr val="lt2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-54633" y="-45533"/>
            <a:ext cx="12328500" cy="62556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72" name="Google Shape;72;p10"/>
          <p:cNvGrpSpPr/>
          <p:nvPr/>
        </p:nvGrpSpPr>
        <p:grpSpPr>
          <a:xfrm>
            <a:off x="-18200" y="6209645"/>
            <a:ext cx="12228094" cy="647984"/>
            <a:chOff x="-13650" y="4657350"/>
            <a:chExt cx="9171300" cy="486000"/>
          </a:xfrm>
        </p:grpSpPr>
        <p:sp>
          <p:nvSpPr>
            <p:cNvPr id="73" name="Google Shape;73;p10"/>
            <p:cNvSpPr/>
            <p:nvPr/>
          </p:nvSpPr>
          <p:spPr>
            <a:xfrm>
              <a:off x="-13650" y="4657350"/>
              <a:ext cx="9171300" cy="48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4" name="Google Shape;74;p10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213858" y="4777811"/>
              <a:ext cx="1179275" cy="2450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68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F89DC"/>
            </a:gs>
            <a:gs pos="100000">
              <a:srgbClr val="194670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tx1"/>
                </a:solidFill>
              </a:defRPr>
            </a:lvl1pPr>
            <a:lvl2pPr lvl="1" algn="r">
              <a:buNone/>
              <a:defRPr sz="1300">
                <a:solidFill>
                  <a:schemeClr val="tx1"/>
                </a:solidFill>
              </a:defRPr>
            </a:lvl2pPr>
            <a:lvl3pPr lvl="2" algn="r">
              <a:buNone/>
              <a:defRPr sz="1300">
                <a:solidFill>
                  <a:schemeClr val="tx1"/>
                </a:solidFill>
              </a:defRPr>
            </a:lvl3pPr>
            <a:lvl4pPr lvl="3" algn="r">
              <a:buNone/>
              <a:defRPr sz="1300">
                <a:solidFill>
                  <a:schemeClr val="tx1"/>
                </a:solidFill>
              </a:defRPr>
            </a:lvl4pPr>
            <a:lvl5pPr lvl="4" algn="r">
              <a:buNone/>
              <a:defRPr sz="1300">
                <a:solidFill>
                  <a:schemeClr val="tx1"/>
                </a:solidFill>
              </a:defRPr>
            </a:lvl5pPr>
            <a:lvl6pPr lvl="5" algn="r">
              <a:buNone/>
              <a:defRPr sz="1300">
                <a:solidFill>
                  <a:schemeClr val="tx1"/>
                </a:solidFill>
              </a:defRPr>
            </a:lvl6pPr>
            <a:lvl7pPr lvl="6" algn="r">
              <a:buNone/>
              <a:defRPr sz="1300">
                <a:solidFill>
                  <a:schemeClr val="tx1"/>
                </a:solidFill>
              </a:defRPr>
            </a:lvl7pPr>
            <a:lvl8pPr lvl="7" algn="r">
              <a:buNone/>
              <a:defRPr sz="1300">
                <a:solidFill>
                  <a:schemeClr val="tx1"/>
                </a:solidFill>
              </a:defRPr>
            </a:lvl8pPr>
            <a:lvl9pPr lvl="8" algn="r">
              <a:buNone/>
              <a:defRPr sz="1300">
                <a:solidFill>
                  <a:schemeClr val="tx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266933" y="473467"/>
            <a:ext cx="106503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Roboto"/>
              <a:buNone/>
              <a:defRPr sz="4000" b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266933" y="1648800"/>
            <a:ext cx="10650300" cy="35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■"/>
              <a:defRPr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U4KzXn9R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304800" y="1515450"/>
            <a:ext cx="6671700" cy="335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Does the dominance of a language shape what is visible and valued on the internet?</a:t>
            </a: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700"/>
          </a:p>
        </p:txBody>
      </p:sp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223250" y="5466375"/>
            <a:ext cx="6671700" cy="1028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Knowledge and Language: </a:t>
            </a:r>
            <a:endParaRPr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Lingua Franca</a:t>
            </a:r>
            <a:endParaRPr sz="24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/>
              <a:t>Lesson 2: Fact-Finding Task</a:t>
            </a:r>
            <a:endParaRPr sz="2400" b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>
            <a:spLocks noGrp="1"/>
          </p:cNvSpPr>
          <p:nvPr>
            <p:ph type="title"/>
          </p:nvPr>
        </p:nvSpPr>
        <p:spPr>
          <a:xfrm>
            <a:off x="328125" y="158375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Does the dominance of a language shape what is visible and valued on the internet?</a:t>
            </a:r>
            <a:endParaRPr sz="3000"/>
          </a:p>
        </p:txBody>
      </p:sp>
      <p:sp>
        <p:nvSpPr>
          <p:cNvPr id="260" name="Google Shape;260;p35"/>
          <p:cNvSpPr/>
          <p:nvPr/>
        </p:nvSpPr>
        <p:spPr>
          <a:xfrm>
            <a:off x="266925" y="1431775"/>
            <a:ext cx="5175900" cy="45612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Focus Areas</a:t>
            </a:r>
            <a:endParaRPr sz="2000" b="1" u="sng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 gatekeeping: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Who controls which languages/platforms dominate?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Cultural framing: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How do translation and language communities shape meaning?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Linguistic inequality: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Are all languages and their speakers equally represented or trusted online?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1" name="Google Shape;261;p35" title="Discussion Screenshot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525" y="1547350"/>
            <a:ext cx="5773399" cy="4330049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6"/>
          <p:cNvSpPr txBox="1">
            <a:spLocks noGrp="1"/>
          </p:cNvSpPr>
          <p:nvPr>
            <p:ph type="title"/>
          </p:nvPr>
        </p:nvSpPr>
        <p:spPr>
          <a:xfrm>
            <a:off x="355650" y="30720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Reflection Task: Language Dominance</a:t>
            </a:r>
            <a:endParaRPr sz="3500"/>
          </a:p>
        </p:txBody>
      </p:sp>
      <p:sp>
        <p:nvSpPr>
          <p:cNvPr id="267" name="Google Shape;267;p36"/>
          <p:cNvSpPr/>
          <p:nvPr/>
        </p:nvSpPr>
        <p:spPr>
          <a:xfrm>
            <a:off x="355650" y="1296375"/>
            <a:ext cx="10980600" cy="3930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did the case studies challenge or deepen your understanding of how language influences what we see, trust, or ignore online?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Whose knowledge or perspective was missing, silenced, or distorted in the examples you explored — and why might that matter?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Can knowledge truly be global if it’s shaped by a few dominant languages? What are the consequences for those outside that linguistic majority?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language, culture, and power interact to determine which knowledge is made visible and which is hidden on the internet?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55600" algn="l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000"/>
              <a:buFont typeface="Roboto"/>
              <a:buChar char="●"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responsibilities do we have — as students, creators, or consumers of knowledge — to engage with linguistic diversity in digital spaces?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8" name="Google Shape;268;p36" title="illustration-blog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2442" y="4781975"/>
            <a:ext cx="1858956" cy="16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7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Objectives: Recap</a:t>
            </a:r>
            <a:endParaRPr sz="3500"/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/>
          </p:nvPr>
        </p:nvSpPr>
        <p:spPr>
          <a:xfrm>
            <a:off x="1068450" y="1527850"/>
            <a:ext cx="5917500" cy="464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that illustrate how language impacts the visibility, credibility, and accessibility of knowledge online.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the claims from Lesson 1 using evidence from media articles, video interviews, and platform case examples.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Develop critical thinking and source evaluation skills by connecting practical examples to abstract knowledge questions.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300"/>
          </a:p>
        </p:txBody>
      </p:sp>
      <p:pic>
        <p:nvPicPr>
          <p:cNvPr id="275" name="Google Shape;27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8471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467612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142712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>
            <a:spLocks noGrp="1"/>
          </p:cNvSpPr>
          <p:nvPr>
            <p:ph type="title"/>
          </p:nvPr>
        </p:nvSpPr>
        <p:spPr>
          <a:xfrm>
            <a:off x="266925" y="165050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How does Kialo work?</a:t>
            </a:r>
            <a:endParaRPr sz="3500"/>
          </a:p>
        </p:txBody>
      </p:sp>
      <p:pic>
        <p:nvPicPr>
          <p:cNvPr id="193" name="Google Shape;193;p27" title="Group 333.png"/>
          <p:cNvPicPr preferRelativeResize="0"/>
          <p:nvPr/>
        </p:nvPicPr>
        <p:blipFill rotWithShape="1">
          <a:blip r:embed="rId3">
            <a:alphaModFix/>
          </a:blip>
          <a:srcRect b="26519"/>
          <a:stretch/>
        </p:blipFill>
        <p:spPr>
          <a:xfrm>
            <a:off x="10612678" y="5451925"/>
            <a:ext cx="1476597" cy="1316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 txBox="1">
            <a:spLocks noGrp="1"/>
          </p:cNvSpPr>
          <p:nvPr>
            <p:ph type="title"/>
          </p:nvPr>
        </p:nvSpPr>
        <p:spPr>
          <a:xfrm>
            <a:off x="538425" y="1070650"/>
            <a:ext cx="10599000" cy="95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300"/>
              <a:t>If you’re new to Kialo, watch this video to discover how the platform works.  Otherwise, let’s get started!</a:t>
            </a:r>
            <a:endParaRPr sz="2300"/>
          </a:p>
        </p:txBody>
      </p:sp>
      <p:pic>
        <p:nvPicPr>
          <p:cNvPr id="195" name="Google Shape;195;p27" descr="Kialo is the free, award-winning tool for thoughtful, inclusive discussion.&#10;&#10;In Kialo discussions, students respond to a central thesis by adding pros and cons — both to the thesis and to each other’s points — creating an interactive discussion map.&#10;&#10;This format empowers students to break down complex topics, explore diverse perspectives, and build well-reasoned arguments together.&#10;&#10;This 60-second video explains how Kialo:&#10;&#10;▪️ trains critical thinking by encouraging students to show their reasoning in dynamic, structured argument trees. &#10;▪️ greatly increases student participation. &#10;▪️ lets students join in seconds with no accounts required. &#10;&#10;Why Kialo works: Kialo’s combination of debate and argument-mapping has been proven to enhance critical thinking. The platform has ESSA Tier IV evidence and has received multiple awards. &#10;&#10;Who Kialo is for: Educators who lead debates and discussions or teach argumentative reasoning. Help every student participate in structured, inclusive conversations!&#10;&#10;👉 Try out our demo discussion. No sign-up required. https://www.kialo-edu.com/demo&#10;&#10;🌐 Visit Kialo at https://www.kialo-edu.com/&#10;&#10;🚀 Learn more with our Kialo in 60 Seconds tutorial videos. https://youtube.com/playlist?list=PLHBYxYwcONgCiE-SFF5WbW8wakyqdJ7cM&amp;si=01SgFpCkzoOpwY-3&#10;&#10;#kialo  #edtechtools  #criticalthinking #studentengagement #inquirybasedlearning &#10;&#10;&#10;&#10;📢 About Kialo&#10;&#10;Kialo is the free tool for thoughtful, inclusive discussion. Driven by our mission to make the world a more thoughtful place, Kialo is free and always will be." title="What is Kialo?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23713" y="2270450"/>
            <a:ext cx="6344566" cy="35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"/>
          <p:cNvSpPr txBox="1">
            <a:spLocks noGrp="1"/>
          </p:cNvSpPr>
          <p:nvPr>
            <p:ph type="title"/>
          </p:nvPr>
        </p:nvSpPr>
        <p:spPr>
          <a:xfrm>
            <a:off x="266925" y="473475"/>
            <a:ext cx="11142000" cy="86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Lesson Objectives</a:t>
            </a:r>
            <a:endParaRPr sz="3500"/>
          </a:p>
        </p:txBody>
      </p:sp>
      <p:sp>
        <p:nvSpPr>
          <p:cNvPr id="201" name="Google Shape;201;p28"/>
          <p:cNvSpPr txBox="1">
            <a:spLocks noGrp="1"/>
          </p:cNvSpPr>
          <p:nvPr>
            <p:ph type="title"/>
          </p:nvPr>
        </p:nvSpPr>
        <p:spPr>
          <a:xfrm>
            <a:off x="1068450" y="1527850"/>
            <a:ext cx="5917500" cy="464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/>
              <a:t>Investigate real-world case studies that illustrate how language impacts the visibility, credibility, and accessibility of knowledge online.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Substantiate or challenge the claims from Lesson 1 using evidence from media articles, video interviews, and platform case examples.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r>
              <a:rPr lang="en-US" sz="2300"/>
              <a:t>Develop critical thinking and source evaluation skills by connecting practical examples to abstract knowledge questions.</a:t>
            </a: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spcBef>
                <a:spcPts val="2500"/>
              </a:spcBef>
              <a:spcAft>
                <a:spcPts val="2500"/>
              </a:spcAft>
              <a:buNone/>
            </a:pPr>
            <a:endParaRPr sz="2300"/>
          </a:p>
        </p:txBody>
      </p:sp>
      <p:pic>
        <p:nvPicPr>
          <p:cNvPr id="202" name="Google Shape;20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847175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467612"/>
            <a:ext cx="763652" cy="764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5142712"/>
            <a:ext cx="763652" cy="764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9" title="KialoEdu-Avatar-04@2x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33525" y="4733050"/>
            <a:ext cx="1884600" cy="1884600"/>
          </a:xfrm>
          <a:prstGeom prst="ellipse">
            <a:avLst/>
          </a:prstGeom>
          <a:noFill/>
          <a:ln>
            <a:noFill/>
          </a:ln>
          <a:effectLst>
            <a:outerShdw blurRad="571500" dist="19050" dir="5400000" algn="bl" rotWithShape="0">
              <a:schemeClr val="accent2">
                <a:alpha val="50000"/>
              </a:schemeClr>
            </a:outerShdw>
          </a:effectLst>
        </p:spPr>
      </p:pic>
      <p:sp>
        <p:nvSpPr>
          <p:cNvPr id="210" name="Google Shape;210;p29"/>
          <p:cNvSpPr txBox="1">
            <a:spLocks noGrp="1"/>
          </p:cNvSpPr>
          <p:nvPr>
            <p:ph type="title"/>
          </p:nvPr>
        </p:nvSpPr>
        <p:spPr>
          <a:xfrm>
            <a:off x="266925" y="206425"/>
            <a:ext cx="11142000" cy="78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TOK Concepts</a:t>
            </a:r>
            <a:endParaRPr sz="3500"/>
          </a:p>
        </p:txBody>
      </p:sp>
      <p:sp>
        <p:nvSpPr>
          <p:cNvPr id="211" name="Google Shape;211;p29"/>
          <p:cNvSpPr/>
          <p:nvPr/>
        </p:nvSpPr>
        <p:spPr>
          <a:xfrm>
            <a:off x="166925" y="1146725"/>
            <a:ext cx="6860700" cy="48240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Power: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To what extent does language determine who has the authority to create and disseminate knowledge in digital spaces?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Culture: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How does the cultural context embedded in language influence the way knowledge is understood and communicated?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Perspective: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 In what ways do different languages shape distinct versions of reality, and how does this affect our understanding of truth?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p29"/>
          <p:cNvSpPr/>
          <p:nvPr/>
        </p:nvSpPr>
        <p:spPr>
          <a:xfrm>
            <a:off x="7409975" y="1146725"/>
            <a:ext cx="4289400" cy="3075600"/>
          </a:xfrm>
          <a:prstGeom prst="wedgeRoundRectCallout">
            <a:avLst>
              <a:gd name="adj1" fmla="val 30152"/>
              <a:gd name="adj2" fmla="val 78651"/>
              <a:gd name="adj3" fmla="val 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Today’s lesson links to these TOK concepts. 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By completing the activities, you will build knowledge that can help with your assessments.</a:t>
            </a:r>
            <a:endParaRPr sz="2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>
            <a:spLocks noGrp="1"/>
          </p:cNvSpPr>
          <p:nvPr>
            <p:ph type="title"/>
          </p:nvPr>
        </p:nvSpPr>
        <p:spPr>
          <a:xfrm>
            <a:off x="263650" y="102025"/>
            <a:ext cx="116895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Introduction: Does the dominance of a language shape what is visible and valued on the internet?</a:t>
            </a:r>
            <a:endParaRPr sz="3000"/>
          </a:p>
        </p:txBody>
      </p:sp>
      <p:sp>
        <p:nvSpPr>
          <p:cNvPr id="218" name="Google Shape;218;p30"/>
          <p:cNvSpPr txBox="1"/>
          <p:nvPr/>
        </p:nvSpPr>
        <p:spPr>
          <a:xfrm>
            <a:off x="836525" y="1381100"/>
            <a:ext cx="1089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Today’s lesson is about using case studies to expand your knowledge on how language shapes digital knowledge.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9" name="Google Shape;219;p30"/>
          <p:cNvSpPr/>
          <p:nvPr/>
        </p:nvSpPr>
        <p:spPr>
          <a:xfrm>
            <a:off x="46008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1</a:t>
            </a:r>
            <a:r>
              <a:rPr lang="en-US" sz="2000" b="1" u="sng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(inc. homework)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Conduct in-depth research into a specific case and give a short presentation to the class.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27850" y="2538900"/>
            <a:ext cx="37611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2 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Present your findings and refine your arguments in your Kialo discussions.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8323920" y="2538900"/>
            <a:ext cx="3408000" cy="2983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Step 3</a:t>
            </a:r>
            <a:endParaRPr sz="20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Reflect on how language shapes digital knowledge.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1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759100" cy="209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Study Preparation: Does the dominance of a language shape what is visible and valued on the internet?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227" name="Google Shape;227;p31"/>
          <p:cNvSpPr/>
          <p:nvPr/>
        </p:nvSpPr>
        <p:spPr>
          <a:xfrm>
            <a:off x="335280" y="1785738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Wikipedia’s Language Divide: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manipulation of smaller Wikipedia editions.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how language communities shape the knowledge that is presented and trusted.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p31"/>
          <p:cNvSpPr/>
          <p:nvPr/>
        </p:nvSpPr>
        <p:spPr>
          <a:xfrm>
            <a:off x="6370320" y="1785738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Latin America – Invisible Science in Global Media: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underrepresentation of Latin American scientists in English-speaking media.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why knowledge produced in non-dominant languages is often undervalued or unseen globally.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9" name="Google Shape;229;p31"/>
          <p:cNvSpPr/>
          <p:nvPr/>
        </p:nvSpPr>
        <p:spPr>
          <a:xfrm>
            <a:off x="335280" y="3987400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Facebook Mistranslation and Content Moderation: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The impact of translation systems and moderation policies on the transfer of knowledge.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the impact of automated systems and bias policies on the understanding of cultural and linguistic nuance.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0" name="Google Shape;230;p31"/>
          <p:cNvSpPr/>
          <p:nvPr/>
        </p:nvSpPr>
        <p:spPr>
          <a:xfrm>
            <a:off x="6370320" y="3987400"/>
            <a:ext cx="5486400" cy="21030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Language Infrastructures and the Future of the Internet:</a:t>
            </a:r>
            <a:endParaRPr sz="16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Focus: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The way language influences not just content, but the systems that build and deliver knowledge online.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Task: </a:t>
            </a:r>
            <a:r>
              <a:rPr lang="en-US"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Examine the potential impact of linguistic “bubbles” online.</a:t>
            </a: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6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1" name="Google Shape;231;p31"/>
          <p:cNvSpPr txBox="1"/>
          <p:nvPr/>
        </p:nvSpPr>
        <p:spPr>
          <a:xfrm>
            <a:off x="648300" y="1132988"/>
            <a:ext cx="108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teacher will assign you a case study for homework.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2"/>
          <p:cNvSpPr txBox="1">
            <a:spLocks noGrp="1"/>
          </p:cNvSpPr>
          <p:nvPr>
            <p:ph type="title"/>
          </p:nvPr>
        </p:nvSpPr>
        <p:spPr>
          <a:xfrm>
            <a:off x="266925" y="0"/>
            <a:ext cx="11796600" cy="167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Case Study Preparation: Does the dominance of a language shape what is visible and valued on the internet?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0"/>
          </a:p>
        </p:txBody>
      </p:sp>
      <p:sp>
        <p:nvSpPr>
          <p:cNvPr id="237" name="Google Shape;237;p32"/>
          <p:cNvSpPr txBox="1"/>
          <p:nvPr/>
        </p:nvSpPr>
        <p:spPr>
          <a:xfrm>
            <a:off x="633675" y="1364150"/>
            <a:ext cx="11276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Prepare a short presentation on your case.</a:t>
            </a:r>
            <a:endParaRPr sz="24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32"/>
          <p:cNvSpPr/>
          <p:nvPr/>
        </p:nvSpPr>
        <p:spPr>
          <a:xfrm>
            <a:off x="457650" y="2462325"/>
            <a:ext cx="11276700" cy="24186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You should:</a:t>
            </a:r>
            <a:endParaRPr sz="22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Explain what happened in the case.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how language influenced what knowledge was visible or valued.</a:t>
            </a:r>
            <a:endParaRPr sz="2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6830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Roboto"/>
              <a:buAutoNum type="arabicPeriod"/>
            </a:pPr>
            <a:r>
              <a:rPr lang="en-US" sz="2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Explain which TOK concept (power, culture, or perspective) is most relevant.</a:t>
            </a: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2" title="illustration-blog(2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03692" y="4486650"/>
            <a:ext cx="1858956" cy="163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3"/>
          <p:cNvSpPr txBox="1">
            <a:spLocks noGrp="1"/>
          </p:cNvSpPr>
          <p:nvPr>
            <p:ph type="title"/>
          </p:nvPr>
        </p:nvSpPr>
        <p:spPr>
          <a:xfrm>
            <a:off x="266925" y="210125"/>
            <a:ext cx="11142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Discussion: Does the dominance of a language shape what is visible and valued on the internet?</a:t>
            </a:r>
            <a:endParaRPr sz="3000"/>
          </a:p>
        </p:txBody>
      </p:sp>
      <p:sp>
        <p:nvSpPr>
          <p:cNvPr id="245" name="Google Shape;245;p33"/>
          <p:cNvSpPr/>
          <p:nvPr/>
        </p:nvSpPr>
        <p:spPr>
          <a:xfrm>
            <a:off x="280416" y="1937100"/>
            <a:ext cx="5486400" cy="2983800"/>
          </a:xfrm>
          <a:prstGeom prst="wedgeRoundRectCallout">
            <a:avLst>
              <a:gd name="adj1" fmla="val -47753"/>
              <a:gd name="adj2" fmla="val 67188"/>
              <a:gd name="adj3" fmla="val 0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 Discussion</a:t>
            </a:r>
            <a:endParaRPr sz="2100" b="1" u="sng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What claims did you find most convincing or most problematic in last class’s debate?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Were there any claims that felt hard to prove or lacked real-world examples?</a:t>
            </a: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6" name="Google Shape;246;p33" title="dicussionlightbul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1151" y="1982401"/>
            <a:ext cx="5486400" cy="2893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8FE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4"/>
          <p:cNvSpPr txBox="1">
            <a:spLocks noGrp="1"/>
          </p:cNvSpPr>
          <p:nvPr>
            <p:ph type="title"/>
          </p:nvPr>
        </p:nvSpPr>
        <p:spPr>
          <a:xfrm>
            <a:off x="262500" y="92750"/>
            <a:ext cx="11667000" cy="1169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Kialo Discussion: Does the dominance of a language shape what is visible and valued on the internet?</a:t>
            </a:r>
            <a:endParaRPr sz="3000"/>
          </a:p>
        </p:txBody>
      </p:sp>
      <p:sp>
        <p:nvSpPr>
          <p:cNvPr id="252" name="Google Shape;252;p34"/>
          <p:cNvSpPr/>
          <p:nvPr/>
        </p:nvSpPr>
        <p:spPr>
          <a:xfrm>
            <a:off x="416925" y="2287150"/>
            <a:ext cx="5786100" cy="3568800"/>
          </a:xfrm>
          <a:prstGeom prst="roundRect">
            <a:avLst>
              <a:gd name="adj" fmla="val 16667"/>
            </a:avLst>
          </a:prstGeom>
          <a:solidFill>
            <a:srgbClr val="1D67AC"/>
          </a:solidFill>
          <a:ln w="9525" cap="flat" cmpd="sng">
            <a:solidFill>
              <a:srgbClr val="1D67A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rabicPeriod"/>
            </a:pP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Add at least one new claim or counterclaim based on your case study.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rabicPeriod"/>
            </a:pP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Reply to at least one peer’s argument, using insights from another group’s case.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Roboto"/>
              <a:buAutoNum type="arabicPeriod"/>
            </a:pP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Label your post with the relevant TOK concept (e.g., perspective </a:t>
            </a:r>
            <a:r>
              <a:rPr lang="en-US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—</a:t>
            </a:r>
            <a:r>
              <a:rPr lang="en-US" sz="19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Arabic content suppression).</a:t>
            </a:r>
            <a:endParaRPr sz="19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7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3" name="Google Shape;253;p34" title="Discussion Screensho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39792" y="2244438"/>
            <a:ext cx="4815432" cy="3611574"/>
          </a:xfrm>
          <a:prstGeom prst="rect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4" name="Google Shape;254;p34"/>
          <p:cNvSpPr txBox="1"/>
          <p:nvPr/>
        </p:nvSpPr>
        <p:spPr>
          <a:xfrm>
            <a:off x="416925" y="1204450"/>
            <a:ext cx="107628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Use your case study and own research to support, challenge, or refine your initial arguments in your Kialo discussion!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ialo Edu Theme">
  <a:themeElements>
    <a:clrScheme name="Simple Light">
      <a:dk1>
        <a:srgbClr val="2C343D"/>
      </a:dk1>
      <a:lt1>
        <a:srgbClr val="FFFFFF"/>
      </a:lt1>
      <a:dk2>
        <a:srgbClr val="595959"/>
      </a:dk2>
      <a:lt2>
        <a:srgbClr val="FAFCFD"/>
      </a:lt2>
      <a:accent1>
        <a:srgbClr val="0069E0"/>
      </a:accent1>
      <a:accent2>
        <a:srgbClr val="1D67AC"/>
      </a:accent2>
      <a:accent3>
        <a:srgbClr val="0A207A"/>
      </a:accent3>
      <a:accent4>
        <a:srgbClr val="144777"/>
      </a:accent4>
      <a:accent5>
        <a:srgbClr val="F2F4F5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917</Words>
  <Application>Microsoft Office PowerPoint</Application>
  <PresentationFormat>Widescreen</PresentationFormat>
  <Paragraphs>133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Medium</vt:lpstr>
      <vt:lpstr>Calibri</vt:lpstr>
      <vt:lpstr>Roboto</vt:lpstr>
      <vt:lpstr>Arial</vt:lpstr>
      <vt:lpstr>Kialo Edu Theme</vt:lpstr>
      <vt:lpstr>Kialo Edu Theme</vt:lpstr>
      <vt:lpstr>Does the dominance of a language shape what is visible and valued on the internet?  </vt:lpstr>
      <vt:lpstr>How does Kialo work?</vt:lpstr>
      <vt:lpstr>Lesson Objectives</vt:lpstr>
      <vt:lpstr>TOK Concepts</vt:lpstr>
      <vt:lpstr>Introduction: Does the dominance of a language shape what is visible and valued on the internet?</vt:lpstr>
      <vt:lpstr>Case Study Preparation: Does the dominance of a language shape what is visible and valued on the internet?  </vt:lpstr>
      <vt:lpstr>Case Study Preparation: Does the dominance of a language shape what is visible and valued on the internet? </vt:lpstr>
      <vt:lpstr>Discussion: Does the dominance of a language shape what is visible and valued on the internet?</vt:lpstr>
      <vt:lpstr>Kialo Discussion: Does the dominance of a language shape what is visible and valued on the internet?</vt:lpstr>
      <vt:lpstr>Kialo Discussion: Does the dominance of a language shape what is visible and valued on the internet?</vt:lpstr>
      <vt:lpstr>Reflection Task: Language Dominance</vt:lpstr>
      <vt:lpstr>Lesson Objectives: Recap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Louise Ward</dc:creator>
  <cp:lastModifiedBy>Louise Ward</cp:lastModifiedBy>
  <cp:revision>1</cp:revision>
  <dcterms:modified xsi:type="dcterms:W3CDTF">2025-07-08T17:04:18Z</dcterms:modified>
</cp:coreProperties>
</file>