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Roboto" panose="02000000000000000000" pitchFamily="2" charset="0"/>
      <p:regular r:id="rId21"/>
      <p:bold r:id="rId22"/>
      <p:italic r:id="rId23"/>
      <p:boldItalic r:id="rId24"/>
    </p:embeddedFont>
    <p:embeddedFont>
      <p:font typeface="Roboto Medium"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186abd6be_3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186abd6be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568c80085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2568c8008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68550efa8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268550efa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268550efa8_0_1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268550efa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268550efa8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268550efa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1661613c24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1661613c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4093ef65b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34093ef65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a54158e81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a54158e8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5186abd6be_3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5186abd6be_3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268550efa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268550ef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268550efa8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268550efa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34093ef65b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34093ef65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268550efa8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268550efa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268550efa8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268550efa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2f09a6ca8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42f09a6ca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94d9be936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94d9be93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c2260d3f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c2260d3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rgbClr val="ECF8FE"/>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266925" y="473475"/>
            <a:ext cx="11142000" cy="9567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9" name="Google Shape;9;p2"/>
          <p:cNvSpPr txBox="1">
            <a:spLocks noGrp="1"/>
          </p:cNvSpPr>
          <p:nvPr>
            <p:ph type="body" idx="1"/>
          </p:nvPr>
        </p:nvSpPr>
        <p:spPr>
          <a:xfrm>
            <a:off x="266925" y="1430175"/>
            <a:ext cx="10650300" cy="4231800"/>
          </a:xfrm>
          <a:prstGeom prst="rect">
            <a:avLst/>
          </a:prstGeom>
          <a:noFill/>
          <a:ln>
            <a:noFill/>
          </a:ln>
        </p:spPr>
        <p:txBody>
          <a:bodyPr spcFirstLastPara="1" wrap="square" lIns="121900" tIns="121900" rIns="121900" bIns="121900" anchor="t" anchorCtr="0">
            <a:noAutofit/>
          </a:bodyPr>
          <a:lstStyle>
            <a:lvl1pPr marL="457200" lvl="0"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76"/>
        <p:cNvGrpSpPr/>
        <p:nvPr/>
      </p:nvGrpSpPr>
      <p:grpSpPr>
        <a:xfrm>
          <a:off x="0" y="0"/>
          <a:ext cx="0" cy="0"/>
          <a:chOff x="0" y="0"/>
          <a:chExt cx="0" cy="0"/>
        </a:xfrm>
      </p:grpSpPr>
      <p:sp>
        <p:nvSpPr>
          <p:cNvPr id="77" name="Google Shape;77;p11"/>
          <p:cNvSpPr>
            <a:spLocks noGrp="1"/>
          </p:cNvSpPr>
          <p:nvPr>
            <p:ph type="pic" idx="2"/>
          </p:nvPr>
        </p:nvSpPr>
        <p:spPr>
          <a:xfrm>
            <a:off x="-63733" y="-36433"/>
            <a:ext cx="12310500" cy="6246300"/>
          </a:xfrm>
          <a:prstGeom prst="rect">
            <a:avLst/>
          </a:prstGeom>
          <a:noFill/>
          <a:ln>
            <a:noFill/>
          </a:ln>
        </p:spPr>
      </p:sp>
      <p:sp>
        <p:nvSpPr>
          <p:cNvPr id="78" name="Google Shape;78;p11"/>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chemeClr val="lt2"/>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66933" y="473467"/>
            <a:ext cx="10650300" cy="1119900"/>
          </a:xfrm>
          <a:prstGeom prst="rect">
            <a:avLst/>
          </a:prstGeom>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a:endParaRPr/>
          </a:p>
        </p:txBody>
      </p:sp>
      <p:sp>
        <p:nvSpPr>
          <p:cNvPr id="107" name="Google Shape;107;p16"/>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01131" y="2117800"/>
            <a:ext cx="5809200" cy="1679100"/>
          </a:xfrm>
          <a:prstGeom prst="rect">
            <a:avLst/>
          </a:prstGeom>
        </p:spPr>
        <p:txBody>
          <a:bodyPr spcFirstLastPara="1" wrap="square" lIns="121900" tIns="121900" rIns="121900" bIns="121900" anchor="t" anchorCtr="0">
            <a:spAutoFit/>
          </a:bodyPr>
          <a:lstStyle>
            <a:lvl1pPr lvl="0"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14" name="Google Shape;114;p17"/>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17" name="Google Shape;117;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92026" y="1316565"/>
            <a:ext cx="5809200" cy="1679100"/>
          </a:xfrm>
          <a:prstGeom prst="rect">
            <a:avLst/>
          </a:prstGeom>
        </p:spPr>
        <p:txBody>
          <a:bodyPr spcFirstLastPara="1" wrap="square" lIns="121900" tIns="121900" rIns="121900" bIns="121900" anchor="t" anchorCtr="0">
            <a:spAutoFit/>
          </a:bodyPr>
          <a:lstStyle>
            <a:lvl1pPr lvl="0"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20" name="Google Shape;120;p18"/>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23" name="Google Shape;123;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t="1324" b="1314"/>
          <a:stretch/>
        </p:blipFill>
        <p:spPr>
          <a:xfrm>
            <a:off x="304800" y="598967"/>
            <a:ext cx="2036733" cy="423233"/>
          </a:xfrm>
          <a:prstGeom prst="rect">
            <a:avLst/>
          </a:prstGeom>
          <a:noFill/>
          <a:ln>
            <a:noFill/>
          </a:ln>
        </p:spPr>
      </p:pic>
      <p:sp>
        <p:nvSpPr>
          <p:cNvPr id="126" name="Google Shape;126;p19"/>
          <p:cNvSpPr txBox="1">
            <a:spLocks noGrp="1"/>
          </p:cNvSpPr>
          <p:nvPr>
            <p:ph type="title"/>
          </p:nvPr>
        </p:nvSpPr>
        <p:spPr>
          <a:xfrm>
            <a:off x="628300" y="2117800"/>
            <a:ext cx="5809200" cy="1679100"/>
          </a:xfrm>
          <a:prstGeom prst="rect">
            <a:avLst/>
          </a:prstGeom>
        </p:spPr>
        <p:txBody>
          <a:bodyPr spcFirstLastPara="1" wrap="square" lIns="121900" tIns="121900" rIns="121900" bIns="121900" anchor="t" anchorCtr="0">
            <a:spAutoFit/>
          </a:bodyPr>
          <a:lstStyle>
            <a:lvl1pPr lvl="0"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127" name="Google Shape;127;p19"/>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a:endParaRPr/>
          </a:p>
        </p:txBody>
      </p:sp>
      <p:sp>
        <p:nvSpPr>
          <p:cNvPr id="128" name="Google Shape;128;p19"/>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a:endParaRPr/>
          </a:p>
        </p:txBody>
      </p:sp>
      <p:sp>
        <p:nvSpPr>
          <p:cNvPr id="129" name="Google Shape;129;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130"/>
        <p:cNvGrpSpPr/>
        <p:nvPr/>
      </p:nvGrpSpPr>
      <p:grpSpPr>
        <a:xfrm>
          <a:off x="0" y="0"/>
          <a:ext cx="0" cy="0"/>
          <a:chOff x="0" y="0"/>
          <a:chExt cx="0" cy="0"/>
        </a:xfrm>
      </p:grpSpPr>
      <p:sp>
        <p:nvSpPr>
          <p:cNvPr id="131" name="Google Shape;131;p20"/>
          <p:cNvSpPr>
            <a:spLocks noGrp="1"/>
          </p:cNvSpPr>
          <p:nvPr>
            <p:ph type="pic" idx="2"/>
          </p:nvPr>
        </p:nvSpPr>
        <p:spPr>
          <a:xfrm>
            <a:off x="5982033" y="-67"/>
            <a:ext cx="6301200" cy="6210000"/>
          </a:xfrm>
          <a:prstGeom prst="rect">
            <a:avLst/>
          </a:prstGeom>
          <a:noFill/>
          <a:ln>
            <a:noFill/>
          </a:ln>
        </p:spPr>
      </p:sp>
      <p:sp>
        <p:nvSpPr>
          <p:cNvPr id="132" name="Google Shape;132;p20"/>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a:endParaRPr/>
          </a:p>
        </p:txBody>
      </p:sp>
      <p:sp>
        <p:nvSpPr>
          <p:cNvPr id="133" name="Google Shape;133;p20"/>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138"/>
        <p:cNvGrpSpPr/>
        <p:nvPr/>
      </p:nvGrpSpPr>
      <p:grpSpPr>
        <a:xfrm>
          <a:off x="0" y="0"/>
          <a:ext cx="0" cy="0"/>
          <a:chOff x="0" y="0"/>
          <a:chExt cx="0" cy="0"/>
        </a:xfrm>
      </p:grpSpPr>
      <p:sp>
        <p:nvSpPr>
          <p:cNvPr id="139" name="Google Shape;139;p21"/>
          <p:cNvSpPr>
            <a:spLocks noGrp="1"/>
          </p:cNvSpPr>
          <p:nvPr>
            <p:ph type="pic" idx="2"/>
          </p:nvPr>
        </p:nvSpPr>
        <p:spPr>
          <a:xfrm>
            <a:off x="5982033" y="-67"/>
            <a:ext cx="6210000" cy="3259500"/>
          </a:xfrm>
          <a:prstGeom prst="rect">
            <a:avLst/>
          </a:prstGeom>
          <a:noFill/>
          <a:ln>
            <a:noFill/>
          </a:ln>
        </p:spPr>
      </p:sp>
      <p:sp>
        <p:nvSpPr>
          <p:cNvPr id="140" name="Google Shape;140;p21"/>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a:endParaRPr/>
          </a:p>
        </p:txBody>
      </p:sp>
      <p:sp>
        <p:nvSpPr>
          <p:cNvPr id="141" name="Google Shape;141;p21"/>
          <p:cNvSpPr>
            <a:spLocks noGrp="1"/>
          </p:cNvSpPr>
          <p:nvPr>
            <p:ph type="pic" idx="3"/>
          </p:nvPr>
        </p:nvSpPr>
        <p:spPr>
          <a:xfrm>
            <a:off x="9178000" y="3450867"/>
            <a:ext cx="3014100" cy="2758800"/>
          </a:xfrm>
          <a:prstGeom prst="rect">
            <a:avLst/>
          </a:prstGeom>
          <a:noFill/>
          <a:ln>
            <a:noFill/>
          </a:ln>
        </p:spPr>
      </p:sp>
      <p:sp>
        <p:nvSpPr>
          <p:cNvPr id="142" name="Google Shape;142;p21"/>
          <p:cNvSpPr>
            <a:spLocks noGrp="1"/>
          </p:cNvSpPr>
          <p:nvPr>
            <p:ph type="pic" idx="4"/>
          </p:nvPr>
        </p:nvSpPr>
        <p:spPr>
          <a:xfrm>
            <a:off x="5982033" y="3450867"/>
            <a:ext cx="3014100" cy="2758800"/>
          </a:xfrm>
          <a:prstGeom prst="rect">
            <a:avLst/>
          </a:prstGeom>
          <a:noFill/>
          <a:ln>
            <a:noFill/>
          </a:ln>
        </p:spPr>
      </p:sp>
      <p:sp>
        <p:nvSpPr>
          <p:cNvPr id="143" name="Google Shape;143;p21"/>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01131" y="2117800"/>
            <a:ext cx="5809200" cy="16791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6" name="Google Shape;16;p3"/>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9" name="Google Shape;19;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a:endParaRPr/>
          </a:p>
        </p:txBody>
      </p:sp>
      <p:sp>
        <p:nvSpPr>
          <p:cNvPr id="152" name="Google Shape;152;p22"/>
          <p:cNvSpPr>
            <a:spLocks noGrp="1"/>
          </p:cNvSpPr>
          <p:nvPr>
            <p:ph type="pic" idx="2"/>
          </p:nvPr>
        </p:nvSpPr>
        <p:spPr>
          <a:xfrm>
            <a:off x="9100" y="3057717"/>
            <a:ext cx="12192000" cy="3152400"/>
          </a:xfrm>
          <a:prstGeom prst="rect">
            <a:avLst/>
          </a:prstGeom>
          <a:noFill/>
          <a:ln>
            <a:noFill/>
          </a:ln>
        </p:spPr>
      </p:sp>
      <p:sp>
        <p:nvSpPr>
          <p:cNvPr id="153" name="Google Shape;153;p22"/>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4" name="Google Shape;154;p2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a:endParaRPr/>
          </a:p>
        </p:txBody>
      </p:sp>
      <p:sp>
        <p:nvSpPr>
          <p:cNvPr id="157" name="Google Shape;157;p23"/>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8" name="Google Shape;158;p23"/>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p23"/>
          <p:cNvSpPr>
            <a:spLocks noGrp="1"/>
          </p:cNvSpPr>
          <p:nvPr>
            <p:ph type="pic" idx="2"/>
          </p:nvPr>
        </p:nvSpPr>
        <p:spPr>
          <a:xfrm>
            <a:off x="1953050" y="2614000"/>
            <a:ext cx="1629900" cy="1629900"/>
          </a:xfrm>
          <a:prstGeom prst="ellipse">
            <a:avLst/>
          </a:prstGeom>
          <a:noFill/>
          <a:ln>
            <a:noFill/>
          </a:ln>
        </p:spPr>
      </p:sp>
      <p:sp>
        <p:nvSpPr>
          <p:cNvPr id="160" name="Google Shape;160;p23"/>
          <p:cNvSpPr>
            <a:spLocks noGrp="1"/>
          </p:cNvSpPr>
          <p:nvPr>
            <p:ph type="pic" idx="3"/>
          </p:nvPr>
        </p:nvSpPr>
        <p:spPr>
          <a:xfrm>
            <a:off x="5281000" y="2614000"/>
            <a:ext cx="1629900" cy="1629900"/>
          </a:xfrm>
          <a:prstGeom prst="ellipse">
            <a:avLst/>
          </a:prstGeom>
          <a:noFill/>
          <a:ln>
            <a:noFill/>
          </a:ln>
        </p:spPr>
      </p:sp>
      <p:sp>
        <p:nvSpPr>
          <p:cNvPr id="161" name="Google Shape;161;p23"/>
          <p:cNvSpPr>
            <a:spLocks noGrp="1"/>
          </p:cNvSpPr>
          <p:nvPr>
            <p:ph type="pic" idx="4"/>
          </p:nvPr>
        </p:nvSpPr>
        <p:spPr>
          <a:xfrm>
            <a:off x="8608967" y="2614000"/>
            <a:ext cx="1629900" cy="1629900"/>
          </a:xfrm>
          <a:prstGeom prst="ellipse">
            <a:avLst/>
          </a:prstGeom>
          <a:noFill/>
          <a:ln>
            <a:noFill/>
          </a:ln>
        </p:spPr>
      </p:sp>
      <p:sp>
        <p:nvSpPr>
          <p:cNvPr id="162" name="Google Shape;162;p23"/>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3" name="Google Shape;163;p23"/>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4" name="Google Shape;164;p23"/>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169"/>
        <p:cNvGrpSpPr/>
        <p:nvPr/>
      </p:nvGrpSpPr>
      <p:grpSpPr>
        <a:xfrm>
          <a:off x="0" y="0"/>
          <a:ext cx="0" cy="0"/>
          <a:chOff x="0" y="0"/>
          <a:chExt cx="0" cy="0"/>
        </a:xfrm>
      </p:grpSpPr>
      <p:sp>
        <p:nvSpPr>
          <p:cNvPr id="170" name="Google Shape;170;p24"/>
          <p:cNvSpPr>
            <a:spLocks noGrp="1"/>
          </p:cNvSpPr>
          <p:nvPr>
            <p:ph type="pic" idx="2"/>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175"/>
        <p:cNvGrpSpPr/>
        <p:nvPr/>
      </p:nvGrpSpPr>
      <p:grpSpPr>
        <a:xfrm>
          <a:off x="0" y="0"/>
          <a:ext cx="0" cy="0"/>
          <a:chOff x="0" y="0"/>
          <a:chExt cx="0" cy="0"/>
        </a:xfrm>
      </p:grpSpPr>
      <p:sp>
        <p:nvSpPr>
          <p:cNvPr id="176" name="Google Shape;176;p25"/>
          <p:cNvSpPr>
            <a:spLocks noGrp="1"/>
          </p:cNvSpPr>
          <p:nvPr>
            <p:ph type="pic" idx="2"/>
          </p:nvPr>
        </p:nvSpPr>
        <p:spPr>
          <a:xfrm>
            <a:off x="-63733" y="-36433"/>
            <a:ext cx="12310500" cy="6246300"/>
          </a:xfrm>
          <a:prstGeom prst="rect">
            <a:avLst/>
          </a:prstGeom>
          <a:noFill/>
          <a:ln>
            <a:noFill/>
          </a:ln>
        </p:spPr>
      </p:sp>
      <p:sp>
        <p:nvSpPr>
          <p:cNvPr id="177" name="Google Shape;177;p25"/>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92026" y="1316565"/>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22" name="Google Shape;22;p4"/>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5" name="Google Shape;25;p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300" y="2117800"/>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28" name="Google Shape;28;p5"/>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a:endParaRPr/>
          </a:p>
        </p:txBody>
      </p:sp>
      <p:sp>
        <p:nvSpPr>
          <p:cNvPr id="29" name="Google Shape;29;p5"/>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a:endParaRPr/>
          </a:p>
        </p:txBody>
      </p:sp>
      <p:sp>
        <p:nvSpPr>
          <p:cNvPr id="30" name="Google Shape;30;p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31"/>
        <p:cNvGrpSpPr/>
        <p:nvPr/>
      </p:nvGrpSpPr>
      <p:grpSpPr>
        <a:xfrm>
          <a:off x="0" y="0"/>
          <a:ext cx="0" cy="0"/>
          <a:chOff x="0" y="0"/>
          <a:chExt cx="0" cy="0"/>
        </a:xfrm>
      </p:grpSpPr>
      <p:sp>
        <p:nvSpPr>
          <p:cNvPr id="32" name="Google Shape;32;p6"/>
          <p:cNvSpPr>
            <a:spLocks noGrp="1"/>
          </p:cNvSpPr>
          <p:nvPr>
            <p:ph type="pic" idx="2"/>
          </p:nvPr>
        </p:nvSpPr>
        <p:spPr>
          <a:xfrm>
            <a:off x="5982033" y="-67"/>
            <a:ext cx="6301200" cy="6210000"/>
          </a:xfrm>
          <a:prstGeom prst="rect">
            <a:avLst/>
          </a:prstGeom>
          <a:noFill/>
          <a:ln>
            <a:noFill/>
          </a:ln>
        </p:spPr>
      </p:sp>
      <p:sp>
        <p:nvSpPr>
          <p:cNvPr id="33" name="Google Shape;33;p6"/>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34" name="Google Shape;34;p6"/>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39"/>
        <p:cNvGrpSpPr/>
        <p:nvPr/>
      </p:nvGrpSpPr>
      <p:grpSpPr>
        <a:xfrm>
          <a:off x="0" y="0"/>
          <a:ext cx="0" cy="0"/>
          <a:chOff x="0" y="0"/>
          <a:chExt cx="0" cy="0"/>
        </a:xfrm>
      </p:grpSpPr>
      <p:sp>
        <p:nvSpPr>
          <p:cNvPr id="40" name="Google Shape;40;p7"/>
          <p:cNvSpPr>
            <a:spLocks noGrp="1"/>
          </p:cNvSpPr>
          <p:nvPr>
            <p:ph type="pic" idx="2"/>
          </p:nvPr>
        </p:nvSpPr>
        <p:spPr>
          <a:xfrm>
            <a:off x="5982033" y="-67"/>
            <a:ext cx="6210000" cy="3259500"/>
          </a:xfrm>
          <a:prstGeom prst="rect">
            <a:avLst/>
          </a:prstGeom>
          <a:noFill/>
          <a:ln>
            <a:noFill/>
          </a:ln>
        </p:spPr>
      </p:sp>
      <p:sp>
        <p:nvSpPr>
          <p:cNvPr id="41" name="Google Shape;41;p7"/>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42" name="Google Shape;42;p7"/>
          <p:cNvSpPr>
            <a:spLocks noGrp="1"/>
          </p:cNvSpPr>
          <p:nvPr>
            <p:ph type="pic" idx="3"/>
          </p:nvPr>
        </p:nvSpPr>
        <p:spPr>
          <a:xfrm>
            <a:off x="9178000" y="3450867"/>
            <a:ext cx="3014100" cy="2758800"/>
          </a:xfrm>
          <a:prstGeom prst="rect">
            <a:avLst/>
          </a:prstGeom>
          <a:noFill/>
          <a:ln>
            <a:noFill/>
          </a:ln>
        </p:spPr>
      </p:sp>
      <p:sp>
        <p:nvSpPr>
          <p:cNvPr id="43" name="Google Shape;43;p7"/>
          <p:cNvSpPr>
            <a:spLocks noGrp="1"/>
          </p:cNvSpPr>
          <p:nvPr>
            <p:ph type="pic" idx="4"/>
          </p:nvPr>
        </p:nvSpPr>
        <p:spPr>
          <a:xfrm>
            <a:off x="5982033" y="3450867"/>
            <a:ext cx="3014100" cy="2758800"/>
          </a:xfrm>
          <a:prstGeom prst="rect">
            <a:avLst/>
          </a:prstGeom>
          <a:noFill/>
          <a:ln>
            <a:noFill/>
          </a:ln>
        </p:spPr>
      </p:sp>
      <p:sp>
        <p:nvSpPr>
          <p:cNvPr id="44" name="Google Shape;44;p7"/>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3" name="Google Shape;53;p8"/>
          <p:cNvSpPr>
            <a:spLocks noGrp="1"/>
          </p:cNvSpPr>
          <p:nvPr>
            <p:ph type="pic" idx="2"/>
          </p:nvPr>
        </p:nvSpPr>
        <p:spPr>
          <a:xfrm>
            <a:off x="9100" y="3057717"/>
            <a:ext cx="12192000" cy="3152400"/>
          </a:xfrm>
          <a:prstGeom prst="rect">
            <a:avLst/>
          </a:prstGeom>
          <a:noFill/>
          <a:ln>
            <a:noFill/>
          </a:ln>
        </p:spPr>
      </p:sp>
      <p:sp>
        <p:nvSpPr>
          <p:cNvPr id="54" name="Google Shape;54;p8"/>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5" name="Google Shape;55;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8" name="Google Shape;58;p9"/>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9" name="Google Shape;59;p9"/>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p9"/>
          <p:cNvSpPr>
            <a:spLocks noGrp="1"/>
          </p:cNvSpPr>
          <p:nvPr>
            <p:ph type="pic" idx="2"/>
          </p:nvPr>
        </p:nvSpPr>
        <p:spPr>
          <a:xfrm>
            <a:off x="1953050" y="2614000"/>
            <a:ext cx="1629900" cy="1629900"/>
          </a:xfrm>
          <a:prstGeom prst="ellipse">
            <a:avLst/>
          </a:prstGeom>
          <a:noFill/>
          <a:ln>
            <a:noFill/>
          </a:ln>
        </p:spPr>
      </p:sp>
      <p:sp>
        <p:nvSpPr>
          <p:cNvPr id="61" name="Google Shape;61;p9"/>
          <p:cNvSpPr>
            <a:spLocks noGrp="1"/>
          </p:cNvSpPr>
          <p:nvPr>
            <p:ph type="pic" idx="3"/>
          </p:nvPr>
        </p:nvSpPr>
        <p:spPr>
          <a:xfrm>
            <a:off x="5281000" y="2614000"/>
            <a:ext cx="1629900" cy="1629900"/>
          </a:xfrm>
          <a:prstGeom prst="ellipse">
            <a:avLst/>
          </a:prstGeom>
          <a:noFill/>
          <a:ln>
            <a:noFill/>
          </a:ln>
        </p:spPr>
      </p:sp>
      <p:sp>
        <p:nvSpPr>
          <p:cNvPr id="62" name="Google Shape;62;p9"/>
          <p:cNvSpPr>
            <a:spLocks noGrp="1"/>
          </p:cNvSpPr>
          <p:nvPr>
            <p:ph type="pic" idx="4"/>
          </p:nvPr>
        </p:nvSpPr>
        <p:spPr>
          <a:xfrm>
            <a:off x="8608967" y="2614000"/>
            <a:ext cx="1629900" cy="1629900"/>
          </a:xfrm>
          <a:prstGeom prst="ellipse">
            <a:avLst/>
          </a:prstGeom>
          <a:noFill/>
          <a:ln>
            <a:noFill/>
          </a:ln>
        </p:spPr>
      </p:sp>
      <p:sp>
        <p:nvSpPr>
          <p:cNvPr id="63" name="Google Shape;63;p9"/>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4" name="Google Shape;64;p9"/>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5" name="Google Shape;65;p9"/>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70"/>
        <p:cNvGrpSpPr/>
        <p:nvPr/>
      </p:nvGrpSpPr>
      <p:grpSpPr>
        <a:xfrm>
          <a:off x="0" y="0"/>
          <a:ext cx="0" cy="0"/>
          <a:chOff x="0" y="0"/>
          <a:chExt cx="0" cy="0"/>
        </a:xfrm>
      </p:grpSpPr>
      <p:sp>
        <p:nvSpPr>
          <p:cNvPr id="71" name="Google Shape;71;p10"/>
          <p:cNvSpPr>
            <a:spLocks noGrp="1"/>
          </p:cNvSpPr>
          <p:nvPr>
            <p:ph type="pic" idx="2"/>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F89DC"/>
            </a:gs>
            <a:gs pos="100000">
              <a:srgbClr val="194670"/>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66933" y="473467"/>
            <a:ext cx="10650300" cy="11199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103" name="Google Shape;103;p15"/>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04" name="Google Shape;104;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_U4KzXn9R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visualcapitalist.com/the-most-used-languages-on-the-interne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KK7wGAYP6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616100" y="1960475"/>
            <a:ext cx="6671700" cy="1757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000"/>
              <a:t>Is access to knowledge limited by language? </a:t>
            </a:r>
            <a:endParaRPr sz="4000"/>
          </a:p>
          <a:p>
            <a:pPr marL="0" lvl="0" indent="0" algn="l" rtl="0">
              <a:spcBef>
                <a:spcPts val="0"/>
              </a:spcBef>
              <a:spcAft>
                <a:spcPts val="0"/>
              </a:spcAft>
              <a:buNone/>
            </a:pPr>
            <a:endParaRPr sz="4000"/>
          </a:p>
          <a:p>
            <a:pPr marL="0" lvl="0" indent="0" algn="l" rtl="0">
              <a:spcBef>
                <a:spcPts val="0"/>
              </a:spcBef>
              <a:spcAft>
                <a:spcPts val="0"/>
              </a:spcAft>
              <a:buNone/>
            </a:pPr>
            <a:endParaRPr sz="4000"/>
          </a:p>
        </p:txBody>
      </p:sp>
      <p:sp>
        <p:nvSpPr>
          <p:cNvPr id="187" name="Google Shape;187;p26"/>
          <p:cNvSpPr txBox="1">
            <a:spLocks noGrp="1"/>
          </p:cNvSpPr>
          <p:nvPr>
            <p:ph type="title"/>
          </p:nvPr>
        </p:nvSpPr>
        <p:spPr>
          <a:xfrm>
            <a:off x="223250" y="5396100"/>
            <a:ext cx="6671700" cy="1228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a:t>Knowledge and Language: </a:t>
            </a:r>
            <a:endParaRPr sz="2400"/>
          </a:p>
          <a:p>
            <a:pPr marL="0" lvl="0" indent="0" algn="l" rtl="0">
              <a:spcBef>
                <a:spcPts val="0"/>
              </a:spcBef>
              <a:spcAft>
                <a:spcPts val="0"/>
              </a:spcAft>
              <a:buNone/>
            </a:pPr>
            <a:r>
              <a:rPr lang="en-US" sz="2400" b="0"/>
              <a:t>Lingua Franca</a:t>
            </a:r>
            <a:endParaRPr sz="2400" b="0"/>
          </a:p>
          <a:p>
            <a:pPr marL="0" lvl="0" indent="0" algn="l" rtl="0">
              <a:spcBef>
                <a:spcPts val="0"/>
              </a:spcBef>
              <a:spcAft>
                <a:spcPts val="0"/>
              </a:spcAft>
              <a:buNone/>
            </a:pPr>
            <a:r>
              <a:rPr lang="en-US" sz="2400" b="0"/>
              <a:t>Lesson 1: Opening Debate</a:t>
            </a:r>
            <a:endParaRPr sz="24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339050" y="118025"/>
            <a:ext cx="11667000" cy="11697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Does the dominance of a language shape what is visible and valued on the internet?</a:t>
            </a:r>
            <a:endParaRPr sz="3000"/>
          </a:p>
        </p:txBody>
      </p:sp>
      <p:sp>
        <p:nvSpPr>
          <p:cNvPr id="257" name="Google Shape;257;p35"/>
          <p:cNvSpPr/>
          <p:nvPr/>
        </p:nvSpPr>
        <p:spPr>
          <a:xfrm>
            <a:off x="280425" y="1937100"/>
            <a:ext cx="49572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u="sng">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Now that you’ve had chance to discuss your initial thoughts, you are going to add your ideas to a Kialo discussion.</a:t>
            </a: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Let’s learn more about having an </a:t>
            </a:r>
            <a:r>
              <a:rPr lang="en-US" sz="2200" b="1">
                <a:solidFill>
                  <a:srgbClr val="FFFFFF"/>
                </a:solidFill>
                <a:latin typeface="Roboto"/>
                <a:ea typeface="Roboto"/>
                <a:cs typeface="Roboto"/>
                <a:sym typeface="Roboto"/>
              </a:rPr>
              <a:t>in-depth</a:t>
            </a:r>
            <a:r>
              <a:rPr lang="en-US" sz="2200">
                <a:solidFill>
                  <a:srgbClr val="FFFFFF"/>
                </a:solidFill>
                <a:latin typeface="Roboto"/>
                <a:ea typeface="Roboto"/>
                <a:cs typeface="Roboto"/>
                <a:sym typeface="Roboto"/>
              </a:rPr>
              <a:t> discussion on Kialo.</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pic>
        <p:nvPicPr>
          <p:cNvPr id="258" name="Google Shape;258;p35" title="Discussion Screenshot.png"/>
          <p:cNvPicPr preferRelativeResize="0"/>
          <p:nvPr/>
        </p:nvPicPr>
        <p:blipFill>
          <a:blip r:embed="rId3">
            <a:alphaModFix/>
          </a:blip>
          <a:stretch>
            <a:fillRect/>
          </a:stretch>
        </p:blipFill>
        <p:spPr>
          <a:xfrm>
            <a:off x="5558692" y="1222100"/>
            <a:ext cx="6371507" cy="4778627"/>
          </a:xfrm>
          <a:prstGeom prst="rect">
            <a:avLst/>
          </a:prstGeom>
          <a:noFill/>
          <a:ln w="19050" cap="flat" cmpd="sng">
            <a:solidFill>
              <a:schemeClr val="accent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62"/>
        <p:cNvGrpSpPr/>
        <p:nvPr/>
      </p:nvGrpSpPr>
      <p:grpSpPr>
        <a:xfrm>
          <a:off x="0" y="0"/>
          <a:ext cx="0" cy="0"/>
          <a:chOff x="0" y="0"/>
          <a:chExt cx="0" cy="0"/>
        </a:xfrm>
      </p:grpSpPr>
      <p:pic>
        <p:nvPicPr>
          <p:cNvPr id="263" name="Google Shape;263;p36"/>
          <p:cNvPicPr preferRelativeResize="0"/>
          <p:nvPr/>
        </p:nvPicPr>
        <p:blipFill>
          <a:blip r:embed="rId3">
            <a:alphaModFix/>
          </a:blip>
          <a:stretch>
            <a:fillRect/>
          </a:stretch>
        </p:blipFill>
        <p:spPr>
          <a:xfrm>
            <a:off x="4074138" y="4628100"/>
            <a:ext cx="7543800" cy="923925"/>
          </a:xfrm>
          <a:prstGeom prst="rect">
            <a:avLst/>
          </a:prstGeom>
          <a:noFill/>
          <a:ln w="19050" cap="flat" cmpd="sng">
            <a:solidFill>
              <a:schemeClr val="dk2"/>
            </a:solidFill>
            <a:prstDash val="solid"/>
            <a:round/>
            <a:headEnd type="none" w="sm" len="sm"/>
            <a:tailEnd type="none" w="sm" len="sm"/>
          </a:ln>
        </p:spPr>
      </p:pic>
      <p:sp>
        <p:nvSpPr>
          <p:cNvPr id="264" name="Google Shape;264;p36"/>
          <p:cNvSpPr txBox="1"/>
          <p:nvPr/>
        </p:nvSpPr>
        <p:spPr>
          <a:xfrm>
            <a:off x="1099050" y="1062725"/>
            <a:ext cx="10518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On Kialo, the discussion is represented by an argument tree. </a:t>
            </a:r>
            <a:endParaRPr sz="2400">
              <a:solidFill>
                <a:schemeClr val="accent2"/>
              </a:solidFill>
              <a:latin typeface="Roboto"/>
              <a:ea typeface="Roboto"/>
              <a:cs typeface="Roboto"/>
              <a:sym typeface="Roboto"/>
            </a:endParaRPr>
          </a:p>
          <a:p>
            <a:pPr marL="0" lvl="0" indent="0" algn="ctr" rtl="0">
              <a:spcBef>
                <a:spcPts val="0"/>
              </a:spcBef>
              <a:spcAft>
                <a:spcPts val="0"/>
              </a:spcAft>
              <a:buNone/>
            </a:pPr>
            <a:r>
              <a:rPr lang="en-US" sz="2400">
                <a:solidFill>
                  <a:schemeClr val="accent2"/>
                </a:solidFill>
                <a:latin typeface="Roboto"/>
                <a:ea typeface="Roboto"/>
                <a:cs typeface="Roboto"/>
                <a:sym typeface="Roboto"/>
              </a:rPr>
              <a:t>The pros are green and the cons are red.</a:t>
            </a:r>
            <a:endParaRPr sz="2400">
              <a:solidFill>
                <a:schemeClr val="accent2"/>
              </a:solidFill>
              <a:latin typeface="Roboto"/>
              <a:ea typeface="Roboto"/>
              <a:cs typeface="Roboto"/>
              <a:sym typeface="Roboto"/>
            </a:endParaRPr>
          </a:p>
        </p:txBody>
      </p:sp>
      <p:pic>
        <p:nvPicPr>
          <p:cNvPr id="265" name="Google Shape;265;p36"/>
          <p:cNvPicPr preferRelativeResize="0"/>
          <p:nvPr/>
        </p:nvPicPr>
        <p:blipFill>
          <a:blip r:embed="rId4">
            <a:alphaModFix/>
          </a:blip>
          <a:stretch>
            <a:fillRect/>
          </a:stretch>
        </p:blipFill>
        <p:spPr>
          <a:xfrm>
            <a:off x="6431575" y="2426038"/>
            <a:ext cx="2828925" cy="1762125"/>
          </a:xfrm>
          <a:prstGeom prst="rect">
            <a:avLst/>
          </a:prstGeom>
          <a:noFill/>
          <a:ln w="19050" cap="flat" cmpd="sng">
            <a:solidFill>
              <a:schemeClr val="dk2"/>
            </a:solidFill>
            <a:prstDash val="solid"/>
            <a:round/>
            <a:headEnd type="none" w="sm" len="sm"/>
            <a:tailEnd type="none" w="sm" len="sm"/>
          </a:ln>
        </p:spPr>
      </p:pic>
      <p:sp>
        <p:nvSpPr>
          <p:cNvPr id="266" name="Google Shape;266;p36"/>
          <p:cNvSpPr txBox="1">
            <a:spLocks noGrp="1"/>
          </p:cNvSpPr>
          <p:nvPr>
            <p:ph type="title"/>
          </p:nvPr>
        </p:nvSpPr>
        <p:spPr>
          <a:xfrm>
            <a:off x="174975" y="180250"/>
            <a:ext cx="11667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Kialo Discussion: The Argument Tree</a:t>
            </a:r>
            <a:endParaRPr sz="3500"/>
          </a:p>
        </p:txBody>
      </p:sp>
      <p:sp>
        <p:nvSpPr>
          <p:cNvPr id="267" name="Google Shape;267;p36"/>
          <p:cNvSpPr/>
          <p:nvPr/>
        </p:nvSpPr>
        <p:spPr>
          <a:xfrm>
            <a:off x="418350" y="2375900"/>
            <a:ext cx="32952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Here are two Kialo argument trees.</a:t>
            </a: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Which one represents a more in-depth discussion?</a:t>
            </a: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71"/>
        <p:cNvGrpSpPr/>
        <p:nvPr/>
      </p:nvGrpSpPr>
      <p:grpSpPr>
        <a:xfrm>
          <a:off x="0" y="0"/>
          <a:ext cx="0" cy="0"/>
          <a:chOff x="0" y="0"/>
          <a:chExt cx="0" cy="0"/>
        </a:xfrm>
      </p:grpSpPr>
      <p:pic>
        <p:nvPicPr>
          <p:cNvPr id="272" name="Google Shape;272;p37"/>
          <p:cNvPicPr preferRelativeResize="0"/>
          <p:nvPr/>
        </p:nvPicPr>
        <p:blipFill>
          <a:blip r:embed="rId3">
            <a:alphaModFix/>
          </a:blip>
          <a:stretch>
            <a:fillRect/>
          </a:stretch>
        </p:blipFill>
        <p:spPr>
          <a:xfrm>
            <a:off x="425722" y="1523350"/>
            <a:ext cx="5757751" cy="705175"/>
          </a:xfrm>
          <a:prstGeom prst="rect">
            <a:avLst/>
          </a:prstGeom>
          <a:noFill/>
          <a:ln w="19050" cap="flat" cmpd="sng">
            <a:solidFill>
              <a:schemeClr val="dk2"/>
            </a:solidFill>
            <a:prstDash val="solid"/>
            <a:round/>
            <a:headEnd type="none" w="sm" len="sm"/>
            <a:tailEnd type="none" w="sm" len="sm"/>
          </a:ln>
        </p:spPr>
      </p:pic>
      <p:pic>
        <p:nvPicPr>
          <p:cNvPr id="273" name="Google Shape;273;p37"/>
          <p:cNvPicPr preferRelativeResize="0"/>
          <p:nvPr/>
        </p:nvPicPr>
        <p:blipFill>
          <a:blip r:embed="rId4">
            <a:alphaModFix/>
          </a:blip>
          <a:stretch>
            <a:fillRect/>
          </a:stretch>
        </p:blipFill>
        <p:spPr>
          <a:xfrm>
            <a:off x="7878138" y="1260075"/>
            <a:ext cx="3063375" cy="1908175"/>
          </a:xfrm>
          <a:prstGeom prst="rect">
            <a:avLst/>
          </a:prstGeom>
          <a:noFill/>
          <a:ln w="19050" cap="flat" cmpd="sng">
            <a:solidFill>
              <a:schemeClr val="dk2"/>
            </a:solidFill>
            <a:prstDash val="solid"/>
            <a:round/>
            <a:headEnd type="none" w="sm" len="sm"/>
            <a:tailEnd type="none" w="sm" len="sm"/>
          </a:ln>
        </p:spPr>
      </p:pic>
      <p:sp>
        <p:nvSpPr>
          <p:cNvPr id="274" name="Google Shape;274;p37"/>
          <p:cNvSpPr txBox="1">
            <a:spLocks noGrp="1"/>
          </p:cNvSpPr>
          <p:nvPr>
            <p:ph type="title"/>
          </p:nvPr>
        </p:nvSpPr>
        <p:spPr>
          <a:xfrm>
            <a:off x="328100" y="158375"/>
            <a:ext cx="11667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Kialo Discussion: The Argument Tree</a:t>
            </a:r>
            <a:endParaRPr sz="3500"/>
          </a:p>
        </p:txBody>
      </p:sp>
      <p:sp>
        <p:nvSpPr>
          <p:cNvPr id="275" name="Google Shape;275;p37"/>
          <p:cNvSpPr/>
          <p:nvPr/>
        </p:nvSpPr>
        <p:spPr>
          <a:xfrm>
            <a:off x="845200" y="2432525"/>
            <a:ext cx="4918800" cy="3126600"/>
          </a:xfrm>
          <a:prstGeom prst="upArrowCallout">
            <a:avLst>
              <a:gd name="adj1" fmla="val 25000"/>
              <a:gd name="adj2" fmla="val 25000"/>
              <a:gd name="adj3" fmla="val 25000"/>
              <a:gd name="adj4" fmla="val 6497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In this discussion, everyone has added their own perspective on the thesis.</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Some perspectives might be repeated.</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Students have not engaged with their peers’ perspectives.</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This is unlikely to be an in-depth discussion!</a:t>
            </a: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p:txBody>
      </p:sp>
      <p:sp>
        <p:nvSpPr>
          <p:cNvPr id="276" name="Google Shape;276;p37"/>
          <p:cNvSpPr/>
          <p:nvPr/>
        </p:nvSpPr>
        <p:spPr>
          <a:xfrm>
            <a:off x="7107025" y="3332225"/>
            <a:ext cx="4605600" cy="2226900"/>
          </a:xfrm>
          <a:prstGeom prst="upArrowCallout">
            <a:avLst>
              <a:gd name="adj1" fmla="val 25000"/>
              <a:gd name="adj2" fmla="val 25000"/>
              <a:gd name="adj3" fmla="val 25000"/>
              <a:gd name="adj4" fmla="val 6497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In this discussion, students have added their perspective on the thesis, developed their arguments, and responded to other perspectives.</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This results in a more in-depth discussion!</a:t>
            </a: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339050" y="130100"/>
            <a:ext cx="11142000" cy="11697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Does the dominance of a language shape what is visible and valued on the internet?</a:t>
            </a:r>
            <a:endParaRPr sz="3000"/>
          </a:p>
        </p:txBody>
      </p:sp>
      <p:sp>
        <p:nvSpPr>
          <p:cNvPr id="282" name="Google Shape;282;p38"/>
          <p:cNvSpPr/>
          <p:nvPr/>
        </p:nvSpPr>
        <p:spPr>
          <a:xfrm>
            <a:off x="705975" y="1876575"/>
            <a:ext cx="10629600" cy="34197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u="sng">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ctr" rtl="0">
              <a:spcBef>
                <a:spcPts val="0"/>
              </a:spcBef>
              <a:spcAft>
                <a:spcPts val="0"/>
              </a:spcAft>
              <a:buNone/>
            </a:pPr>
            <a:r>
              <a:rPr lang="en-US" sz="2400" b="1" u="sng">
                <a:solidFill>
                  <a:srgbClr val="FFFFFF"/>
                </a:solidFill>
                <a:latin typeface="Roboto"/>
                <a:ea typeface="Roboto"/>
                <a:cs typeface="Roboto"/>
                <a:sym typeface="Roboto"/>
              </a:rPr>
              <a:t>Building Arguments</a:t>
            </a:r>
            <a:endParaRPr sz="2400" b="1" u="sng">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1: Choose the starter claim you most agree with.</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2: Develop this claim by adding at least two pros.</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3: Add at least two cons to represent an alternative perspective.</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4: Repeat this for at least two other starter claims.</a:t>
            </a:r>
            <a:endParaRPr sz="2400">
              <a:solidFill>
                <a:srgbClr val="FFFFFF"/>
              </a:solidFill>
              <a:latin typeface="Roboto"/>
              <a:ea typeface="Roboto"/>
              <a:cs typeface="Roboto"/>
              <a:sym typeface="Roboto"/>
            </a:endParaRPr>
          </a:p>
          <a:p>
            <a:pPr marL="0" lvl="0" indent="0" algn="l" rtl="0">
              <a:spcBef>
                <a:spcPts val="500"/>
              </a:spcBef>
              <a:spcAft>
                <a:spcPts val="0"/>
              </a:spcAft>
              <a:buNone/>
            </a:pPr>
            <a:r>
              <a:rPr lang="en-US" sz="2400">
                <a:solidFill>
                  <a:srgbClr val="FFFFFF"/>
                </a:solidFill>
                <a:latin typeface="Roboto"/>
                <a:ea typeface="Roboto"/>
                <a:cs typeface="Roboto"/>
                <a:sym typeface="Roboto"/>
              </a:rPr>
              <a:t>Step 5: Your peers will also add claims to the discussion. Try to respond to at least three of these.</a:t>
            </a:r>
            <a:endParaRPr sz="2400">
              <a:solidFill>
                <a:srgbClr val="FFFFFF"/>
              </a:solidFill>
              <a:latin typeface="Roboto"/>
              <a:ea typeface="Roboto"/>
              <a:cs typeface="Roboto"/>
              <a:sym typeface="Roboto"/>
            </a:endParaRPr>
          </a:p>
          <a:p>
            <a:pPr marL="0" lvl="0" indent="0" algn="l" rtl="0">
              <a:spcBef>
                <a:spcPts val="500"/>
              </a:spcBef>
              <a:spcAft>
                <a:spcPts val="0"/>
              </a:spcAft>
              <a:buNone/>
            </a:pPr>
            <a:endParaRPr sz="2400">
              <a:solidFill>
                <a:srgbClr val="FFFFFF"/>
              </a:solidFill>
              <a:latin typeface="Roboto"/>
              <a:ea typeface="Roboto"/>
              <a:cs typeface="Roboto"/>
              <a:sym typeface="Roboto"/>
            </a:endParaRPr>
          </a:p>
          <a:p>
            <a:pPr marL="0" lvl="0" indent="0" algn="l" rtl="0">
              <a:spcBef>
                <a:spcPts val="50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p:txBody>
      </p:sp>
      <p:sp>
        <p:nvSpPr>
          <p:cNvPr id="283" name="Google Shape;283;p38"/>
          <p:cNvSpPr txBox="1"/>
          <p:nvPr/>
        </p:nvSpPr>
        <p:spPr>
          <a:xfrm>
            <a:off x="911000" y="1227800"/>
            <a:ext cx="1051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Let’s apply this to a discussion!</a:t>
            </a:r>
            <a:endParaRPr sz="2400">
              <a:solidFill>
                <a:schemeClr val="accent2"/>
              </a:solidFill>
              <a:latin typeface="Roboto"/>
              <a:ea typeface="Roboto"/>
              <a:cs typeface="Roboto"/>
              <a:sym typeface="Roboto"/>
            </a:endParaRPr>
          </a:p>
        </p:txBody>
      </p:sp>
      <p:pic>
        <p:nvPicPr>
          <p:cNvPr id="284" name="Google Shape;284;p38" title="discussion-claims.png"/>
          <p:cNvPicPr preferRelativeResize="0"/>
          <p:nvPr/>
        </p:nvPicPr>
        <p:blipFill>
          <a:blip r:embed="rId3">
            <a:alphaModFix/>
          </a:blip>
          <a:stretch>
            <a:fillRect/>
          </a:stretch>
        </p:blipFill>
        <p:spPr>
          <a:xfrm>
            <a:off x="9599771" y="2295607"/>
            <a:ext cx="1046951" cy="800525"/>
          </a:xfrm>
          <a:prstGeom prst="rect">
            <a:avLst/>
          </a:prstGeom>
          <a:noFill/>
          <a:ln>
            <a:noFill/>
          </a:ln>
        </p:spPr>
      </p:pic>
      <p:sp>
        <p:nvSpPr>
          <p:cNvPr id="285" name="Google Shape;285;p38"/>
          <p:cNvSpPr txBox="1"/>
          <p:nvPr/>
        </p:nvSpPr>
        <p:spPr>
          <a:xfrm>
            <a:off x="911000" y="5390950"/>
            <a:ext cx="1051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Check the argument tree: How deep is the discussion?</a:t>
            </a:r>
            <a:endParaRPr sz="2400">
              <a:solidFill>
                <a:schemeClr val="accent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1000"/>
                                        <p:tgtEl>
                                          <p:spTgt spid="2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2">
                                            <p:txEl>
                                              <p:pRg st="6" end="6"/>
                                            </p:txEl>
                                          </p:spTgt>
                                        </p:tgtEl>
                                        <p:attrNameLst>
                                          <p:attrName>style.visibility</p:attrName>
                                        </p:attrNameLst>
                                      </p:cBhvr>
                                      <p:to>
                                        <p:strVal val="visible"/>
                                      </p:to>
                                    </p:set>
                                    <p:animEffect transition="in" filter="fade">
                                      <p:cBhvr>
                                        <p:cTn id="37" dur="1000"/>
                                        <p:tgtEl>
                                          <p:spTgt spid="2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2">
                                            <p:txEl>
                                              <p:pRg st="7" end="7"/>
                                            </p:txEl>
                                          </p:spTgt>
                                        </p:tgtEl>
                                        <p:attrNameLst>
                                          <p:attrName>style.visibility</p:attrName>
                                        </p:attrNameLst>
                                      </p:cBhvr>
                                      <p:to>
                                        <p:strVal val="visible"/>
                                      </p:to>
                                    </p:set>
                                    <p:animEffect transition="in" filter="fade">
                                      <p:cBhvr>
                                        <p:cTn id="42" dur="1000"/>
                                        <p:tgtEl>
                                          <p:spTgt spid="2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2">
                                            <p:txEl>
                                              <p:pRg st="8" end="8"/>
                                            </p:txEl>
                                          </p:spTgt>
                                        </p:tgtEl>
                                        <p:attrNameLst>
                                          <p:attrName>style.visibility</p:attrName>
                                        </p:attrNameLst>
                                      </p:cBhvr>
                                      <p:to>
                                        <p:strVal val="visible"/>
                                      </p:to>
                                    </p:set>
                                    <p:animEffect transition="in" filter="fade">
                                      <p:cBhvr>
                                        <p:cTn id="47" dur="1000"/>
                                        <p:tgtEl>
                                          <p:spTgt spid="28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2">
                                            <p:txEl>
                                              <p:pRg st="9" end="9"/>
                                            </p:txEl>
                                          </p:spTgt>
                                        </p:tgtEl>
                                        <p:attrNameLst>
                                          <p:attrName>style.visibility</p:attrName>
                                        </p:attrNameLst>
                                      </p:cBhvr>
                                      <p:to>
                                        <p:strVal val="visible"/>
                                      </p:to>
                                    </p:set>
                                    <p:animEffect transition="in" filter="fade">
                                      <p:cBhvr>
                                        <p:cTn id="52" dur="1000"/>
                                        <p:tgtEl>
                                          <p:spTgt spid="28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2">
                                            <p:txEl>
                                              <p:pRg st="10" end="10"/>
                                            </p:txEl>
                                          </p:spTgt>
                                        </p:tgtEl>
                                        <p:attrNameLst>
                                          <p:attrName>style.visibility</p:attrName>
                                        </p:attrNameLst>
                                      </p:cBhvr>
                                      <p:to>
                                        <p:strVal val="visible"/>
                                      </p:to>
                                    </p:set>
                                    <p:animEffect transition="in" filter="fade">
                                      <p:cBhvr>
                                        <p:cTn id="57" dur="1000"/>
                                        <p:tgtEl>
                                          <p:spTgt spid="28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2">
                                            <p:txEl>
                                              <p:pRg st="11" end="11"/>
                                            </p:txEl>
                                          </p:spTgt>
                                        </p:tgtEl>
                                        <p:attrNameLst>
                                          <p:attrName>style.visibility</p:attrName>
                                        </p:attrNameLst>
                                      </p:cBhvr>
                                      <p:to>
                                        <p:strVal val="visible"/>
                                      </p:to>
                                    </p:set>
                                    <p:animEffect transition="in" filter="fade">
                                      <p:cBhvr>
                                        <p:cTn id="62" dur="1000"/>
                                        <p:tgtEl>
                                          <p:spTgt spid="28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2">
                                            <p:txEl>
                                              <p:pRg st="12" end="12"/>
                                            </p:txEl>
                                          </p:spTgt>
                                        </p:tgtEl>
                                        <p:attrNameLst>
                                          <p:attrName>style.visibility</p:attrName>
                                        </p:attrNameLst>
                                      </p:cBhvr>
                                      <p:to>
                                        <p:strVal val="visible"/>
                                      </p:to>
                                    </p:set>
                                    <p:animEffect transition="in" filter="fade">
                                      <p:cBhvr>
                                        <p:cTn id="67" dur="1000"/>
                                        <p:tgtEl>
                                          <p:spTgt spid="28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2">
                                            <p:txEl>
                                              <p:pRg st="13" end="13"/>
                                            </p:txEl>
                                          </p:spTgt>
                                        </p:tgtEl>
                                        <p:attrNameLst>
                                          <p:attrName>style.visibility</p:attrName>
                                        </p:attrNameLst>
                                      </p:cBhvr>
                                      <p:to>
                                        <p:strVal val="visible"/>
                                      </p:to>
                                    </p:set>
                                    <p:animEffect transition="in" filter="fade">
                                      <p:cBhvr>
                                        <p:cTn id="72" dur="1000"/>
                                        <p:tgtEl>
                                          <p:spTgt spid="28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5"/>
                                        </p:tgtEl>
                                        <p:attrNameLst>
                                          <p:attrName>style.visibility</p:attrName>
                                        </p:attrNameLst>
                                      </p:cBhvr>
                                      <p:to>
                                        <p:strVal val="visible"/>
                                      </p:to>
                                    </p:set>
                                    <p:animEffect transition="in" filter="fade">
                                      <p:cBhvr>
                                        <p:cTn id="7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266925" y="219700"/>
            <a:ext cx="116784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Reflection Task: Language Dominance</a:t>
            </a:r>
            <a:endParaRPr sz="3500"/>
          </a:p>
        </p:txBody>
      </p:sp>
      <p:sp>
        <p:nvSpPr>
          <p:cNvPr id="291" name="Google Shape;291;p39"/>
          <p:cNvSpPr/>
          <p:nvPr/>
        </p:nvSpPr>
        <p:spPr>
          <a:xfrm>
            <a:off x="438800" y="1336325"/>
            <a:ext cx="11353500" cy="43101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361950" algn="l" rtl="0">
              <a:spcBef>
                <a:spcPts val="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Whose knowledge do you think is most visible online — and whose is missing? Why?</a:t>
            </a:r>
            <a:endParaRPr sz="2100">
              <a:solidFill>
                <a:srgbClr val="FFFFFF"/>
              </a:solidFill>
              <a:latin typeface="Roboto"/>
              <a:ea typeface="Roboto"/>
              <a:cs typeface="Roboto"/>
              <a:sym typeface="Roboto"/>
            </a:endParaRPr>
          </a:p>
          <a:p>
            <a:pPr marL="457200" lvl="0" indent="-361950" algn="l" rtl="0">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Have you ever struggled to access or understand information because of a language barrier? What did that experience reveal to you about language and knowledge?</a:t>
            </a:r>
            <a:endParaRPr sz="2100">
              <a:solidFill>
                <a:srgbClr val="FFFFFF"/>
              </a:solidFill>
              <a:latin typeface="Roboto"/>
              <a:ea typeface="Roboto"/>
              <a:cs typeface="Roboto"/>
              <a:sym typeface="Roboto"/>
            </a:endParaRPr>
          </a:p>
          <a:p>
            <a:pPr marL="457200" lvl="0" indent="-361950" algn="l" rtl="0">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Does using translation tools give you full access to knowledge, or do they filter and change it?</a:t>
            </a:r>
            <a:endParaRPr sz="2100">
              <a:solidFill>
                <a:srgbClr val="FFFFFF"/>
              </a:solidFill>
              <a:latin typeface="Roboto"/>
              <a:ea typeface="Roboto"/>
              <a:cs typeface="Roboto"/>
              <a:sym typeface="Roboto"/>
            </a:endParaRPr>
          </a:p>
          <a:p>
            <a:pPr marL="457200" lvl="0" indent="-361950" algn="l" rtl="0">
              <a:spcBef>
                <a:spcPts val="1000"/>
              </a:spcBef>
              <a:spcAft>
                <a:spcPts val="0"/>
              </a:spcAft>
              <a:buClr>
                <a:srgbClr val="FFFFFF"/>
              </a:buClr>
              <a:buSzPts val="2100"/>
              <a:buFont typeface="Roboto"/>
              <a:buChar char="●"/>
            </a:pPr>
            <a:r>
              <a:rPr lang="en-US" sz="2100">
                <a:solidFill>
                  <a:srgbClr val="FFFFFF"/>
                </a:solidFill>
                <a:latin typeface="Roboto"/>
                <a:ea typeface="Roboto"/>
                <a:cs typeface="Roboto"/>
                <a:sym typeface="Roboto"/>
              </a:rPr>
              <a:t>If most “credible” knowledge is published in English, how might that shape what people believe to be true?</a:t>
            </a:r>
            <a:endParaRPr sz="2100">
              <a:solidFill>
                <a:srgbClr val="FFFFFF"/>
              </a:solidFill>
              <a:latin typeface="Roboto"/>
              <a:ea typeface="Roboto"/>
              <a:cs typeface="Roboto"/>
              <a:sym typeface="Roboto"/>
            </a:endParaRPr>
          </a:p>
          <a:p>
            <a:pPr marL="457200" lvl="0" indent="-361950" algn="l" rtl="0">
              <a:spcBef>
                <a:spcPts val="1000"/>
              </a:spcBef>
              <a:spcAft>
                <a:spcPts val="1000"/>
              </a:spcAft>
              <a:buClr>
                <a:srgbClr val="FFFFFF"/>
              </a:buClr>
              <a:buSzPts val="2100"/>
              <a:buFont typeface="Roboto"/>
              <a:buChar char="●"/>
            </a:pPr>
            <a:r>
              <a:rPr lang="en-US" sz="2100">
                <a:solidFill>
                  <a:srgbClr val="FFFFFF"/>
                </a:solidFill>
                <a:latin typeface="Roboto"/>
                <a:ea typeface="Roboto"/>
                <a:cs typeface="Roboto"/>
                <a:sym typeface="Roboto"/>
              </a:rPr>
              <a:t>Is the ability to access information the same as the ability to understand and value it? Why or why not?</a:t>
            </a:r>
            <a:endParaRPr sz="2100">
              <a:solidFill>
                <a:srgbClr val="FFFFFF"/>
              </a:solidFill>
              <a:latin typeface="Roboto"/>
              <a:ea typeface="Roboto"/>
              <a:cs typeface="Roboto"/>
              <a:sym typeface="Roboto"/>
            </a:endParaRPr>
          </a:p>
        </p:txBody>
      </p:sp>
      <p:pic>
        <p:nvPicPr>
          <p:cNvPr id="292" name="Google Shape;292;p39" title="discussion-claims.png"/>
          <p:cNvPicPr preferRelativeResize="0"/>
          <p:nvPr/>
        </p:nvPicPr>
        <p:blipFill>
          <a:blip r:embed="rId3">
            <a:alphaModFix/>
          </a:blip>
          <a:stretch>
            <a:fillRect/>
          </a:stretch>
        </p:blipFill>
        <p:spPr>
          <a:xfrm>
            <a:off x="9910901" y="5060198"/>
            <a:ext cx="1293650" cy="989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0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000"/>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1000"/>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1000"/>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1000"/>
                                        <p:tgtEl>
                                          <p:spTgt spid="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266925" y="208775"/>
            <a:ext cx="117114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Personal Prompt: Language Dominance</a:t>
            </a:r>
            <a:endParaRPr sz="3500"/>
          </a:p>
        </p:txBody>
      </p:sp>
      <p:sp>
        <p:nvSpPr>
          <p:cNvPr id="298" name="Google Shape;298;p40"/>
          <p:cNvSpPr/>
          <p:nvPr/>
        </p:nvSpPr>
        <p:spPr>
          <a:xfrm>
            <a:off x="355651" y="1686350"/>
            <a:ext cx="5815200" cy="2983800"/>
          </a:xfrm>
          <a:prstGeom prst="wedgeRoundRectCallout">
            <a:avLst>
              <a:gd name="adj1" fmla="val -51330"/>
              <a:gd name="adj2" fmla="val 66767"/>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If you could redesign the internet to make knowledge more linguistically equal, what would you change and why?</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p:txBody>
      </p:sp>
      <p:pic>
        <p:nvPicPr>
          <p:cNvPr id="299" name="Google Shape;299;p40" title="dicussionlightbulb.png"/>
          <p:cNvPicPr preferRelativeResize="0"/>
          <p:nvPr/>
        </p:nvPicPr>
        <p:blipFill>
          <a:blip r:embed="rId3">
            <a:alphaModFix/>
          </a:blip>
          <a:stretch>
            <a:fillRect/>
          </a:stretch>
        </p:blipFill>
        <p:spPr>
          <a:xfrm>
            <a:off x="6381151" y="1731651"/>
            <a:ext cx="5486400" cy="2893200"/>
          </a:xfrm>
          <a:prstGeom prst="roundRect">
            <a:avLst>
              <a:gd name="adj" fmla="val 16667"/>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10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10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1000"/>
                                        <p:tgtEl>
                                          <p:spTgt spid="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xEl>
                                              <p:pRg st="3" end="3"/>
                                            </p:txEl>
                                          </p:spTgt>
                                        </p:tgtEl>
                                        <p:attrNameLst>
                                          <p:attrName>style.visibility</p:attrName>
                                        </p:attrNameLst>
                                      </p:cBhvr>
                                      <p:to>
                                        <p:strVal val="visible"/>
                                      </p:to>
                                    </p:set>
                                    <p:animEffect transition="in" filter="fade">
                                      <p:cBhvr>
                                        <p:cTn id="22" dur="1000"/>
                                        <p:tgtEl>
                                          <p:spTgt spid="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xEl>
                                              <p:pRg st="4" end="4"/>
                                            </p:txEl>
                                          </p:spTgt>
                                        </p:tgtEl>
                                        <p:attrNameLst>
                                          <p:attrName>style.visibility</p:attrName>
                                        </p:attrNameLst>
                                      </p:cBhvr>
                                      <p:to>
                                        <p:strVal val="visible"/>
                                      </p:to>
                                    </p:set>
                                    <p:animEffect transition="in" filter="fade">
                                      <p:cBhvr>
                                        <p:cTn id="27" dur="1000"/>
                                        <p:tgtEl>
                                          <p:spTgt spid="2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8">
                                            <p:txEl>
                                              <p:pRg st="5" end="5"/>
                                            </p:txEl>
                                          </p:spTgt>
                                        </p:tgtEl>
                                        <p:attrNameLst>
                                          <p:attrName>style.visibility</p:attrName>
                                        </p:attrNameLst>
                                      </p:cBhvr>
                                      <p:to>
                                        <p:strVal val="visible"/>
                                      </p:to>
                                    </p:set>
                                    <p:animEffect transition="in" filter="fade">
                                      <p:cBhvr>
                                        <p:cTn id="32" dur="1000"/>
                                        <p:tgtEl>
                                          <p:spTgt spid="2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a:spLocks noGrp="1"/>
          </p:cNvSpPr>
          <p:nvPr>
            <p:ph type="title"/>
          </p:nvPr>
        </p:nvSpPr>
        <p:spPr>
          <a:xfrm>
            <a:off x="304800" y="265650"/>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 Recap</a:t>
            </a:r>
            <a:endParaRPr sz="3500"/>
          </a:p>
        </p:txBody>
      </p:sp>
      <p:sp>
        <p:nvSpPr>
          <p:cNvPr id="305" name="Google Shape;305;p41"/>
          <p:cNvSpPr txBox="1">
            <a:spLocks noGrp="1"/>
          </p:cNvSpPr>
          <p:nvPr>
            <p:ph type="title"/>
          </p:nvPr>
        </p:nvSpPr>
        <p:spPr>
          <a:xfrm>
            <a:off x="1118600" y="1516925"/>
            <a:ext cx="5917500" cy="4578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700"/>
              <a:t>Identify how language acts as both a gatekeeper and enabler of knowledge in the digital age.</a:t>
            </a:r>
            <a:endParaRPr sz="2700"/>
          </a:p>
          <a:p>
            <a:pPr marL="0" lvl="0" indent="0" algn="l" rtl="0">
              <a:spcBef>
                <a:spcPts val="2500"/>
              </a:spcBef>
              <a:spcAft>
                <a:spcPts val="0"/>
              </a:spcAft>
              <a:buNone/>
            </a:pPr>
            <a:r>
              <a:rPr lang="en-US" sz="2700"/>
              <a:t>Recognize the dominance of English in online spaces and evaluate its effects on knowledge access and representation.</a:t>
            </a:r>
            <a:endParaRPr sz="2700"/>
          </a:p>
          <a:p>
            <a:pPr marL="0" lvl="0" indent="0" algn="l" rtl="0">
              <a:spcBef>
                <a:spcPts val="2500"/>
              </a:spcBef>
              <a:spcAft>
                <a:spcPts val="0"/>
              </a:spcAft>
              <a:buNone/>
            </a:pPr>
            <a:r>
              <a:rPr lang="en-US" sz="2700"/>
              <a:t>Begin to understand the relationship between language, power, and knowledge construction.</a:t>
            </a: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2500"/>
              </a:spcAft>
              <a:buNone/>
            </a:pPr>
            <a:endParaRPr sz="2700"/>
          </a:p>
        </p:txBody>
      </p:sp>
      <p:pic>
        <p:nvPicPr>
          <p:cNvPr id="306" name="Google Shape;306;p41"/>
          <p:cNvPicPr preferRelativeResize="0"/>
          <p:nvPr/>
        </p:nvPicPr>
        <p:blipFill>
          <a:blip r:embed="rId3">
            <a:alphaModFix/>
          </a:blip>
          <a:stretch>
            <a:fillRect/>
          </a:stretch>
        </p:blipFill>
        <p:spPr>
          <a:xfrm>
            <a:off x="266925" y="1680175"/>
            <a:ext cx="763652" cy="764477"/>
          </a:xfrm>
          <a:prstGeom prst="rect">
            <a:avLst/>
          </a:prstGeom>
          <a:noFill/>
          <a:ln>
            <a:noFill/>
          </a:ln>
        </p:spPr>
      </p:pic>
      <p:pic>
        <p:nvPicPr>
          <p:cNvPr id="307" name="Google Shape;307;p41"/>
          <p:cNvPicPr preferRelativeResize="0"/>
          <p:nvPr/>
        </p:nvPicPr>
        <p:blipFill>
          <a:blip r:embed="rId3">
            <a:alphaModFix/>
          </a:blip>
          <a:stretch>
            <a:fillRect/>
          </a:stretch>
        </p:blipFill>
        <p:spPr>
          <a:xfrm>
            <a:off x="266925" y="3224500"/>
            <a:ext cx="763652" cy="764477"/>
          </a:xfrm>
          <a:prstGeom prst="rect">
            <a:avLst/>
          </a:prstGeom>
          <a:noFill/>
          <a:ln>
            <a:noFill/>
          </a:ln>
        </p:spPr>
      </p:pic>
      <p:pic>
        <p:nvPicPr>
          <p:cNvPr id="308" name="Google Shape;308;p41"/>
          <p:cNvPicPr preferRelativeResize="0"/>
          <p:nvPr/>
        </p:nvPicPr>
        <p:blipFill>
          <a:blip r:embed="rId3">
            <a:alphaModFix/>
          </a:blip>
          <a:stretch>
            <a:fillRect/>
          </a:stretch>
        </p:blipFill>
        <p:spPr>
          <a:xfrm>
            <a:off x="266925" y="5203500"/>
            <a:ext cx="763652" cy="7644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266925" y="1650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a:stretch/>
        </p:blipFill>
        <p:spPr>
          <a:xfrm>
            <a:off x="10612678" y="5451925"/>
            <a:ext cx="1476597" cy="1316175"/>
          </a:xfrm>
          <a:prstGeom prst="rect">
            <a:avLst/>
          </a:prstGeom>
          <a:noFill/>
          <a:ln>
            <a:noFill/>
          </a:ln>
        </p:spPr>
      </p:pic>
      <p:sp>
        <p:nvSpPr>
          <p:cNvPr id="194" name="Google Shape;194;p27"/>
          <p:cNvSpPr txBox="1">
            <a:spLocks noGrp="1"/>
          </p:cNvSpPr>
          <p:nvPr>
            <p:ph type="title"/>
          </p:nvPr>
        </p:nvSpPr>
        <p:spPr>
          <a:xfrm>
            <a:off x="538425" y="1201900"/>
            <a:ext cx="10599000" cy="954300"/>
          </a:xfrm>
          <a:prstGeom prst="rect">
            <a:avLst/>
          </a:prstGeom>
        </p:spPr>
        <p:txBody>
          <a:bodyPr spcFirstLastPara="1" wrap="square" lIns="121900" tIns="121900" rIns="121900" bIns="121900" anchor="t" anchorCtr="0">
            <a:spAutoFit/>
          </a:bodyPr>
          <a:lstStyle/>
          <a:p>
            <a:pPr marL="0" lvl="0" indent="0" algn="ctr" rtl="0">
              <a:spcBef>
                <a:spcPts val="0"/>
              </a:spcBef>
              <a:spcAft>
                <a:spcPts val="1000"/>
              </a:spcAft>
              <a:buNone/>
            </a:pPr>
            <a:r>
              <a:rPr lang="en-US" sz="2300"/>
              <a:t>If you’re new to Kialo, watch this video to discover how the platform works.  Otherwise, let’s get started!</a:t>
            </a:r>
            <a:endParaRPr sz="2300"/>
          </a:p>
        </p:txBody>
      </p:sp>
      <p:pic>
        <p:nvPicPr>
          <p:cNvPr id="195" name="Google Shape;195;p27"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title="What is Kialo?">
            <a:hlinkClick r:id="rId4"/>
          </p:cNvPr>
          <p:cNvPicPr preferRelativeResize="0"/>
          <p:nvPr/>
        </p:nvPicPr>
        <p:blipFill>
          <a:blip r:embed="rId5">
            <a:alphaModFix/>
          </a:blip>
          <a:stretch>
            <a:fillRect/>
          </a:stretch>
        </p:blipFill>
        <p:spPr>
          <a:xfrm>
            <a:off x="2923713" y="2270450"/>
            <a:ext cx="6344566" cy="356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304800" y="265650"/>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a:t>
            </a:r>
            <a:endParaRPr sz="3500"/>
          </a:p>
        </p:txBody>
      </p:sp>
      <p:sp>
        <p:nvSpPr>
          <p:cNvPr id="201" name="Google Shape;201;p28"/>
          <p:cNvSpPr txBox="1">
            <a:spLocks noGrp="1"/>
          </p:cNvSpPr>
          <p:nvPr>
            <p:ph type="title"/>
          </p:nvPr>
        </p:nvSpPr>
        <p:spPr>
          <a:xfrm>
            <a:off x="1118600" y="1516925"/>
            <a:ext cx="5917500" cy="4578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700"/>
              <a:t>Identify how language acts as both a gatekeeper and enabler of knowledge in the digital age.</a:t>
            </a:r>
            <a:endParaRPr sz="2700"/>
          </a:p>
          <a:p>
            <a:pPr marL="0" lvl="0" indent="0" algn="l" rtl="0">
              <a:spcBef>
                <a:spcPts val="2500"/>
              </a:spcBef>
              <a:spcAft>
                <a:spcPts val="0"/>
              </a:spcAft>
              <a:buNone/>
            </a:pPr>
            <a:r>
              <a:rPr lang="en-US" sz="2700"/>
              <a:t>Recognize the dominance of English in online spaces and evaluate its effects on knowledge access and representation.</a:t>
            </a:r>
            <a:endParaRPr sz="2700"/>
          </a:p>
          <a:p>
            <a:pPr marL="0" lvl="0" indent="0" algn="l" rtl="0">
              <a:spcBef>
                <a:spcPts val="2500"/>
              </a:spcBef>
              <a:spcAft>
                <a:spcPts val="0"/>
              </a:spcAft>
              <a:buNone/>
            </a:pPr>
            <a:r>
              <a:rPr lang="en-US" sz="2700"/>
              <a:t>Begin to understand the relationship between language, power, and knowledge construction.</a:t>
            </a: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0"/>
              </a:spcAft>
              <a:buNone/>
            </a:pPr>
            <a:endParaRPr sz="2700"/>
          </a:p>
          <a:p>
            <a:pPr marL="0" lvl="0" indent="0" algn="l" rtl="0">
              <a:spcBef>
                <a:spcPts val="2500"/>
              </a:spcBef>
              <a:spcAft>
                <a:spcPts val="2500"/>
              </a:spcAft>
              <a:buNone/>
            </a:pPr>
            <a:endParaRPr sz="2700"/>
          </a:p>
        </p:txBody>
      </p:sp>
      <p:pic>
        <p:nvPicPr>
          <p:cNvPr id="202" name="Google Shape;202;p28"/>
          <p:cNvPicPr preferRelativeResize="0"/>
          <p:nvPr/>
        </p:nvPicPr>
        <p:blipFill>
          <a:blip r:embed="rId3">
            <a:alphaModFix/>
          </a:blip>
          <a:stretch>
            <a:fillRect/>
          </a:stretch>
        </p:blipFill>
        <p:spPr>
          <a:xfrm>
            <a:off x="266925" y="1680175"/>
            <a:ext cx="763652" cy="764477"/>
          </a:xfrm>
          <a:prstGeom prst="rect">
            <a:avLst/>
          </a:prstGeom>
          <a:noFill/>
          <a:ln>
            <a:noFill/>
          </a:ln>
        </p:spPr>
      </p:pic>
      <p:pic>
        <p:nvPicPr>
          <p:cNvPr id="203" name="Google Shape;203;p28"/>
          <p:cNvPicPr preferRelativeResize="0"/>
          <p:nvPr/>
        </p:nvPicPr>
        <p:blipFill>
          <a:blip r:embed="rId3">
            <a:alphaModFix/>
          </a:blip>
          <a:stretch>
            <a:fillRect/>
          </a:stretch>
        </p:blipFill>
        <p:spPr>
          <a:xfrm>
            <a:off x="266925" y="3224500"/>
            <a:ext cx="763652" cy="764477"/>
          </a:xfrm>
          <a:prstGeom prst="rect">
            <a:avLst/>
          </a:prstGeom>
          <a:noFill/>
          <a:ln>
            <a:noFill/>
          </a:ln>
        </p:spPr>
      </p:pic>
      <p:pic>
        <p:nvPicPr>
          <p:cNvPr id="204" name="Google Shape;204;p28"/>
          <p:cNvPicPr preferRelativeResize="0"/>
          <p:nvPr/>
        </p:nvPicPr>
        <p:blipFill>
          <a:blip r:embed="rId3">
            <a:alphaModFix/>
          </a:blip>
          <a:stretch>
            <a:fillRect/>
          </a:stretch>
        </p:blipFill>
        <p:spPr>
          <a:xfrm>
            <a:off x="266925" y="5203500"/>
            <a:ext cx="763652" cy="7644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dist="19050" dir="5400000" algn="bl" rotWithShape="0">
              <a:schemeClr val="accent2">
                <a:alpha val="50000"/>
              </a:schemeClr>
            </a:outerShdw>
          </a:effectLst>
        </p:spPr>
      </p:pic>
      <p:sp>
        <p:nvSpPr>
          <p:cNvPr id="210" name="Google Shape;210;p29"/>
          <p:cNvSpPr txBox="1">
            <a:spLocks noGrp="1"/>
          </p:cNvSpPr>
          <p:nvPr>
            <p:ph type="title"/>
          </p:nvPr>
        </p:nvSpPr>
        <p:spPr>
          <a:xfrm>
            <a:off x="266925" y="2064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TOK Concepts</a:t>
            </a:r>
            <a:endParaRPr sz="3500"/>
          </a:p>
        </p:txBody>
      </p:sp>
      <p:sp>
        <p:nvSpPr>
          <p:cNvPr id="211" name="Google Shape;211;p29"/>
          <p:cNvSpPr/>
          <p:nvPr/>
        </p:nvSpPr>
        <p:spPr>
          <a:xfrm>
            <a:off x="166925" y="1146725"/>
            <a:ext cx="6860700" cy="4199700"/>
          </a:xfrm>
          <a:prstGeom prst="roundRect">
            <a:avLst>
              <a:gd name="adj" fmla="val 16667"/>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Power:</a:t>
            </a:r>
            <a:r>
              <a:rPr lang="en-US" sz="2000">
                <a:solidFill>
                  <a:schemeClr val="lt1"/>
                </a:solidFill>
                <a:latin typeface="Roboto"/>
                <a:ea typeface="Roboto"/>
                <a:cs typeface="Roboto"/>
                <a:sym typeface="Roboto"/>
              </a:rPr>
              <a:t> Who controls the platforms, algorithms, and knowledge systems that determine what is seen and valued online?</a:t>
            </a:r>
            <a:endParaRPr sz="2000">
              <a:solidFill>
                <a:schemeClr val="lt1"/>
              </a:solidFill>
              <a:latin typeface="Roboto"/>
              <a:ea typeface="Roboto"/>
              <a:cs typeface="Roboto"/>
              <a:sym typeface="Roboto"/>
            </a:endParaRPr>
          </a:p>
          <a:p>
            <a:pPr marL="0" lvl="0" indent="0" algn="l" rtl="0">
              <a:spcBef>
                <a:spcPts val="1000"/>
              </a:spcBef>
              <a:spcAft>
                <a:spcPts val="0"/>
              </a:spcAft>
              <a:buNone/>
            </a:pP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Perspective: </a:t>
            </a:r>
            <a:r>
              <a:rPr lang="en-US" sz="2000">
                <a:solidFill>
                  <a:schemeClr val="lt1"/>
                </a:solidFill>
                <a:latin typeface="Roboto"/>
                <a:ea typeface="Roboto"/>
                <a:cs typeface="Roboto"/>
                <a:sym typeface="Roboto"/>
              </a:rPr>
              <a:t>Do speakers of different languages experience the internet — and truth — differently?</a:t>
            </a:r>
            <a:endParaRPr sz="2000">
              <a:solidFill>
                <a:schemeClr val="lt1"/>
              </a:solidFill>
              <a:latin typeface="Roboto"/>
              <a:ea typeface="Roboto"/>
              <a:cs typeface="Roboto"/>
              <a:sym typeface="Roboto"/>
            </a:endParaRPr>
          </a:p>
          <a:p>
            <a:pPr marL="0" lvl="0" indent="0" algn="l" rtl="0">
              <a:spcBef>
                <a:spcPts val="1000"/>
              </a:spcBef>
              <a:spcAft>
                <a:spcPts val="0"/>
              </a:spcAft>
              <a:buNone/>
            </a:pP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Culture:</a:t>
            </a:r>
            <a:r>
              <a:rPr lang="en-US" sz="2000">
                <a:solidFill>
                  <a:schemeClr val="lt1"/>
                </a:solidFill>
                <a:latin typeface="Roboto"/>
                <a:ea typeface="Roboto"/>
                <a:cs typeface="Roboto"/>
                <a:sym typeface="Roboto"/>
              </a:rPr>
              <a:t> What cultural knowledge is lost or distorted when content is only available in dominant languages?</a:t>
            </a:r>
            <a:endParaRPr sz="2000">
              <a:solidFill>
                <a:schemeClr val="lt1"/>
              </a:solidFill>
              <a:latin typeface="Roboto"/>
              <a:ea typeface="Roboto"/>
              <a:cs typeface="Roboto"/>
              <a:sym typeface="Roboto"/>
            </a:endParaRPr>
          </a:p>
          <a:p>
            <a:pPr marL="0" lvl="0" indent="0" algn="l" rtl="0">
              <a:spcBef>
                <a:spcPts val="1000"/>
              </a:spcBef>
              <a:spcAft>
                <a:spcPts val="1000"/>
              </a:spcAft>
              <a:buNone/>
            </a:pPr>
            <a:endParaRPr sz="20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name="adj1" fmla="val 30152"/>
              <a:gd name="adj2" fmla="val 78651"/>
              <a:gd name="adj3" fmla="val 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200"/>
              </a:spcBef>
              <a:spcAft>
                <a:spcPts val="0"/>
              </a:spcAft>
              <a:buNone/>
            </a:pPr>
            <a:r>
              <a:rPr lang="en-US" sz="2000">
                <a:solidFill>
                  <a:schemeClr val="lt1"/>
                </a:solidFill>
                <a:latin typeface="Roboto"/>
                <a:ea typeface="Roboto"/>
                <a:cs typeface="Roboto"/>
                <a:sym typeface="Roboto"/>
              </a:rPr>
              <a:t>Today’s lesson links to these TOK concepts. </a:t>
            </a:r>
            <a:endParaRPr sz="2000">
              <a:solidFill>
                <a:schemeClr val="lt1"/>
              </a:solidFill>
              <a:latin typeface="Roboto"/>
              <a:ea typeface="Roboto"/>
              <a:cs typeface="Roboto"/>
              <a:sym typeface="Roboto"/>
            </a:endParaRPr>
          </a:p>
          <a:p>
            <a:pPr marL="0" lvl="0" indent="0" algn="l" rtl="0">
              <a:spcBef>
                <a:spcPts val="1200"/>
              </a:spcBef>
              <a:spcAft>
                <a:spcPts val="1200"/>
              </a:spcAft>
              <a:buNone/>
            </a:pPr>
            <a:r>
              <a:rPr lang="en-US" sz="2000">
                <a:solidFill>
                  <a:schemeClr val="lt1"/>
                </a:solidFill>
                <a:latin typeface="Roboto"/>
                <a:ea typeface="Roboto"/>
                <a:cs typeface="Roboto"/>
                <a:sym typeface="Roboto"/>
              </a:rPr>
              <a:t>By completing the activities, you will build knowledge that can help with your assessments.</a:t>
            </a:r>
            <a:endParaRPr sz="20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266925" y="2197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Language Dominance</a:t>
            </a:r>
            <a:endParaRPr sz="3500"/>
          </a:p>
        </p:txBody>
      </p:sp>
      <p:sp>
        <p:nvSpPr>
          <p:cNvPr id="218" name="Google Shape;218;p30"/>
          <p:cNvSpPr txBox="1"/>
          <p:nvPr/>
        </p:nvSpPr>
        <p:spPr>
          <a:xfrm>
            <a:off x="203100" y="1243200"/>
            <a:ext cx="11910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Today’s lesson is about sharing your </a:t>
            </a:r>
            <a:r>
              <a:rPr lang="en-US" sz="2400" b="1" u="sng">
                <a:solidFill>
                  <a:schemeClr val="accent2"/>
                </a:solidFill>
                <a:latin typeface="Roboto"/>
                <a:ea typeface="Roboto"/>
                <a:cs typeface="Roboto"/>
                <a:sym typeface="Roboto"/>
              </a:rPr>
              <a:t>existing</a:t>
            </a:r>
            <a:r>
              <a:rPr lang="en-US" sz="2400">
                <a:solidFill>
                  <a:schemeClr val="accent2"/>
                </a:solidFill>
                <a:latin typeface="Roboto"/>
                <a:ea typeface="Roboto"/>
                <a:cs typeface="Roboto"/>
                <a:sym typeface="Roboto"/>
              </a:rPr>
              <a:t> knowledge and perspectives on how language affects what is visible and valuable on the internet.</a:t>
            </a: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1</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Discuss the class’s initial response to the question.</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2</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Share your existing knowledge and perspectives and respond to those of your peers in an in-depth Kialo discussion.</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3</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Reflect on language dominance in relation to information available on the internet.</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fade">
                                      <p:cBhvr>
                                        <p:cTn id="1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66925" y="2087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Language Dominance</a:t>
            </a:r>
            <a:endParaRPr sz="3500"/>
          </a:p>
        </p:txBody>
      </p:sp>
      <p:sp>
        <p:nvSpPr>
          <p:cNvPr id="227" name="Google Shape;227;p31"/>
          <p:cNvSpPr/>
          <p:nvPr/>
        </p:nvSpPr>
        <p:spPr>
          <a:xfrm>
            <a:off x="280416" y="1937100"/>
            <a:ext cx="54864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ctr" rtl="0">
              <a:spcBef>
                <a:spcPts val="0"/>
              </a:spcBef>
              <a:spcAft>
                <a:spcPts val="0"/>
              </a:spcAft>
              <a:buNone/>
            </a:pPr>
            <a:endParaRPr sz="2400" b="1" u="sng">
              <a:solidFill>
                <a:srgbClr val="FFFFFF"/>
              </a:solidFill>
              <a:latin typeface="Roboto"/>
              <a:ea typeface="Roboto"/>
              <a:cs typeface="Roboto"/>
              <a:sym typeface="Roboto"/>
            </a:endParaRPr>
          </a:p>
          <a:p>
            <a:pPr marL="0" lvl="0" indent="0" algn="ctr" rtl="0">
              <a:spcBef>
                <a:spcPts val="0"/>
              </a:spcBef>
              <a:spcAft>
                <a:spcPts val="0"/>
              </a:spcAft>
              <a:buNone/>
            </a:pPr>
            <a:endParaRPr sz="2400" b="1" u="sng">
              <a:solidFill>
                <a:srgbClr val="FFFFFF"/>
              </a:solidFill>
              <a:latin typeface="Roboto"/>
              <a:ea typeface="Roboto"/>
              <a:cs typeface="Roboto"/>
              <a:sym typeface="Roboto"/>
            </a:endParaRPr>
          </a:p>
          <a:p>
            <a:pPr marL="0" lvl="0" indent="0" algn="ctr" rtl="0">
              <a:spcBef>
                <a:spcPts val="0"/>
              </a:spcBef>
              <a:spcAft>
                <a:spcPts val="0"/>
              </a:spcAft>
              <a:buNone/>
            </a:pPr>
            <a:r>
              <a:rPr lang="en-US" sz="2400" b="1" u="sng">
                <a:solidFill>
                  <a:srgbClr val="FFFFFF"/>
                </a:solidFill>
                <a:latin typeface="Roboto"/>
                <a:ea typeface="Roboto"/>
                <a:cs typeface="Roboto"/>
                <a:sym typeface="Roboto"/>
              </a:rPr>
              <a:t>Class Discussion</a:t>
            </a:r>
            <a:endParaRPr sz="2400" b="1" u="sng">
              <a:solidFill>
                <a:srgbClr val="FFFFFF"/>
              </a:solidFill>
              <a:latin typeface="Roboto"/>
              <a:ea typeface="Roboto"/>
              <a:cs typeface="Roboto"/>
              <a:sym typeface="Roboto"/>
            </a:endParaRPr>
          </a:p>
          <a:p>
            <a:pPr marL="0" lvl="0" indent="0" algn="ctr" rtl="0">
              <a:spcBef>
                <a:spcPts val="0"/>
              </a:spcBef>
              <a:spcAft>
                <a:spcPts val="0"/>
              </a:spcAft>
              <a:buNone/>
            </a:pPr>
            <a:endParaRPr sz="2400" b="1" u="sng">
              <a:solidFill>
                <a:srgbClr val="FFFFFF"/>
              </a:solidFill>
              <a:latin typeface="Roboto"/>
              <a:ea typeface="Roboto"/>
              <a:cs typeface="Roboto"/>
              <a:sym typeface="Roboto"/>
            </a:endParaRPr>
          </a:p>
          <a:p>
            <a:pPr marL="0" lvl="0" indent="0" algn="ctr" rtl="0">
              <a:spcBef>
                <a:spcPts val="0"/>
              </a:spcBef>
              <a:spcAft>
                <a:spcPts val="0"/>
              </a:spcAft>
              <a:buNone/>
            </a:pPr>
            <a:r>
              <a:rPr lang="en-US" sz="2400">
                <a:solidFill>
                  <a:srgbClr val="FFFFFF"/>
                </a:solidFill>
                <a:latin typeface="Roboto"/>
                <a:ea typeface="Roboto"/>
                <a:cs typeface="Roboto"/>
                <a:sym typeface="Roboto"/>
              </a:rPr>
              <a:t>Does the dominance of a language shape what is visible and valued on the internet?</a:t>
            </a:r>
            <a:endParaRPr sz="2400">
              <a:solidFill>
                <a:srgbClr val="FFFFFF"/>
              </a:solidFill>
              <a:latin typeface="Roboto"/>
              <a:ea typeface="Roboto"/>
              <a:cs typeface="Roboto"/>
              <a:sym typeface="Roboto"/>
            </a:endParaRPr>
          </a:p>
          <a:p>
            <a:pPr marL="0" lvl="0" indent="0" algn="ctr" rtl="0">
              <a:spcBef>
                <a:spcPts val="1000"/>
              </a:spcBef>
              <a:spcAft>
                <a:spcPts val="0"/>
              </a:spcAft>
              <a:buNone/>
            </a:pPr>
            <a:endParaRPr sz="2400">
              <a:solidFill>
                <a:srgbClr val="FFFFFF"/>
              </a:solidFill>
              <a:latin typeface="Roboto"/>
              <a:ea typeface="Roboto"/>
              <a:cs typeface="Roboto"/>
              <a:sym typeface="Roboto"/>
            </a:endParaRPr>
          </a:p>
          <a:p>
            <a:pPr marL="0" lvl="0" indent="0" algn="ctr" rtl="0">
              <a:spcBef>
                <a:spcPts val="100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p:txBody>
      </p:sp>
      <p:pic>
        <p:nvPicPr>
          <p:cNvPr id="228" name="Google Shape;228;p31" title="dicussionlightbulb.png"/>
          <p:cNvPicPr preferRelativeResize="0"/>
          <p:nvPr/>
        </p:nvPicPr>
        <p:blipFill>
          <a:blip r:embed="rId3">
            <a:alphaModFix/>
          </a:blip>
          <a:stretch>
            <a:fillRect/>
          </a:stretch>
        </p:blipFill>
        <p:spPr>
          <a:xfrm>
            <a:off x="6381151" y="1982401"/>
            <a:ext cx="5486400" cy="2893200"/>
          </a:xfrm>
          <a:prstGeom prst="roundRect">
            <a:avLst>
              <a:gd name="adj" fmla="val 16667"/>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266925" y="10640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Language Dominance</a:t>
            </a:r>
            <a:endParaRPr sz="3500"/>
          </a:p>
        </p:txBody>
      </p:sp>
      <p:pic>
        <p:nvPicPr>
          <p:cNvPr id="234" name="Google Shape;234;p32" title="Most-Used-Languages-on-the-Internet-DS-1.jpg">
            <a:hlinkClick r:id="rId3"/>
          </p:cNvPr>
          <p:cNvPicPr preferRelativeResize="0"/>
          <p:nvPr/>
        </p:nvPicPr>
        <p:blipFill>
          <a:blip r:embed="rId4">
            <a:alphaModFix/>
          </a:blip>
          <a:stretch>
            <a:fillRect/>
          </a:stretch>
        </p:blipFill>
        <p:spPr>
          <a:xfrm>
            <a:off x="6648600" y="877650"/>
            <a:ext cx="5102700" cy="5102700"/>
          </a:xfrm>
          <a:prstGeom prst="rect">
            <a:avLst/>
          </a:prstGeom>
          <a:noFill/>
          <a:ln w="19050" cap="flat" cmpd="sng">
            <a:solidFill>
              <a:schemeClr val="dk2"/>
            </a:solidFill>
            <a:prstDash val="solid"/>
            <a:round/>
            <a:headEnd type="none" w="sm" len="sm"/>
            <a:tailEnd type="none" w="sm" len="sm"/>
          </a:ln>
        </p:spPr>
      </p:pic>
      <p:sp>
        <p:nvSpPr>
          <p:cNvPr id="235" name="Google Shape;235;p32"/>
          <p:cNvSpPr/>
          <p:nvPr/>
        </p:nvSpPr>
        <p:spPr>
          <a:xfrm>
            <a:off x="324166" y="1349525"/>
            <a:ext cx="54864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r>
              <a:rPr lang="en-US" sz="2000">
                <a:solidFill>
                  <a:srgbClr val="FFFFFF"/>
                </a:solidFill>
                <a:latin typeface="Roboto"/>
                <a:ea typeface="Roboto"/>
                <a:cs typeface="Roboto"/>
                <a:sym typeface="Roboto"/>
              </a:rPr>
              <a:t>Is the internet equally accessible to speakers of all languages?</a:t>
            </a:r>
            <a:endParaRPr sz="2000">
              <a:solidFill>
                <a:srgbClr val="FFFFFF"/>
              </a:solidFill>
              <a:latin typeface="Roboto"/>
              <a:ea typeface="Roboto"/>
              <a:cs typeface="Roboto"/>
              <a:sym typeface="Roboto"/>
            </a:endParaRPr>
          </a:p>
          <a:p>
            <a:pPr marL="0" lvl="0" indent="0" algn="l" rtl="0">
              <a:spcBef>
                <a:spcPts val="1000"/>
              </a:spcBef>
              <a:spcAft>
                <a:spcPts val="0"/>
              </a:spcAft>
              <a:buNone/>
            </a:pPr>
            <a:r>
              <a:rPr lang="en-US" sz="2000">
                <a:solidFill>
                  <a:srgbClr val="FFFFFF"/>
                </a:solidFill>
                <a:latin typeface="Roboto"/>
                <a:ea typeface="Roboto"/>
                <a:cs typeface="Roboto"/>
                <a:sym typeface="Roboto"/>
              </a:rPr>
              <a:t>If something isn’t available in English, is it less likely to be known or believed?</a:t>
            </a:r>
            <a:endParaRPr sz="2000">
              <a:solidFill>
                <a:srgbClr val="FFFFFF"/>
              </a:solidFill>
              <a:latin typeface="Roboto"/>
              <a:ea typeface="Roboto"/>
              <a:cs typeface="Roboto"/>
              <a:sym typeface="Roboto"/>
            </a:endParaRPr>
          </a:p>
          <a:p>
            <a:pPr marL="0" lvl="0" indent="0" algn="l" rtl="0">
              <a:spcBef>
                <a:spcPts val="1000"/>
              </a:spcBef>
              <a:spcAft>
                <a:spcPts val="0"/>
              </a:spcAft>
              <a:buNone/>
            </a:pPr>
            <a:r>
              <a:rPr lang="en-US" sz="2000">
                <a:solidFill>
                  <a:srgbClr val="FFFFFF"/>
                </a:solidFill>
                <a:latin typeface="Roboto"/>
                <a:ea typeface="Roboto"/>
                <a:cs typeface="Roboto"/>
                <a:sym typeface="Roboto"/>
              </a:rPr>
              <a:t>Does language affect not just what we find online, but how we interpret it?</a:t>
            </a:r>
            <a:endParaRPr sz="2000">
              <a:solidFill>
                <a:srgbClr val="FFFFFF"/>
              </a:solidFill>
              <a:latin typeface="Roboto"/>
              <a:ea typeface="Roboto"/>
              <a:cs typeface="Roboto"/>
              <a:sym typeface="Roboto"/>
            </a:endParaRPr>
          </a:p>
          <a:p>
            <a:pPr marL="0" lvl="0" indent="0" algn="l" rtl="0">
              <a:spcBef>
                <a:spcPts val="1000"/>
              </a:spcBef>
              <a:spcAft>
                <a:spcPts val="0"/>
              </a:spcAft>
              <a:buNone/>
            </a:pPr>
            <a:endParaRPr sz="2000">
              <a:solidFill>
                <a:srgbClr val="FFFFFF"/>
              </a:solidFill>
              <a:latin typeface="Roboto"/>
              <a:ea typeface="Roboto"/>
              <a:cs typeface="Roboto"/>
              <a:sym typeface="Roboto"/>
            </a:endParaRPr>
          </a:p>
          <a:p>
            <a:pPr marL="0" lvl="0" indent="0" algn="l" rtl="0">
              <a:spcBef>
                <a:spcPts val="100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266925" y="10640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Language Dominance</a:t>
            </a:r>
            <a:endParaRPr sz="3500"/>
          </a:p>
        </p:txBody>
      </p:sp>
      <p:pic>
        <p:nvPicPr>
          <p:cNvPr id="241" name="Google Shape;241;p33"/>
          <p:cNvPicPr preferRelativeResize="0"/>
          <p:nvPr/>
        </p:nvPicPr>
        <p:blipFill>
          <a:blip r:embed="rId3">
            <a:alphaModFix/>
          </a:blip>
          <a:stretch>
            <a:fillRect/>
          </a:stretch>
        </p:blipFill>
        <p:spPr>
          <a:xfrm>
            <a:off x="6599334" y="1768280"/>
            <a:ext cx="4260276" cy="4255194"/>
          </a:xfrm>
          <a:prstGeom prst="rect">
            <a:avLst/>
          </a:prstGeom>
          <a:noFill/>
          <a:ln w="19050" cap="flat" cmpd="sng">
            <a:solidFill>
              <a:schemeClr val="accent2"/>
            </a:solidFill>
            <a:prstDash val="solid"/>
            <a:round/>
            <a:headEnd type="none" w="sm" len="sm"/>
            <a:tailEnd type="none" w="sm" len="sm"/>
          </a:ln>
        </p:spPr>
      </p:pic>
      <p:pic>
        <p:nvPicPr>
          <p:cNvPr id="242" name="Google Shape;242;p33"/>
          <p:cNvPicPr preferRelativeResize="0"/>
          <p:nvPr/>
        </p:nvPicPr>
        <p:blipFill rotWithShape="1">
          <a:blip r:embed="rId4">
            <a:alphaModFix/>
          </a:blip>
          <a:srcRect r="7570"/>
          <a:stretch/>
        </p:blipFill>
        <p:spPr>
          <a:xfrm>
            <a:off x="1332390" y="1768275"/>
            <a:ext cx="4260275" cy="4255200"/>
          </a:xfrm>
          <a:prstGeom prst="rect">
            <a:avLst/>
          </a:prstGeom>
          <a:noFill/>
          <a:ln w="19050" cap="flat" cmpd="sng">
            <a:solidFill>
              <a:schemeClr val="accent2"/>
            </a:solidFill>
            <a:prstDash val="solid"/>
            <a:round/>
            <a:headEnd type="none" w="sm" len="sm"/>
            <a:tailEnd type="none" w="sm" len="sm"/>
          </a:ln>
        </p:spPr>
      </p:pic>
      <p:sp>
        <p:nvSpPr>
          <p:cNvPr id="243" name="Google Shape;243;p33"/>
          <p:cNvSpPr txBox="1"/>
          <p:nvPr/>
        </p:nvSpPr>
        <p:spPr>
          <a:xfrm>
            <a:off x="266925" y="836825"/>
            <a:ext cx="1125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accent2"/>
                </a:solidFill>
                <a:latin typeface="Roboto"/>
                <a:ea typeface="Roboto"/>
                <a:cs typeface="Roboto"/>
                <a:sym typeface="Roboto"/>
              </a:rPr>
              <a:t>Compare an internet search in English with the same search in another language.</a:t>
            </a:r>
            <a:endParaRPr sz="1800" b="1">
              <a:solidFill>
                <a:schemeClr val="accent2"/>
              </a:solidFill>
              <a:latin typeface="Roboto"/>
              <a:ea typeface="Roboto"/>
              <a:cs typeface="Roboto"/>
              <a:sym typeface="Roboto"/>
            </a:endParaRPr>
          </a:p>
          <a:p>
            <a:pPr marL="0" lvl="0" indent="0" algn="l" rtl="0">
              <a:spcBef>
                <a:spcPts val="0"/>
              </a:spcBef>
              <a:spcAft>
                <a:spcPts val="1000"/>
              </a:spcAft>
              <a:buNone/>
            </a:pPr>
            <a:r>
              <a:rPr lang="en-US" sz="1800" b="1">
                <a:solidFill>
                  <a:schemeClr val="accent2"/>
                </a:solidFill>
                <a:latin typeface="Roboto"/>
                <a:ea typeface="Roboto"/>
                <a:cs typeface="Roboto"/>
                <a:sym typeface="Roboto"/>
              </a:rPr>
              <a:t>What do you notice about the credibility and quality of the top results?</a:t>
            </a:r>
            <a:endParaRPr b="1">
              <a:solidFill>
                <a:schemeClr val="accent2"/>
              </a:solidFill>
            </a:endParaRPr>
          </a:p>
        </p:txBody>
      </p:sp>
      <p:sp>
        <p:nvSpPr>
          <p:cNvPr id="244" name="Google Shape;244;p33"/>
          <p:cNvSpPr/>
          <p:nvPr/>
        </p:nvSpPr>
        <p:spPr>
          <a:xfrm>
            <a:off x="8849950" y="193900"/>
            <a:ext cx="3168300" cy="919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English and Urdu: </a:t>
            </a:r>
            <a:endParaRPr sz="1700">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How to protect yourself from the flu.</a:t>
            </a: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266925" y="10640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Language Dominance</a:t>
            </a:r>
            <a:endParaRPr sz="3500"/>
          </a:p>
        </p:txBody>
      </p:sp>
      <p:pic>
        <p:nvPicPr>
          <p:cNvPr id="250" name="Google Shape;250;p34" descr="There are about 7,000 languages spoken around the world -- and they all have different sounds, vocabularies and structures. But do they shape the way we think? Cognitive scientist Lera Boroditsky shares examples of language -- from an Aboriginal community in Australia that uses cardinal directions instead of left and right to the multiple words for blue in Russian -- that suggest the answer is a resounding yes. &quot;The beauty of linguistic diversity is that it reveals to us just how ingenious and how flexible the human mind is,&quot; Boroditsky says. &quot;Human minds have invented not one cognitive universe, but 7,000.&quot;&#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title="How language shapes the way we think | Lera Boroditsky | TED">
            <a:hlinkClick r:id="rId3"/>
          </p:cNvPr>
          <p:cNvPicPr preferRelativeResize="0"/>
          <p:nvPr/>
        </p:nvPicPr>
        <p:blipFill>
          <a:blip r:embed="rId4">
            <a:alphaModFix/>
          </a:blip>
          <a:stretch>
            <a:fillRect/>
          </a:stretch>
        </p:blipFill>
        <p:spPr>
          <a:xfrm>
            <a:off x="2270750" y="1003850"/>
            <a:ext cx="7650500" cy="4303400"/>
          </a:xfrm>
          <a:prstGeom prst="rect">
            <a:avLst/>
          </a:prstGeom>
          <a:noFill/>
          <a:ln>
            <a:noFill/>
          </a:ln>
        </p:spPr>
      </p:pic>
      <p:sp>
        <p:nvSpPr>
          <p:cNvPr id="251" name="Google Shape;251;p34"/>
          <p:cNvSpPr txBox="1"/>
          <p:nvPr/>
        </p:nvSpPr>
        <p:spPr>
          <a:xfrm>
            <a:off x="2754750" y="5419600"/>
            <a:ext cx="6682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accent2"/>
                </a:solidFill>
                <a:latin typeface="Roboto"/>
                <a:ea typeface="Roboto"/>
                <a:cs typeface="Roboto"/>
                <a:sym typeface="Roboto"/>
              </a:rPr>
              <a:t>How does language shape the way we think?</a:t>
            </a:r>
            <a:endParaRPr sz="2100" b="1">
              <a:solidFill>
                <a:schemeClr val="accent2"/>
              </a:solidFill>
            </a:endParaRPr>
          </a:p>
        </p:txBody>
      </p:sp>
    </p:spTree>
  </p:cSld>
  <p:clrMapOvr>
    <a:masterClrMapping/>
  </p:clrMapOvr>
</p:sld>
</file>

<file path=ppt/theme/theme1.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Widescreen</PresentationFormat>
  <Paragraphs>143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Roboto Medium</vt:lpstr>
      <vt:lpstr>Calibri</vt:lpstr>
      <vt:lpstr>Roboto</vt:lpstr>
      <vt:lpstr>Arial</vt:lpstr>
      <vt:lpstr>Kialo Edu Theme</vt:lpstr>
      <vt:lpstr>Kialo Edu Theme</vt:lpstr>
      <vt:lpstr>Is access to knowledge limited by language?   </vt:lpstr>
      <vt:lpstr>How does Kialo work?</vt:lpstr>
      <vt:lpstr>Lesson Objectives</vt:lpstr>
      <vt:lpstr>TOK Concepts</vt:lpstr>
      <vt:lpstr>Introduction: Language Dominance</vt:lpstr>
      <vt:lpstr>Introduction: Language Dominance</vt:lpstr>
      <vt:lpstr>Introduction: Language Dominance</vt:lpstr>
      <vt:lpstr>Introduction: Language Dominance</vt:lpstr>
      <vt:lpstr>Introduction: Language Dominance</vt:lpstr>
      <vt:lpstr>Kialo Discussion: Does the dominance of a language shape what is visible and valued on the internet?</vt:lpstr>
      <vt:lpstr>Kialo Discussion: The Argument Tree</vt:lpstr>
      <vt:lpstr>Kialo Discussion: The Argument Tree</vt:lpstr>
      <vt:lpstr>Kialo Discussion: Does the dominance of a language shape what is visible and valued on the internet?</vt:lpstr>
      <vt:lpstr>Reflection Task: Language Dominance</vt:lpstr>
      <vt:lpstr>Personal Prompt: Language Dominance</vt:lpstr>
      <vt:lpstr>Lesson Objectives: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Louise Ward</dc:creator>
  <cp:lastModifiedBy>Louise Ward</cp:lastModifiedBy>
  <cp:revision>1</cp:revision>
  <dcterms:modified xsi:type="dcterms:W3CDTF">2025-07-08T17:03:28Z</dcterms:modified>
</cp:coreProperties>
</file>