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Roboto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Medium-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61292b6eaf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61292b6ea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f9ce711c6_0_3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f9ce711c6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5f9ce711c6_0_4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5f9ce711c6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5f9ce711c6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5f9ce711c6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f9ce711c6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f9ce711c6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5f9ce711c6_0_4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5f9ce711c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f9ce711c6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f9ce711c6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f9ce711c6_0_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5f9ce711c6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61292b6eaf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61292b6ea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f9ce711c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f9ce711c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f9ce711c6_0_3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f9ce711c6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9ce711c6_0_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9ce711c6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f9ce711c6_0_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9ce711c6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f9ce711c6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9ce711c6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1292b6ea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61292b6ea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5f9ce711c6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9ce711c6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1292b6eaf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61292b6ea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f9ce711c6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f9ce711c6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algn="r">
              <a:spcBef>
                <a:spcPts val="0"/>
              </a:spcBef>
              <a:spcAft>
                <a:spcPts val="0"/>
              </a:spcAft>
              <a:buSzPts val="1600"/>
              <a:buNone/>
              <a:defRPr sz="1600"/>
            </a:lvl2pPr>
            <a:lvl3pPr lvl="2" algn="r">
              <a:spcBef>
                <a:spcPts val="0"/>
              </a:spcBef>
              <a:spcAft>
                <a:spcPts val="0"/>
              </a:spcAft>
              <a:buSzPts val="1600"/>
              <a:buNone/>
              <a:defRPr sz="1600"/>
            </a:lvl3pPr>
            <a:lvl4pPr lvl="3" algn="r">
              <a:spcBef>
                <a:spcPts val="0"/>
              </a:spcBef>
              <a:spcAft>
                <a:spcPts val="0"/>
              </a:spcAft>
              <a:buSzPts val="1600"/>
              <a:buNone/>
              <a:defRPr sz="1600"/>
            </a:lvl4pPr>
            <a:lvl5pPr lvl="4" algn="r">
              <a:spcBef>
                <a:spcPts val="0"/>
              </a:spcBef>
              <a:spcAft>
                <a:spcPts val="0"/>
              </a:spcAft>
              <a:buSzPts val="1600"/>
              <a:buNone/>
              <a:defRPr sz="1600"/>
            </a:lvl5pPr>
            <a:lvl6pPr lvl="5" algn="r">
              <a:spcBef>
                <a:spcPts val="0"/>
              </a:spcBef>
              <a:spcAft>
                <a:spcPts val="0"/>
              </a:spcAft>
              <a:buSzPts val="1600"/>
              <a:buNone/>
              <a:defRPr sz="1600"/>
            </a:lvl6pPr>
            <a:lvl7pPr lvl="6" algn="r">
              <a:spcBef>
                <a:spcPts val="0"/>
              </a:spcBef>
              <a:spcAft>
                <a:spcPts val="0"/>
              </a:spcAft>
              <a:buSzPts val="1600"/>
              <a:buNone/>
              <a:defRPr sz="1600"/>
            </a:lvl7pPr>
            <a:lvl8pPr lvl="7" algn="r">
              <a:spcBef>
                <a:spcPts val="0"/>
              </a:spcBef>
              <a:spcAft>
                <a:spcPts val="0"/>
              </a:spcAft>
              <a:buSzPts val="1600"/>
              <a:buNone/>
              <a:defRPr sz="1600"/>
            </a:lvl8pPr>
            <a:lvl9pPr lvl="8"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a:spcBef>
                <a:spcPts val="0"/>
              </a:spcBef>
              <a:spcAft>
                <a:spcPts val="0"/>
              </a:spcAft>
              <a:buClr>
                <a:schemeClr val="accent2"/>
              </a:buClr>
              <a:buSzPts val="1900"/>
              <a:buNone/>
              <a:defRPr sz="1900">
                <a:solidFill>
                  <a:schemeClr val="accent2"/>
                </a:solidFill>
              </a:defRPr>
            </a:lvl2pPr>
            <a:lvl3pPr lvl="2">
              <a:spcBef>
                <a:spcPts val="0"/>
              </a:spcBef>
              <a:spcAft>
                <a:spcPts val="0"/>
              </a:spcAft>
              <a:buClr>
                <a:schemeClr val="accent2"/>
              </a:buClr>
              <a:buSzPts val="1900"/>
              <a:buNone/>
              <a:defRPr sz="1900">
                <a:solidFill>
                  <a:schemeClr val="accent2"/>
                </a:solidFill>
              </a:defRPr>
            </a:lvl3pPr>
            <a:lvl4pPr lvl="3">
              <a:spcBef>
                <a:spcPts val="0"/>
              </a:spcBef>
              <a:spcAft>
                <a:spcPts val="0"/>
              </a:spcAft>
              <a:buClr>
                <a:schemeClr val="accent2"/>
              </a:buClr>
              <a:buSzPts val="1900"/>
              <a:buNone/>
              <a:defRPr sz="1900">
                <a:solidFill>
                  <a:schemeClr val="accent2"/>
                </a:solidFill>
              </a:defRPr>
            </a:lvl4pPr>
            <a:lvl5pPr lvl="4">
              <a:spcBef>
                <a:spcPts val="0"/>
              </a:spcBef>
              <a:spcAft>
                <a:spcPts val="0"/>
              </a:spcAft>
              <a:buClr>
                <a:schemeClr val="accent2"/>
              </a:buClr>
              <a:buSzPts val="1900"/>
              <a:buNone/>
              <a:defRPr sz="1900">
                <a:solidFill>
                  <a:schemeClr val="accent2"/>
                </a:solidFill>
              </a:defRPr>
            </a:lvl5pPr>
            <a:lvl6pPr lvl="5">
              <a:spcBef>
                <a:spcPts val="0"/>
              </a:spcBef>
              <a:spcAft>
                <a:spcPts val="0"/>
              </a:spcAft>
              <a:buClr>
                <a:schemeClr val="accent2"/>
              </a:buClr>
              <a:buSzPts val="1900"/>
              <a:buNone/>
              <a:defRPr sz="1900">
                <a:solidFill>
                  <a:schemeClr val="accent2"/>
                </a:solidFill>
              </a:defRPr>
            </a:lvl6pPr>
            <a:lvl7pPr lvl="6">
              <a:spcBef>
                <a:spcPts val="0"/>
              </a:spcBef>
              <a:spcAft>
                <a:spcPts val="0"/>
              </a:spcAft>
              <a:buClr>
                <a:schemeClr val="accent2"/>
              </a:buClr>
              <a:buSzPts val="1900"/>
              <a:buNone/>
              <a:defRPr sz="1900">
                <a:solidFill>
                  <a:schemeClr val="accent2"/>
                </a:solidFill>
              </a:defRPr>
            </a:lvl7pPr>
            <a:lvl8pPr lvl="7">
              <a:spcBef>
                <a:spcPts val="0"/>
              </a:spcBef>
              <a:spcAft>
                <a:spcPts val="0"/>
              </a:spcAft>
              <a:buClr>
                <a:schemeClr val="accent2"/>
              </a:buClr>
              <a:buSzPts val="1900"/>
              <a:buNone/>
              <a:defRPr sz="1900">
                <a:solidFill>
                  <a:schemeClr val="accent2"/>
                </a:solidFill>
              </a:defRPr>
            </a:lvl8pPr>
            <a:lvl9pPr lvl="8">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a:spcBef>
                <a:spcPts val="0"/>
              </a:spcBef>
              <a:spcAft>
                <a:spcPts val="0"/>
              </a:spcAft>
              <a:buClr>
                <a:schemeClr val="accent2"/>
              </a:buClr>
              <a:buSzPts val="1600"/>
              <a:buNone/>
              <a:defRPr sz="1600">
                <a:solidFill>
                  <a:schemeClr val="accent2"/>
                </a:solidFill>
              </a:defRPr>
            </a:lvl2pPr>
            <a:lvl3pPr lvl="2">
              <a:spcBef>
                <a:spcPts val="0"/>
              </a:spcBef>
              <a:spcAft>
                <a:spcPts val="0"/>
              </a:spcAft>
              <a:buClr>
                <a:schemeClr val="accent2"/>
              </a:buClr>
              <a:buSzPts val="1600"/>
              <a:buNone/>
              <a:defRPr sz="1600">
                <a:solidFill>
                  <a:schemeClr val="accent2"/>
                </a:solidFill>
              </a:defRPr>
            </a:lvl3pPr>
            <a:lvl4pPr lvl="3">
              <a:spcBef>
                <a:spcPts val="0"/>
              </a:spcBef>
              <a:spcAft>
                <a:spcPts val="0"/>
              </a:spcAft>
              <a:buClr>
                <a:schemeClr val="accent2"/>
              </a:buClr>
              <a:buSzPts val="1600"/>
              <a:buNone/>
              <a:defRPr sz="1600">
                <a:solidFill>
                  <a:schemeClr val="accent2"/>
                </a:solidFill>
              </a:defRPr>
            </a:lvl4pPr>
            <a:lvl5pPr lvl="4">
              <a:spcBef>
                <a:spcPts val="0"/>
              </a:spcBef>
              <a:spcAft>
                <a:spcPts val="0"/>
              </a:spcAft>
              <a:buClr>
                <a:schemeClr val="accent2"/>
              </a:buClr>
              <a:buSzPts val="1600"/>
              <a:buNone/>
              <a:defRPr sz="1600">
                <a:solidFill>
                  <a:schemeClr val="accent2"/>
                </a:solidFill>
              </a:defRPr>
            </a:lvl5pPr>
            <a:lvl6pPr lvl="5">
              <a:spcBef>
                <a:spcPts val="0"/>
              </a:spcBef>
              <a:spcAft>
                <a:spcPts val="0"/>
              </a:spcAft>
              <a:buClr>
                <a:schemeClr val="accent2"/>
              </a:buClr>
              <a:buSzPts val="1600"/>
              <a:buNone/>
              <a:defRPr sz="1600">
                <a:solidFill>
                  <a:schemeClr val="accent2"/>
                </a:solidFill>
              </a:defRPr>
            </a:lvl6pPr>
            <a:lvl7pPr lvl="6">
              <a:spcBef>
                <a:spcPts val="0"/>
              </a:spcBef>
              <a:spcAft>
                <a:spcPts val="0"/>
              </a:spcAft>
              <a:buClr>
                <a:schemeClr val="accent2"/>
              </a:buClr>
              <a:buSzPts val="1600"/>
              <a:buNone/>
              <a:defRPr sz="1600">
                <a:solidFill>
                  <a:schemeClr val="accent2"/>
                </a:solidFill>
              </a:defRPr>
            </a:lvl7pPr>
            <a:lvl8pPr lvl="7">
              <a:spcBef>
                <a:spcPts val="0"/>
              </a:spcBef>
              <a:spcAft>
                <a:spcPts val="0"/>
              </a:spcAft>
              <a:buClr>
                <a:schemeClr val="accent2"/>
              </a:buClr>
              <a:buSzPts val="1600"/>
              <a:buNone/>
              <a:defRPr sz="1600">
                <a:solidFill>
                  <a:schemeClr val="accent2"/>
                </a:solidFill>
              </a:defRPr>
            </a:lvl8pPr>
            <a:lvl9pPr lvl="8">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a:solidFill>
                  <a:schemeClr val="dk1"/>
                </a:solidFill>
              </a:defRPr>
            </a:lvl2pPr>
            <a:lvl3pPr lvl="2">
              <a:spcBef>
                <a:spcPts val="0"/>
              </a:spcBef>
              <a:spcAft>
                <a:spcPts val="0"/>
              </a:spcAft>
              <a:buClr>
                <a:schemeClr val="dk1"/>
              </a:buClr>
              <a:buSzPts val="1900"/>
              <a:buNone/>
              <a:defRPr>
                <a:solidFill>
                  <a:schemeClr val="dk1"/>
                </a:solidFill>
              </a:defRPr>
            </a:lvl3pPr>
            <a:lvl4pPr lvl="3">
              <a:spcBef>
                <a:spcPts val="0"/>
              </a:spcBef>
              <a:spcAft>
                <a:spcPts val="0"/>
              </a:spcAft>
              <a:buClr>
                <a:schemeClr val="dk1"/>
              </a:buClr>
              <a:buSzPts val="1900"/>
              <a:buNone/>
              <a:defRPr>
                <a:solidFill>
                  <a:schemeClr val="dk1"/>
                </a:solidFill>
              </a:defRPr>
            </a:lvl4pPr>
            <a:lvl5pPr lvl="4">
              <a:spcBef>
                <a:spcPts val="0"/>
              </a:spcBef>
              <a:spcAft>
                <a:spcPts val="0"/>
              </a:spcAft>
              <a:buClr>
                <a:schemeClr val="dk1"/>
              </a:buClr>
              <a:buSzPts val="1900"/>
              <a:buNone/>
              <a:defRPr>
                <a:solidFill>
                  <a:schemeClr val="dk1"/>
                </a:solidFill>
              </a:defRPr>
            </a:lvl5pPr>
            <a:lvl6pPr lvl="5">
              <a:spcBef>
                <a:spcPts val="0"/>
              </a:spcBef>
              <a:spcAft>
                <a:spcPts val="0"/>
              </a:spcAft>
              <a:buClr>
                <a:schemeClr val="dk1"/>
              </a:buClr>
              <a:buSzPts val="1900"/>
              <a:buNone/>
              <a:defRPr>
                <a:solidFill>
                  <a:schemeClr val="dk1"/>
                </a:solidFill>
              </a:defRPr>
            </a:lvl6pPr>
            <a:lvl7pPr lvl="6">
              <a:spcBef>
                <a:spcPts val="0"/>
              </a:spcBef>
              <a:spcAft>
                <a:spcPts val="0"/>
              </a:spcAft>
              <a:buClr>
                <a:schemeClr val="dk1"/>
              </a:buClr>
              <a:buSzPts val="1900"/>
              <a:buNone/>
              <a:defRPr>
                <a:solidFill>
                  <a:schemeClr val="dk1"/>
                </a:solidFill>
              </a:defRPr>
            </a:lvl7pPr>
            <a:lvl8pPr lvl="7">
              <a:spcBef>
                <a:spcPts val="0"/>
              </a:spcBef>
              <a:spcAft>
                <a:spcPts val="0"/>
              </a:spcAft>
              <a:buClr>
                <a:schemeClr val="dk1"/>
              </a:buClr>
              <a:buSzPts val="1900"/>
              <a:buNone/>
              <a:defRPr>
                <a:solidFill>
                  <a:schemeClr val="dk1"/>
                </a:solidFill>
              </a:defRPr>
            </a:lvl8pPr>
            <a:lvl9pPr lvl="8">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www.youtube.com/watch?v=_U4KzXn9RNg"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TYJVK13RVo8"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04800" y="2331600"/>
            <a:ext cx="6671700" cy="2600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300"/>
              <a:t>How do indigenous designers challenge cultural appropriation?  </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
        <p:nvSpPr>
          <p:cNvPr id="187" name="Google Shape;187;p26"/>
          <p:cNvSpPr txBox="1"/>
          <p:nvPr>
            <p:ph type="title"/>
          </p:nvPr>
        </p:nvSpPr>
        <p:spPr>
          <a:xfrm>
            <a:off x="223250" y="5188900"/>
            <a:ext cx="6671700" cy="137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Knowledge and Indigenous Societies:</a:t>
            </a:r>
            <a:br>
              <a:rPr lang="en-US" sz="2400"/>
            </a:br>
            <a:r>
              <a:rPr b="0" lang="en-US" sz="2400"/>
              <a:t>Cultural Ownership</a:t>
            </a:r>
            <a:endParaRPr b="0" sz="2400"/>
          </a:p>
          <a:p>
            <a:pPr indent="0" lvl="0" marL="0" rtl="0" algn="l">
              <a:spcBef>
                <a:spcPts val="0"/>
              </a:spcBef>
              <a:spcAft>
                <a:spcPts val="0"/>
              </a:spcAft>
              <a:buNone/>
            </a:pPr>
            <a:r>
              <a:rPr b="0" lang="en-US" sz="2400"/>
              <a:t>Lesson 3: Listening Task</a:t>
            </a:r>
            <a:endParaRPr b="0"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4" name="Shape 254"/>
        <p:cNvGrpSpPr/>
        <p:nvPr/>
      </p:nvGrpSpPr>
      <p:grpSpPr>
        <a:xfrm>
          <a:off x="0" y="0"/>
          <a:ext cx="0" cy="0"/>
          <a:chOff x="0" y="0"/>
          <a:chExt cx="0" cy="0"/>
        </a:xfrm>
      </p:grpSpPr>
      <p:sp>
        <p:nvSpPr>
          <p:cNvPr id="255" name="Google Shape;255;p35"/>
          <p:cNvSpPr txBox="1"/>
          <p:nvPr>
            <p:ph type="title"/>
          </p:nvPr>
        </p:nvSpPr>
        <p:spPr>
          <a:xfrm>
            <a:off x="266925" y="7520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Sage Paul</a:t>
            </a:r>
            <a:endParaRPr sz="3500"/>
          </a:p>
        </p:txBody>
      </p:sp>
      <p:sp>
        <p:nvSpPr>
          <p:cNvPr id="256" name="Google Shape;256;p35"/>
          <p:cNvSpPr txBox="1"/>
          <p:nvPr/>
        </p:nvSpPr>
        <p:spPr>
          <a:xfrm>
            <a:off x="266925" y="768113"/>
            <a:ext cx="114081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100">
                <a:solidFill>
                  <a:schemeClr val="accent2"/>
                </a:solidFill>
                <a:latin typeface="Roboto"/>
                <a:ea typeface="Roboto"/>
                <a:cs typeface="Roboto"/>
                <a:sym typeface="Roboto"/>
              </a:rPr>
              <a:t>As you watch the video, take notes on the key arguments and counterarguments, analyzing their strengths and weaknesses.</a:t>
            </a:r>
            <a:endParaRPr sz="2100">
              <a:solidFill>
                <a:schemeClr val="accent2"/>
              </a:solidFill>
              <a:latin typeface="Roboto"/>
              <a:ea typeface="Roboto"/>
              <a:cs typeface="Roboto"/>
              <a:sym typeface="Roboto"/>
            </a:endParaRPr>
          </a:p>
        </p:txBody>
      </p:sp>
      <p:sp>
        <p:nvSpPr>
          <p:cNvPr id="257" name="Google Shape;257;p35"/>
          <p:cNvSpPr/>
          <p:nvPr/>
        </p:nvSpPr>
        <p:spPr>
          <a:xfrm>
            <a:off x="220025" y="1599425"/>
            <a:ext cx="11287800" cy="438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0"/>
              </a:spcBef>
              <a:spcAft>
                <a:spcPts val="0"/>
              </a:spcAft>
              <a:buNone/>
            </a:pPr>
            <a:r>
              <a:rPr b="1" lang="en-US" sz="1800" u="sng">
                <a:solidFill>
                  <a:srgbClr val="FFFFFF"/>
                </a:solidFill>
                <a:latin typeface="Roboto"/>
                <a:ea typeface="Roboto"/>
                <a:cs typeface="Roboto"/>
                <a:sym typeface="Roboto"/>
              </a:rPr>
              <a:t>Note-Taking Framework</a:t>
            </a:r>
            <a:endParaRPr b="1" sz="1800" u="sng">
              <a:solidFill>
                <a:srgbClr val="FFFFFF"/>
              </a:solidFill>
              <a:latin typeface="Roboto"/>
              <a:ea typeface="Roboto"/>
              <a:cs typeface="Roboto"/>
              <a:sym typeface="Roboto"/>
            </a:endParaRPr>
          </a:p>
          <a:p>
            <a:pPr indent="0" lvl="0" marL="0" rtl="0" algn="l">
              <a:spcBef>
                <a:spcPts val="0"/>
              </a:spcBef>
              <a:spcAft>
                <a:spcPts val="0"/>
              </a:spcAft>
              <a:buNone/>
            </a:pPr>
            <a:r>
              <a:rPr b="1" lang="en-US" sz="1800">
                <a:solidFill>
                  <a:srgbClr val="FFFFFF"/>
                </a:solidFill>
                <a:latin typeface="Roboto"/>
                <a:ea typeface="Roboto"/>
                <a:cs typeface="Roboto"/>
                <a:sym typeface="Roboto"/>
              </a:rPr>
              <a:t>Main Arguments</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is Sage Paul’s central message about fashion and politics?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How does she define the ethical problems in the fashion industry?</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does she say about cultural appropriation vs. appreciation?</a:t>
            </a:r>
            <a:endParaRPr sz="1800">
              <a:solidFill>
                <a:srgbClr val="FFFFFF"/>
              </a:solidFill>
              <a:latin typeface="Roboto"/>
              <a:ea typeface="Roboto"/>
              <a:cs typeface="Roboto"/>
              <a:sym typeface="Roboto"/>
            </a:endParaRPr>
          </a:p>
          <a:p>
            <a:pPr indent="0" lvl="0" marL="0" rtl="0" algn="l">
              <a:spcBef>
                <a:spcPts val="1000"/>
              </a:spcBef>
              <a:spcAft>
                <a:spcPts val="0"/>
              </a:spcAft>
              <a:buNone/>
            </a:pPr>
            <a:r>
              <a:rPr b="1" lang="en-US" sz="1800">
                <a:solidFill>
                  <a:srgbClr val="FFFFFF"/>
                </a:solidFill>
                <a:latin typeface="Roboto"/>
                <a:ea typeface="Roboto"/>
                <a:cs typeface="Roboto"/>
                <a:sym typeface="Roboto"/>
              </a:rPr>
              <a:t>Supporting examples: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personal stories does she share from her childhood and family?</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Which specific incidents or brands does she reference?</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examples does she give of Indigenous resistance or creativity?</a:t>
            </a:r>
            <a:endParaRPr sz="1800">
              <a:solidFill>
                <a:srgbClr val="FFFFFF"/>
              </a:solidFill>
              <a:latin typeface="Roboto"/>
              <a:ea typeface="Roboto"/>
              <a:cs typeface="Roboto"/>
              <a:sym typeface="Roboto"/>
            </a:endParaRPr>
          </a:p>
          <a:p>
            <a:pPr indent="0" lvl="0" marL="0" rtl="0" algn="l">
              <a:spcBef>
                <a:spcPts val="1000"/>
              </a:spcBef>
              <a:spcAft>
                <a:spcPts val="0"/>
              </a:spcAft>
              <a:buNone/>
            </a:pPr>
            <a:r>
              <a:rPr b="1" lang="en-US" sz="1800">
                <a:solidFill>
                  <a:srgbClr val="FFFFFF"/>
                </a:solidFill>
                <a:latin typeface="Roboto"/>
                <a:ea typeface="Roboto"/>
                <a:cs typeface="Roboto"/>
                <a:sym typeface="Roboto"/>
              </a:rPr>
              <a:t>Counterarguments: </a:t>
            </a:r>
            <a:endParaRPr b="1"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What might a mainstream fashion brand argue in defence of “borrowing”?</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Does Sage Paul address these views, directly or indirectly?</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Can fashion ever be truly “global” without borrowing?</a:t>
            </a:r>
            <a:endParaRPr b="1"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0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0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0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0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000"/>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Effect filter="fade" transition="in">
                                      <p:cBhvr>
                                        <p:cTn dur="1000"/>
                                        <p:tgtEl>
                                          <p:spTgt spid="2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Effect filter="fade" transition="in">
                                      <p:cBhvr>
                                        <p:cTn dur="1000"/>
                                        <p:tgtEl>
                                          <p:spTgt spid="2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7" st="7"/>
                                            </p:txEl>
                                          </p:spTgt>
                                        </p:tgtEl>
                                        <p:attrNameLst>
                                          <p:attrName>style.visibility</p:attrName>
                                        </p:attrNameLst>
                                      </p:cBhvr>
                                      <p:to>
                                        <p:strVal val="visible"/>
                                      </p:to>
                                    </p:set>
                                    <p:animEffect filter="fade" transition="in">
                                      <p:cBhvr>
                                        <p:cTn dur="1000"/>
                                        <p:tgtEl>
                                          <p:spTgt spid="2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8" st="8"/>
                                            </p:txEl>
                                          </p:spTgt>
                                        </p:tgtEl>
                                        <p:attrNameLst>
                                          <p:attrName>style.visibility</p:attrName>
                                        </p:attrNameLst>
                                      </p:cBhvr>
                                      <p:to>
                                        <p:strVal val="visible"/>
                                      </p:to>
                                    </p:set>
                                    <p:animEffect filter="fade" transition="in">
                                      <p:cBhvr>
                                        <p:cTn dur="1000"/>
                                        <p:tgtEl>
                                          <p:spTgt spid="2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9" st="9"/>
                                            </p:txEl>
                                          </p:spTgt>
                                        </p:tgtEl>
                                        <p:attrNameLst>
                                          <p:attrName>style.visibility</p:attrName>
                                        </p:attrNameLst>
                                      </p:cBhvr>
                                      <p:to>
                                        <p:strVal val="visible"/>
                                      </p:to>
                                    </p:set>
                                    <p:animEffect filter="fade" transition="in">
                                      <p:cBhvr>
                                        <p:cTn dur="1000"/>
                                        <p:tgtEl>
                                          <p:spTgt spid="25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0" st="10"/>
                                            </p:txEl>
                                          </p:spTgt>
                                        </p:tgtEl>
                                        <p:attrNameLst>
                                          <p:attrName>style.visibility</p:attrName>
                                        </p:attrNameLst>
                                      </p:cBhvr>
                                      <p:to>
                                        <p:strVal val="visible"/>
                                      </p:to>
                                    </p:set>
                                    <p:animEffect filter="fade" transition="in">
                                      <p:cBhvr>
                                        <p:cTn dur="1000"/>
                                        <p:tgtEl>
                                          <p:spTgt spid="25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1" st="11"/>
                                            </p:txEl>
                                          </p:spTgt>
                                        </p:tgtEl>
                                        <p:attrNameLst>
                                          <p:attrName>style.visibility</p:attrName>
                                        </p:attrNameLst>
                                      </p:cBhvr>
                                      <p:to>
                                        <p:strVal val="visible"/>
                                      </p:to>
                                    </p:set>
                                    <p:animEffect filter="fade" transition="in">
                                      <p:cBhvr>
                                        <p:cTn dur="1000"/>
                                        <p:tgtEl>
                                          <p:spTgt spid="25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2" st="12"/>
                                            </p:txEl>
                                          </p:spTgt>
                                        </p:tgtEl>
                                        <p:attrNameLst>
                                          <p:attrName>style.visibility</p:attrName>
                                        </p:attrNameLst>
                                      </p:cBhvr>
                                      <p:to>
                                        <p:strVal val="visible"/>
                                      </p:to>
                                    </p:set>
                                    <p:animEffect filter="fade" transition="in">
                                      <p:cBhvr>
                                        <p:cTn dur="1000"/>
                                        <p:tgtEl>
                                          <p:spTgt spid="257">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61" name="Shape 261"/>
        <p:cNvGrpSpPr/>
        <p:nvPr/>
      </p:nvGrpSpPr>
      <p:grpSpPr>
        <a:xfrm>
          <a:off x="0" y="0"/>
          <a:ext cx="0" cy="0"/>
          <a:chOff x="0" y="0"/>
          <a:chExt cx="0" cy="0"/>
        </a:xfrm>
      </p:grpSpPr>
      <p:sp>
        <p:nvSpPr>
          <p:cNvPr id="262" name="Google Shape;262;p36"/>
          <p:cNvSpPr txBox="1"/>
          <p:nvPr>
            <p:ph type="title"/>
          </p:nvPr>
        </p:nvSpPr>
        <p:spPr>
          <a:xfrm>
            <a:off x="66900" y="186050"/>
            <a:ext cx="12125100" cy="1169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a:t>
            </a:r>
            <a:r>
              <a:rPr lang="en-US" sz="3000"/>
              <a:t>Can Indigenous fashion maintain its cultural authenticity in the global market?</a:t>
            </a:r>
            <a:endParaRPr sz="3000"/>
          </a:p>
        </p:txBody>
      </p:sp>
      <p:sp>
        <p:nvSpPr>
          <p:cNvPr id="263" name="Google Shape;263;p36"/>
          <p:cNvSpPr txBox="1"/>
          <p:nvPr/>
        </p:nvSpPr>
        <p:spPr>
          <a:xfrm>
            <a:off x="197250" y="1355750"/>
            <a:ext cx="11797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 will now use your research in a Kialo discussion.</a:t>
            </a:r>
            <a:endParaRPr sz="2100">
              <a:solidFill>
                <a:schemeClr val="accent2"/>
              </a:solidFill>
              <a:latin typeface="Roboto"/>
              <a:ea typeface="Roboto"/>
              <a:cs typeface="Roboto"/>
              <a:sym typeface="Roboto"/>
            </a:endParaRPr>
          </a:p>
          <a:p>
            <a:pPr indent="-361950" lvl="0" marL="457200" rtl="0" algn="l">
              <a:spcBef>
                <a:spcPts val="0"/>
              </a:spcBef>
              <a:spcAft>
                <a:spcPts val="0"/>
              </a:spcAft>
              <a:buClr>
                <a:schemeClr val="accent2"/>
              </a:buClr>
              <a:buSzPts val="2100"/>
              <a:buFont typeface="Roboto"/>
              <a:buChar char="●"/>
            </a:pPr>
            <a:r>
              <a:rPr lang="en-US" sz="2100">
                <a:solidFill>
                  <a:schemeClr val="accent2"/>
                </a:solidFill>
                <a:latin typeface="Roboto"/>
                <a:ea typeface="Roboto"/>
                <a:cs typeface="Roboto"/>
                <a:sym typeface="Roboto"/>
              </a:rPr>
              <a:t>Your teacher will tell you whether to create your own discussion or use a ready-made version.</a:t>
            </a:r>
            <a:endParaRPr sz="2100">
              <a:solidFill>
                <a:schemeClr val="accent2"/>
              </a:solidFill>
              <a:latin typeface="Roboto"/>
              <a:ea typeface="Roboto"/>
              <a:cs typeface="Roboto"/>
              <a:sym typeface="Roboto"/>
            </a:endParaRPr>
          </a:p>
        </p:txBody>
      </p:sp>
      <p:sp>
        <p:nvSpPr>
          <p:cNvPr id="264" name="Google Shape;264;p36"/>
          <p:cNvSpPr/>
          <p:nvPr/>
        </p:nvSpPr>
        <p:spPr>
          <a:xfrm>
            <a:off x="326100" y="24759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1</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If you have created your own discussion, add your thesis and starter claims.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These are the main points you wish to argue for or against.</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5" name="Google Shape;265;p36"/>
          <p:cNvSpPr/>
          <p:nvPr/>
        </p:nvSpPr>
        <p:spPr>
          <a:xfrm>
            <a:off x="3252200" y="24758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2</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Add the strongest arguments (pros) under each starter claim, based on your notes and previous research.</a:t>
            </a:r>
            <a:endParaRPr sz="1800">
              <a:solidFill>
                <a:srgbClr val="FFFFFF"/>
              </a:solidFill>
              <a:latin typeface="Roboto"/>
              <a:ea typeface="Roboto"/>
              <a:cs typeface="Roboto"/>
              <a:sym typeface="Roboto"/>
            </a:endParaRPr>
          </a:p>
          <a:p>
            <a:pPr indent="0" lvl="0" marL="0" rtl="0" algn="ctr">
              <a:spcBef>
                <a:spcPts val="1000"/>
              </a:spcBef>
              <a:spcAft>
                <a:spcPts val="0"/>
              </a:spcAft>
              <a:buNone/>
            </a:pPr>
            <a:r>
              <a:rPr lang="en-US" sz="1800">
                <a:solidFill>
                  <a:srgbClr val="FFFFFF"/>
                </a:solidFill>
                <a:latin typeface="Roboto"/>
                <a:ea typeface="Roboto"/>
                <a:cs typeface="Roboto"/>
                <a:sym typeface="Roboto"/>
              </a:rPr>
              <a:t>Be sure to reference evidence, truth, and certainty.</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6" name="Google Shape;266;p36"/>
          <p:cNvSpPr/>
          <p:nvPr/>
        </p:nvSpPr>
        <p:spPr>
          <a:xfrm>
            <a:off x="6178300" y="24758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3</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Follow the same approach to add counterarguments (cons) to each branch.</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
        <p:nvSpPr>
          <p:cNvPr id="267" name="Google Shape;267;p36"/>
          <p:cNvSpPr/>
          <p:nvPr/>
        </p:nvSpPr>
        <p:spPr>
          <a:xfrm>
            <a:off x="9104400" y="2477350"/>
            <a:ext cx="2761500" cy="34260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b="1" lang="en-US" sz="1800" u="sng">
                <a:solidFill>
                  <a:srgbClr val="FFFFFF"/>
                </a:solidFill>
                <a:latin typeface="Roboto"/>
                <a:ea typeface="Roboto"/>
                <a:cs typeface="Roboto"/>
                <a:sym typeface="Roboto"/>
              </a:rPr>
              <a:t>Step 4</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rPr lang="en-US" sz="1800">
                <a:solidFill>
                  <a:srgbClr val="FFFFFF"/>
                </a:solidFill>
                <a:latin typeface="Roboto"/>
                <a:ea typeface="Roboto"/>
                <a:cs typeface="Roboto"/>
                <a:sym typeface="Roboto"/>
              </a:rPr>
              <a:t>Include examples and evidence to support your arguments and counterarguments.</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ph type="title"/>
          </p:nvPr>
        </p:nvSpPr>
        <p:spPr>
          <a:xfrm>
            <a:off x="66900" y="221975"/>
            <a:ext cx="12075300" cy="16317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000"/>
              <a:t>Kialo Discussion: Can Indigenous fashion maintain its cultural authenticity in the global market?</a:t>
            </a:r>
            <a:endParaRPr sz="3000"/>
          </a:p>
          <a:p>
            <a:pPr indent="0" lvl="0" marL="0" rtl="0" algn="l">
              <a:spcBef>
                <a:spcPts val="0"/>
              </a:spcBef>
              <a:spcAft>
                <a:spcPts val="0"/>
              </a:spcAft>
              <a:buNone/>
            </a:pPr>
            <a:r>
              <a:t/>
            </a:r>
            <a:endParaRPr sz="3000"/>
          </a:p>
        </p:txBody>
      </p:sp>
      <p:sp>
        <p:nvSpPr>
          <p:cNvPr id="273" name="Google Shape;273;p37"/>
          <p:cNvSpPr/>
          <p:nvPr/>
        </p:nvSpPr>
        <p:spPr>
          <a:xfrm>
            <a:off x="317000" y="1949475"/>
            <a:ext cx="5557800" cy="31683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1800" u="sng">
              <a:solidFill>
                <a:srgbClr val="FFFFFF"/>
              </a:solidFill>
              <a:latin typeface="Roboto"/>
              <a:ea typeface="Roboto"/>
              <a:cs typeface="Roboto"/>
              <a:sym typeface="Roboto"/>
            </a:endParaRPr>
          </a:p>
          <a:p>
            <a:pPr indent="0" lvl="0" marL="0" rtl="0" algn="l">
              <a:spcBef>
                <a:spcPts val="0"/>
              </a:spcBef>
              <a:spcAft>
                <a:spcPts val="0"/>
              </a:spcAft>
              <a:buNone/>
            </a:pPr>
            <a:r>
              <a:t/>
            </a:r>
            <a:endParaRPr b="1" sz="1800" u="sng">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Use your analysis to ensure you select the strongest arguments from the listening task. </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Add these to the Kialo discussion as arguments, counterarguments, examples, and evaluations.</a:t>
            </a:r>
            <a:endParaRPr sz="1800">
              <a:solidFill>
                <a:srgbClr val="FFFFFF"/>
              </a:solidFill>
              <a:latin typeface="Roboto"/>
              <a:ea typeface="Roboto"/>
              <a:cs typeface="Roboto"/>
              <a:sym typeface="Roboto"/>
            </a:endParaRPr>
          </a:p>
          <a:p>
            <a:pPr indent="-342900" lvl="0" marL="457200" rtl="0" algn="l">
              <a:spcBef>
                <a:spcPts val="100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Refer to the concepts of power, culture, and ethics in your arguments.</a:t>
            </a:r>
            <a:endParaRPr sz="1800">
              <a:solidFill>
                <a:srgbClr val="FFFFFF"/>
              </a:solidFill>
              <a:latin typeface="Roboto"/>
              <a:ea typeface="Roboto"/>
              <a:cs typeface="Roboto"/>
              <a:sym typeface="Roboto"/>
            </a:endParaRPr>
          </a:p>
          <a:p>
            <a:pPr indent="0" lvl="0" marL="0" rtl="0" algn="ctr">
              <a:spcBef>
                <a:spcPts val="1000"/>
              </a:spcBef>
              <a:spcAft>
                <a:spcPts val="0"/>
              </a:spcAft>
              <a:buNone/>
            </a:pPr>
            <a:r>
              <a:t/>
            </a:r>
            <a:endParaRPr sz="1800">
              <a:solidFill>
                <a:srgbClr val="FFFFFF"/>
              </a:solidFill>
              <a:latin typeface="Roboto"/>
              <a:ea typeface="Roboto"/>
              <a:cs typeface="Roboto"/>
              <a:sym typeface="Roboto"/>
            </a:endParaRPr>
          </a:p>
          <a:p>
            <a:pPr indent="0" lvl="0" marL="0" rtl="0" algn="ctr">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274" name="Google Shape;274;p37" title="Discussion 2.png"/>
          <p:cNvPicPr preferRelativeResize="0"/>
          <p:nvPr/>
        </p:nvPicPr>
        <p:blipFill>
          <a:blip r:embed="rId3">
            <a:alphaModFix/>
          </a:blip>
          <a:stretch>
            <a:fillRect/>
          </a:stretch>
        </p:blipFill>
        <p:spPr>
          <a:xfrm>
            <a:off x="6192075" y="1407825"/>
            <a:ext cx="5803776" cy="43528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78" name="Shape 278"/>
        <p:cNvGrpSpPr/>
        <p:nvPr/>
      </p:nvGrpSpPr>
      <p:grpSpPr>
        <a:xfrm>
          <a:off x="0" y="0"/>
          <a:ext cx="0" cy="0"/>
          <a:chOff x="0" y="0"/>
          <a:chExt cx="0" cy="0"/>
        </a:xfrm>
      </p:grpSpPr>
      <p:cxnSp>
        <p:nvCxnSpPr>
          <p:cNvPr id="279" name="Google Shape;279;p38"/>
          <p:cNvCxnSpPr/>
          <p:nvPr/>
        </p:nvCxnSpPr>
        <p:spPr>
          <a:xfrm flipH="1">
            <a:off x="8480425" y="2056275"/>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280" name="Google Shape;280;p38"/>
          <p:cNvCxnSpPr/>
          <p:nvPr/>
        </p:nvCxnSpPr>
        <p:spPr>
          <a:xfrm flipH="1">
            <a:off x="3678875" y="1663275"/>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281" name="Google Shape;281;p38"/>
          <p:cNvGrpSpPr/>
          <p:nvPr/>
        </p:nvGrpSpPr>
        <p:grpSpPr>
          <a:xfrm>
            <a:off x="1381523" y="2623200"/>
            <a:ext cx="4627431" cy="1219350"/>
            <a:chOff x="1381523" y="2426325"/>
            <a:chExt cx="4627431" cy="1219350"/>
          </a:xfrm>
        </p:grpSpPr>
        <p:pic>
          <p:nvPicPr>
            <p:cNvPr id="282" name="Google Shape;282;p38"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283" name="Google Shape;283;p38"/>
            <p:cNvSpPr txBox="1"/>
            <p:nvPr/>
          </p:nvSpPr>
          <p:spPr>
            <a:xfrm>
              <a:off x="1476125" y="2728800"/>
              <a:ext cx="44382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Clothing can tell stories using colors, patterns, or symbols that show a group’s history, struggles, or beliefs.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84" name="Google Shape;284;p38"/>
          <p:cNvGrpSpPr/>
          <p:nvPr/>
        </p:nvGrpSpPr>
        <p:grpSpPr>
          <a:xfrm>
            <a:off x="6183074" y="2619262"/>
            <a:ext cx="4627426" cy="1227225"/>
            <a:chOff x="6183074" y="2422387"/>
            <a:chExt cx="4627426" cy="1227225"/>
          </a:xfrm>
        </p:grpSpPr>
        <p:pic>
          <p:nvPicPr>
            <p:cNvPr id="285" name="Google Shape;285;p38"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286" name="Google Shape;286;p38"/>
            <p:cNvSpPr txBox="1"/>
            <p:nvPr/>
          </p:nvSpPr>
          <p:spPr>
            <a:xfrm>
              <a:off x="6322988" y="2726825"/>
              <a:ext cx="43476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Traditional clothing can lose its meaning even within Indigenous communities if younger people are not taught what it stands for.</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287" name="Google Shape;287;p38"/>
          <p:cNvGrpSpPr/>
          <p:nvPr/>
        </p:nvGrpSpPr>
        <p:grpSpPr>
          <a:xfrm>
            <a:off x="1381510" y="4128625"/>
            <a:ext cx="4627431" cy="1219350"/>
            <a:chOff x="1381510" y="3931750"/>
            <a:chExt cx="4627431" cy="1219350"/>
          </a:xfrm>
        </p:grpSpPr>
        <p:pic>
          <p:nvPicPr>
            <p:cNvPr id="288" name="Google Shape;288;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89" name="Google Shape;289;p38"/>
            <p:cNvSpPr txBox="1"/>
            <p:nvPr/>
          </p:nvSpPr>
          <p:spPr>
            <a:xfrm>
              <a:off x="1476125" y="43031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the Ajrak from Sindh is a powerful symbol of culture and resistance, made using a traditional block-printing method.</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290" name="Google Shape;290;p38"/>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291" name="Google Shape;291;p38"/>
          <p:cNvGrpSpPr/>
          <p:nvPr/>
        </p:nvGrpSpPr>
        <p:grpSpPr>
          <a:xfrm>
            <a:off x="6183073" y="4128625"/>
            <a:ext cx="4627431" cy="1219350"/>
            <a:chOff x="1381510" y="3931750"/>
            <a:chExt cx="4627431" cy="1219350"/>
          </a:xfrm>
        </p:grpSpPr>
        <p:pic>
          <p:nvPicPr>
            <p:cNvPr id="292" name="Google Shape;292;p38"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293" name="Google Shape;293;p38"/>
            <p:cNvSpPr txBox="1"/>
            <p:nvPr/>
          </p:nvSpPr>
          <p:spPr>
            <a:xfrm>
              <a:off x="1476125" y="43031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some youth may have beaded clothing or woven sashes but don’t know their purpose or the stories behind them.</a:t>
              </a:r>
              <a:endParaRPr sz="1500">
                <a:solidFill>
                  <a:schemeClr val="dk1"/>
                </a:solidFill>
              </a:endParaRPr>
            </a:p>
            <a:p>
              <a:pPr indent="0" lvl="0" marL="0" rtl="0" algn="l">
                <a:spcBef>
                  <a:spcPts val="0"/>
                </a:spcBef>
                <a:spcAft>
                  <a:spcPts val="0"/>
                </a:spcAft>
                <a:buNone/>
              </a:pPr>
              <a:r>
                <a:rPr lang="en-US" sz="1500">
                  <a:solidFill>
                    <a:schemeClr val="dk1"/>
                  </a:solidFill>
                </a:rPr>
                <a:t>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294" name="Google Shape;294;p38"/>
          <p:cNvPicPr preferRelativeResize="0"/>
          <p:nvPr/>
        </p:nvPicPr>
        <p:blipFill>
          <a:blip r:embed="rId5">
            <a:alphaModFix/>
          </a:blip>
          <a:stretch>
            <a:fillRect/>
          </a:stretch>
        </p:blipFill>
        <p:spPr>
          <a:xfrm>
            <a:off x="1381513" y="1066125"/>
            <a:ext cx="9428976" cy="1329921"/>
          </a:xfrm>
          <a:prstGeom prst="rect">
            <a:avLst/>
          </a:prstGeom>
          <a:noFill/>
          <a:ln cap="flat" cmpd="sng" w="19050">
            <a:solidFill>
              <a:srgbClr val="38761D"/>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98" name="Shape 298"/>
        <p:cNvGrpSpPr/>
        <p:nvPr/>
      </p:nvGrpSpPr>
      <p:grpSpPr>
        <a:xfrm>
          <a:off x="0" y="0"/>
          <a:ext cx="0" cy="0"/>
          <a:chOff x="0" y="0"/>
          <a:chExt cx="0" cy="0"/>
        </a:xfrm>
      </p:grpSpPr>
      <p:cxnSp>
        <p:nvCxnSpPr>
          <p:cNvPr id="299" name="Google Shape;299;p39"/>
          <p:cNvCxnSpPr/>
          <p:nvPr/>
        </p:nvCxnSpPr>
        <p:spPr>
          <a:xfrm flipH="1">
            <a:off x="8480400" y="1883725"/>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300" name="Google Shape;300;p39"/>
          <p:cNvCxnSpPr/>
          <p:nvPr/>
        </p:nvCxnSpPr>
        <p:spPr>
          <a:xfrm flipH="1">
            <a:off x="3678875" y="168355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301" name="Google Shape;301;p39"/>
          <p:cNvGrpSpPr/>
          <p:nvPr/>
        </p:nvGrpSpPr>
        <p:grpSpPr>
          <a:xfrm>
            <a:off x="1381523" y="2755863"/>
            <a:ext cx="4627431" cy="1219350"/>
            <a:chOff x="1381523" y="2426325"/>
            <a:chExt cx="4627431" cy="1219350"/>
          </a:xfrm>
        </p:grpSpPr>
        <p:pic>
          <p:nvPicPr>
            <p:cNvPr id="302" name="Google Shape;302;p39"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03" name="Google Shape;303;p39"/>
            <p:cNvSpPr txBox="1"/>
            <p:nvPr/>
          </p:nvSpPr>
          <p:spPr>
            <a:xfrm>
              <a:off x="1476138" y="283535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When Indigenous garments are worn in solidarity or protest, they can raise awareness of ongoing resistance movements.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4" name="Google Shape;304;p39"/>
          <p:cNvGrpSpPr/>
          <p:nvPr/>
        </p:nvGrpSpPr>
        <p:grpSpPr>
          <a:xfrm>
            <a:off x="6183049" y="2751950"/>
            <a:ext cx="4627426" cy="1227225"/>
            <a:chOff x="6183074" y="2422387"/>
            <a:chExt cx="4627426" cy="1227225"/>
          </a:xfrm>
        </p:grpSpPr>
        <p:pic>
          <p:nvPicPr>
            <p:cNvPr id="305" name="Google Shape;305;p39"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06" name="Google Shape;306;p39"/>
            <p:cNvSpPr txBox="1"/>
            <p:nvPr/>
          </p:nvSpPr>
          <p:spPr>
            <a:xfrm>
              <a:off x="6340000" y="2785200"/>
              <a:ext cx="4194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Political symbols in fashion can be misused or adopted without genuine understanding, weakening their original meaning.</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07" name="Google Shape;307;p39"/>
          <p:cNvGrpSpPr/>
          <p:nvPr/>
        </p:nvGrpSpPr>
        <p:grpSpPr>
          <a:xfrm>
            <a:off x="1381523" y="4227075"/>
            <a:ext cx="4627431" cy="1219350"/>
            <a:chOff x="1381510" y="3931750"/>
            <a:chExt cx="4627431" cy="1219350"/>
          </a:xfrm>
        </p:grpSpPr>
        <p:pic>
          <p:nvPicPr>
            <p:cNvPr id="308" name="Google Shape;308;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09" name="Google Shape;309;p39"/>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Sage Paul believes that wearing Indigenous fashion is inherently political, asserting sovereignty and resilience.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10" name="Google Shape;310;p39"/>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11" name="Google Shape;311;p39"/>
          <p:cNvGrpSpPr/>
          <p:nvPr/>
        </p:nvGrpSpPr>
        <p:grpSpPr>
          <a:xfrm>
            <a:off x="6183048" y="4227075"/>
            <a:ext cx="4627431" cy="1219350"/>
            <a:chOff x="1381510" y="3931750"/>
            <a:chExt cx="4627431" cy="1219350"/>
          </a:xfrm>
        </p:grpSpPr>
        <p:pic>
          <p:nvPicPr>
            <p:cNvPr id="312" name="Google Shape;312;p39"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13" name="Google Shape;313;p39"/>
            <p:cNvSpPr txBox="1"/>
            <p:nvPr/>
          </p:nvSpPr>
          <p:spPr>
            <a:xfrm>
              <a:off x="1476125" y="425302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the keffiyeh has been used in fashion magazines without reference to Palestine, erasing its political significance.</a:t>
              </a:r>
              <a:endParaRPr sz="1500">
                <a:solidFill>
                  <a:schemeClr val="dk1"/>
                </a:solidFill>
              </a:endParaRPr>
            </a:p>
          </p:txBody>
        </p:sp>
      </p:grpSp>
      <p:pic>
        <p:nvPicPr>
          <p:cNvPr id="314" name="Google Shape;314;p39"/>
          <p:cNvPicPr preferRelativeResize="0"/>
          <p:nvPr/>
        </p:nvPicPr>
        <p:blipFill>
          <a:blip r:embed="rId5">
            <a:alphaModFix/>
          </a:blip>
          <a:stretch>
            <a:fillRect/>
          </a:stretch>
        </p:blipFill>
        <p:spPr>
          <a:xfrm>
            <a:off x="1381525" y="1108000"/>
            <a:ext cx="9428949" cy="1396061"/>
          </a:xfrm>
          <a:prstGeom prst="rect">
            <a:avLst/>
          </a:prstGeom>
          <a:noFill/>
          <a:ln cap="flat" cmpd="sng" w="19050">
            <a:solidFill>
              <a:srgbClr val="38761D"/>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18" name="Shape 318"/>
        <p:cNvGrpSpPr/>
        <p:nvPr/>
      </p:nvGrpSpPr>
      <p:grpSpPr>
        <a:xfrm>
          <a:off x="0" y="0"/>
          <a:ext cx="0" cy="0"/>
          <a:chOff x="0" y="0"/>
          <a:chExt cx="0" cy="0"/>
        </a:xfrm>
      </p:grpSpPr>
      <p:cxnSp>
        <p:nvCxnSpPr>
          <p:cNvPr id="319" name="Google Shape;319;p40"/>
          <p:cNvCxnSpPr/>
          <p:nvPr/>
        </p:nvCxnSpPr>
        <p:spPr>
          <a:xfrm flipH="1">
            <a:off x="8480425" y="1859400"/>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320" name="Google Shape;320;p40"/>
          <p:cNvCxnSpPr/>
          <p:nvPr/>
        </p:nvCxnSpPr>
        <p:spPr>
          <a:xfrm flipH="1">
            <a:off x="3678888" y="150955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321" name="Google Shape;321;p40"/>
          <p:cNvGrpSpPr/>
          <p:nvPr/>
        </p:nvGrpSpPr>
        <p:grpSpPr>
          <a:xfrm>
            <a:off x="1381523" y="2634988"/>
            <a:ext cx="4627431" cy="1219350"/>
            <a:chOff x="1381523" y="2426325"/>
            <a:chExt cx="4627431" cy="1219350"/>
          </a:xfrm>
        </p:grpSpPr>
        <p:pic>
          <p:nvPicPr>
            <p:cNvPr id="322" name="Google Shape;322;p40"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23" name="Google Shape;323;p40"/>
            <p:cNvSpPr txBox="1"/>
            <p:nvPr/>
          </p:nvSpPr>
          <p:spPr>
            <a:xfrm>
              <a:off x="1476125" y="2769725"/>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If garments are not accompanied by education, their deeper cultural meaning often remains inaccessible or misunderstood.</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24" name="Google Shape;324;p40"/>
          <p:cNvGrpSpPr/>
          <p:nvPr/>
        </p:nvGrpSpPr>
        <p:grpSpPr>
          <a:xfrm>
            <a:off x="6183074" y="2629100"/>
            <a:ext cx="4627426" cy="1227225"/>
            <a:chOff x="6183074" y="2422387"/>
            <a:chExt cx="4627426" cy="1227225"/>
          </a:xfrm>
        </p:grpSpPr>
        <p:pic>
          <p:nvPicPr>
            <p:cNvPr id="325" name="Google Shape;325;p40"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26" name="Google Shape;326;p40"/>
            <p:cNvSpPr txBox="1"/>
            <p:nvPr/>
          </p:nvSpPr>
          <p:spPr>
            <a:xfrm>
              <a:off x="6340000" y="2755600"/>
              <a:ext cx="39618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Fashion can spark curiosity and conversations that lead to deeper engagement with cultural knowledge.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27" name="Google Shape;327;p40"/>
          <p:cNvGrpSpPr/>
          <p:nvPr/>
        </p:nvGrpSpPr>
        <p:grpSpPr>
          <a:xfrm>
            <a:off x="1381523" y="4063000"/>
            <a:ext cx="4627431" cy="1219350"/>
            <a:chOff x="1381510" y="3931750"/>
            <a:chExt cx="4627431" cy="1219350"/>
          </a:xfrm>
        </p:grpSpPr>
        <p:pic>
          <p:nvPicPr>
            <p:cNvPr id="328" name="Google Shape;328;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29" name="Google Shape;329;p40"/>
            <p:cNvSpPr txBox="1"/>
            <p:nvPr/>
          </p:nvSpPr>
          <p:spPr>
            <a:xfrm>
              <a:off x="1476138" y="42655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a:t>
              </a:r>
              <a:r>
                <a:rPr lang="en-US" sz="1500">
                  <a:solidFill>
                    <a:schemeClr val="dk1"/>
                  </a:solidFill>
                </a:rPr>
                <a:t>Maasai designs are often used in fashion without credit, stripping them of their ceremonial and cultural importance.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sp>
        <p:nvSpPr>
          <p:cNvPr id="330" name="Google Shape;330;p40"/>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31" name="Google Shape;331;p40"/>
          <p:cNvGrpSpPr/>
          <p:nvPr/>
        </p:nvGrpSpPr>
        <p:grpSpPr>
          <a:xfrm>
            <a:off x="6183060" y="4063000"/>
            <a:ext cx="4627431" cy="1219350"/>
            <a:chOff x="1381510" y="3931750"/>
            <a:chExt cx="4627431" cy="1219350"/>
          </a:xfrm>
        </p:grpSpPr>
        <p:pic>
          <p:nvPicPr>
            <p:cNvPr id="332" name="Google Shape;332;p40"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33" name="Google Shape;333;p40"/>
            <p:cNvSpPr txBox="1"/>
            <p:nvPr/>
          </p:nvSpPr>
          <p:spPr>
            <a:xfrm>
              <a:off x="1476138" y="4265575"/>
              <a:ext cx="44382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Sage Paul’s own designs and runway shows often include narratives or artist statements that invite the public to learn more.</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334" name="Google Shape;334;p40"/>
          <p:cNvPicPr preferRelativeResize="0"/>
          <p:nvPr/>
        </p:nvPicPr>
        <p:blipFill>
          <a:blip r:embed="rId5">
            <a:alphaModFix/>
          </a:blip>
          <a:stretch>
            <a:fillRect/>
          </a:stretch>
        </p:blipFill>
        <p:spPr>
          <a:xfrm>
            <a:off x="1381500" y="1368950"/>
            <a:ext cx="9428976" cy="1053476"/>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8" name="Shape 338"/>
        <p:cNvGrpSpPr/>
        <p:nvPr/>
      </p:nvGrpSpPr>
      <p:grpSpPr>
        <a:xfrm>
          <a:off x="0" y="0"/>
          <a:ext cx="0" cy="0"/>
          <a:chOff x="0" y="0"/>
          <a:chExt cx="0" cy="0"/>
        </a:xfrm>
      </p:grpSpPr>
      <p:cxnSp>
        <p:nvCxnSpPr>
          <p:cNvPr id="339" name="Google Shape;339;p41"/>
          <p:cNvCxnSpPr/>
          <p:nvPr/>
        </p:nvCxnSpPr>
        <p:spPr>
          <a:xfrm flipH="1">
            <a:off x="8480400" y="1901550"/>
            <a:ext cx="32700" cy="3139200"/>
          </a:xfrm>
          <a:prstGeom prst="straightConnector1">
            <a:avLst/>
          </a:prstGeom>
          <a:noFill/>
          <a:ln cap="flat" cmpd="sng" w="28575">
            <a:solidFill>
              <a:schemeClr val="dk2"/>
            </a:solidFill>
            <a:prstDash val="solid"/>
            <a:round/>
            <a:headEnd len="med" w="med" type="none"/>
            <a:tailEnd len="med" w="med" type="none"/>
          </a:ln>
        </p:spPr>
      </p:cxnSp>
      <p:cxnSp>
        <p:nvCxnSpPr>
          <p:cNvPr id="340" name="Google Shape;340;p41"/>
          <p:cNvCxnSpPr/>
          <p:nvPr/>
        </p:nvCxnSpPr>
        <p:spPr>
          <a:xfrm flipH="1">
            <a:off x="3678888" y="1761100"/>
            <a:ext cx="32700" cy="3139200"/>
          </a:xfrm>
          <a:prstGeom prst="straightConnector1">
            <a:avLst/>
          </a:prstGeom>
          <a:noFill/>
          <a:ln cap="flat" cmpd="sng" w="28575">
            <a:solidFill>
              <a:schemeClr val="dk2"/>
            </a:solidFill>
            <a:prstDash val="solid"/>
            <a:round/>
            <a:headEnd len="med" w="med" type="none"/>
            <a:tailEnd len="med" w="med" type="none"/>
          </a:ln>
        </p:spPr>
      </p:cxnSp>
      <p:grpSp>
        <p:nvGrpSpPr>
          <p:cNvPr id="341" name="Google Shape;341;p41"/>
          <p:cNvGrpSpPr/>
          <p:nvPr/>
        </p:nvGrpSpPr>
        <p:grpSpPr>
          <a:xfrm>
            <a:off x="1381523" y="2677875"/>
            <a:ext cx="4627431" cy="1219350"/>
            <a:chOff x="1381523" y="2426325"/>
            <a:chExt cx="4627431" cy="1219350"/>
          </a:xfrm>
        </p:grpSpPr>
        <p:pic>
          <p:nvPicPr>
            <p:cNvPr id="342" name="Google Shape;342;p41" title="Pro Snip Blank.png"/>
            <p:cNvPicPr preferRelativeResize="0"/>
            <p:nvPr/>
          </p:nvPicPr>
          <p:blipFill rotWithShape="1">
            <a:blip r:embed="rId3">
              <a:alphaModFix/>
            </a:blip>
            <a:srcRect b="23389" l="0" r="0" t="0"/>
            <a:stretch/>
          </p:blipFill>
          <p:spPr>
            <a:xfrm>
              <a:off x="1381523" y="2426325"/>
              <a:ext cx="4627431" cy="1219350"/>
            </a:xfrm>
            <a:prstGeom prst="rect">
              <a:avLst/>
            </a:prstGeom>
            <a:noFill/>
            <a:ln cap="flat" cmpd="sng" w="19050">
              <a:solidFill>
                <a:srgbClr val="38761D"/>
              </a:solidFill>
              <a:prstDash val="solid"/>
              <a:round/>
              <a:headEnd len="sm" w="sm" type="none"/>
              <a:tailEnd len="sm" w="sm" type="none"/>
            </a:ln>
          </p:spPr>
        </p:pic>
        <p:sp>
          <p:nvSpPr>
            <p:cNvPr id="343" name="Google Shape;343;p41"/>
            <p:cNvSpPr txBox="1"/>
            <p:nvPr/>
          </p:nvSpPr>
          <p:spPr>
            <a:xfrm>
              <a:off x="1476125" y="2697438"/>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The slow, small-batch production central to many Indigenous traditions cannot meet global demand without sacrificing authenticity.</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4" name="Google Shape;344;p41"/>
          <p:cNvGrpSpPr/>
          <p:nvPr/>
        </p:nvGrpSpPr>
        <p:grpSpPr>
          <a:xfrm>
            <a:off x="6183074" y="2673937"/>
            <a:ext cx="4627426" cy="1227225"/>
            <a:chOff x="6183074" y="2422387"/>
            <a:chExt cx="4627426" cy="1227225"/>
          </a:xfrm>
        </p:grpSpPr>
        <p:pic>
          <p:nvPicPr>
            <p:cNvPr id="345" name="Google Shape;345;p41" title="Con Snip Blank.png"/>
            <p:cNvPicPr preferRelativeResize="0"/>
            <p:nvPr/>
          </p:nvPicPr>
          <p:blipFill>
            <a:blip r:embed="rId4">
              <a:alphaModFix/>
            </a:blip>
            <a:stretch>
              <a:fillRect/>
            </a:stretch>
          </p:blipFill>
          <p:spPr>
            <a:xfrm>
              <a:off x="6183074" y="2422387"/>
              <a:ext cx="4627426" cy="1227225"/>
            </a:xfrm>
            <a:prstGeom prst="rect">
              <a:avLst/>
            </a:prstGeom>
            <a:noFill/>
            <a:ln cap="flat" cmpd="sng" w="19050">
              <a:solidFill>
                <a:srgbClr val="CC4125"/>
              </a:solidFill>
              <a:prstDash val="solid"/>
              <a:round/>
              <a:headEnd len="sm" w="sm" type="none"/>
              <a:tailEnd len="sm" w="sm" type="none"/>
            </a:ln>
          </p:spPr>
        </p:pic>
        <p:sp>
          <p:nvSpPr>
            <p:cNvPr id="346" name="Google Shape;346;p41"/>
            <p:cNvSpPr txBox="1"/>
            <p:nvPr/>
          </p:nvSpPr>
          <p:spPr>
            <a:xfrm>
              <a:off x="6374713" y="2697438"/>
              <a:ext cx="4244100" cy="6771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n-US" sz="1500">
                  <a:solidFill>
                    <a:schemeClr val="dk1"/>
                  </a:solidFill>
                </a:rPr>
                <a:t>Global markets can be reimagined to support ethical, small-scale production.</a:t>
              </a:r>
              <a:endParaRPr sz="1500">
                <a:solidFill>
                  <a:schemeClr val="dk1"/>
                </a:solidFill>
              </a:endParaRPr>
            </a:p>
            <a:p>
              <a:pPr indent="0" lvl="0" marL="0" rtl="0" algn="l">
                <a:lnSpc>
                  <a:spcPct val="107000"/>
                </a:lnSpc>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grpSp>
        <p:nvGrpSpPr>
          <p:cNvPr id="347" name="Google Shape;347;p41"/>
          <p:cNvGrpSpPr/>
          <p:nvPr/>
        </p:nvGrpSpPr>
        <p:grpSpPr>
          <a:xfrm>
            <a:off x="1381510" y="4183300"/>
            <a:ext cx="4627431" cy="1219350"/>
            <a:chOff x="1381510" y="3931750"/>
            <a:chExt cx="4627431" cy="1219350"/>
          </a:xfrm>
        </p:grpSpPr>
        <p:pic>
          <p:nvPicPr>
            <p:cNvPr id="348" name="Google Shape;348;p41"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49" name="Google Shape;349;p41"/>
            <p:cNvSpPr txBox="1"/>
            <p:nvPr/>
          </p:nvSpPr>
          <p:spPr>
            <a:xfrm>
              <a:off x="1476125" y="411210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Ajrak producers in Sindh face pressure to mechanize or simplify designs for export, risking dilution of their complex cultural patterns.</a:t>
              </a:r>
              <a:endParaRPr sz="1500">
                <a:solidFill>
                  <a:schemeClr val="dk1"/>
                </a:solidFill>
              </a:endParaRPr>
            </a:p>
          </p:txBody>
        </p:sp>
      </p:grpSp>
      <p:sp>
        <p:nvSpPr>
          <p:cNvPr id="350" name="Google Shape;350;p41"/>
          <p:cNvSpPr txBox="1"/>
          <p:nvPr>
            <p:ph type="title"/>
          </p:nvPr>
        </p:nvSpPr>
        <p:spPr>
          <a:xfrm>
            <a:off x="266925" y="150375"/>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Kialo Discussion: Example Claims</a:t>
            </a:r>
            <a:endParaRPr sz="3400"/>
          </a:p>
        </p:txBody>
      </p:sp>
      <p:grpSp>
        <p:nvGrpSpPr>
          <p:cNvPr id="351" name="Google Shape;351;p41"/>
          <p:cNvGrpSpPr/>
          <p:nvPr/>
        </p:nvGrpSpPr>
        <p:grpSpPr>
          <a:xfrm>
            <a:off x="6183073" y="4183300"/>
            <a:ext cx="4627431" cy="1219350"/>
            <a:chOff x="1381510" y="3931750"/>
            <a:chExt cx="4627431" cy="1219350"/>
          </a:xfrm>
        </p:grpSpPr>
        <p:pic>
          <p:nvPicPr>
            <p:cNvPr id="352" name="Google Shape;352;p41" title="Pro Snip Blank.png"/>
            <p:cNvPicPr preferRelativeResize="0"/>
            <p:nvPr/>
          </p:nvPicPr>
          <p:blipFill rotWithShape="1">
            <a:blip r:embed="rId3">
              <a:alphaModFix/>
            </a:blip>
            <a:srcRect b="23389" l="0" r="0" t="0"/>
            <a:stretch/>
          </p:blipFill>
          <p:spPr>
            <a:xfrm>
              <a:off x="1381510" y="3931750"/>
              <a:ext cx="4627431" cy="1219350"/>
            </a:xfrm>
            <a:prstGeom prst="rect">
              <a:avLst/>
            </a:prstGeom>
            <a:noFill/>
            <a:ln cap="flat" cmpd="sng" w="19050">
              <a:solidFill>
                <a:srgbClr val="38761D"/>
              </a:solidFill>
              <a:prstDash val="solid"/>
              <a:round/>
              <a:headEnd len="sm" w="sm" type="none"/>
              <a:tailEnd len="sm" w="sm" type="none"/>
            </a:ln>
          </p:spPr>
        </p:pic>
        <p:sp>
          <p:nvSpPr>
            <p:cNvPr id="353" name="Google Shape;353;p41"/>
            <p:cNvSpPr txBox="1"/>
            <p:nvPr/>
          </p:nvSpPr>
          <p:spPr>
            <a:xfrm>
              <a:off x="1476125" y="4112100"/>
              <a:ext cx="44382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rPr>
                <a:t>For example, i</a:t>
              </a:r>
              <a:r>
                <a:rPr lang="en-US" sz="1500">
                  <a:solidFill>
                    <a:schemeClr val="dk1"/>
                  </a:solidFill>
                </a:rPr>
                <a:t>nitiatives like the Indigenous Fashion Arts festival in Canada create space for authenticity by promoting slow fashion and artisan-led practices.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grpSp>
      <p:pic>
        <p:nvPicPr>
          <p:cNvPr id="354" name="Google Shape;354;p41"/>
          <p:cNvPicPr preferRelativeResize="0"/>
          <p:nvPr/>
        </p:nvPicPr>
        <p:blipFill>
          <a:blip r:embed="rId5">
            <a:alphaModFix/>
          </a:blip>
          <a:stretch>
            <a:fillRect/>
          </a:stretch>
        </p:blipFill>
        <p:spPr>
          <a:xfrm>
            <a:off x="1381500" y="1110325"/>
            <a:ext cx="9429000" cy="1385302"/>
          </a:xfrm>
          <a:prstGeom prst="rect">
            <a:avLst/>
          </a:prstGeom>
          <a:noFill/>
          <a:ln cap="flat" cmpd="sng" w="19050">
            <a:solidFill>
              <a:srgbClr val="CC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8" name="Shape 358"/>
        <p:cNvGrpSpPr/>
        <p:nvPr/>
      </p:nvGrpSpPr>
      <p:grpSpPr>
        <a:xfrm>
          <a:off x="0" y="0"/>
          <a:ext cx="0" cy="0"/>
          <a:chOff x="0" y="0"/>
          <a:chExt cx="0" cy="0"/>
        </a:xfrm>
      </p:grpSpPr>
      <p:sp>
        <p:nvSpPr>
          <p:cNvPr id="359" name="Google Shape;359;p42"/>
          <p:cNvSpPr txBox="1"/>
          <p:nvPr>
            <p:ph type="title"/>
          </p:nvPr>
        </p:nvSpPr>
        <p:spPr>
          <a:xfrm>
            <a:off x="266925" y="2087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Reflection Task: Cultural Authenticity</a:t>
            </a:r>
            <a:endParaRPr sz="3500"/>
          </a:p>
        </p:txBody>
      </p:sp>
      <p:sp>
        <p:nvSpPr>
          <p:cNvPr id="360" name="Google Shape;360;p42"/>
          <p:cNvSpPr/>
          <p:nvPr/>
        </p:nvSpPr>
        <p:spPr>
          <a:xfrm>
            <a:off x="372675" y="1145925"/>
            <a:ext cx="11440200" cy="43911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1000"/>
              </a:spcBef>
              <a:spcAft>
                <a:spcPts val="0"/>
              </a:spcAft>
              <a:buNone/>
            </a:pPr>
            <a:r>
              <a:rPr b="1" lang="en-US" sz="2000" u="sng">
                <a:solidFill>
                  <a:srgbClr val="FFFFFF"/>
                </a:solidFill>
                <a:latin typeface="Roboto"/>
                <a:ea typeface="Roboto"/>
                <a:cs typeface="Roboto"/>
                <a:sym typeface="Roboto"/>
              </a:rPr>
              <a:t>Reflection Questions</a:t>
            </a:r>
            <a:endParaRPr b="1" sz="2000" u="sng">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Indigenous fashion challenge the dominant values of the global fashion industry?</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ethical responsibilities do consumers and companies hold?</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fashion companies have to get consent before using cultural motifs?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Can buying Indigenous-made fashion help reverse historical harms?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are the consequences of commodifying sacred or symbolic knowledge?</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How does reclaiming fashion help preserve Indigenous knowledge systems?</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Should governments create stronger legal protections for Indigenous cultural expression?</a:t>
            </a:r>
            <a:endParaRPr sz="2000">
              <a:solidFill>
                <a:srgbClr val="FFFFFF"/>
              </a:solidFill>
              <a:latin typeface="Roboto"/>
              <a:ea typeface="Roboto"/>
              <a:cs typeface="Roboto"/>
              <a:sym typeface="Roboto"/>
            </a:endParaRPr>
          </a:p>
          <a:p>
            <a:pPr indent="-355600" lvl="0" marL="457200" rtl="0" algn="l">
              <a:spcBef>
                <a:spcPts val="1000"/>
              </a:spcBef>
              <a:spcAft>
                <a:spcPts val="0"/>
              </a:spcAft>
              <a:buClr>
                <a:srgbClr val="FFFFFF"/>
              </a:buClr>
              <a:buSzPts val="2000"/>
              <a:buFont typeface="Roboto"/>
              <a:buChar char="●"/>
            </a:pPr>
            <a:r>
              <a:rPr lang="en-US" sz="2000">
                <a:solidFill>
                  <a:srgbClr val="FFFFFF"/>
                </a:solidFill>
                <a:latin typeface="Roboto"/>
                <a:ea typeface="Roboto"/>
                <a:cs typeface="Roboto"/>
                <a:sym typeface="Roboto"/>
              </a:rPr>
              <a:t>What surprised you about Sage Paul’s talk?</a:t>
            </a:r>
            <a:endParaRPr sz="2000">
              <a:solidFill>
                <a:srgbClr val="FFFFFF"/>
              </a:solidFill>
              <a:latin typeface="Roboto"/>
              <a:ea typeface="Roboto"/>
              <a:cs typeface="Roboto"/>
              <a:sym typeface="Roboto"/>
            </a:endParaRPr>
          </a:p>
          <a:p>
            <a:pPr indent="0" lvl="0" marL="0" rtl="0" algn="l">
              <a:spcBef>
                <a:spcPts val="1000"/>
              </a:spcBef>
              <a:spcAft>
                <a:spcPts val="1000"/>
              </a:spcAft>
              <a:buNone/>
            </a:pPr>
            <a:r>
              <a:t/>
            </a:r>
            <a:endParaRPr sz="20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animEffect filter="fade" transition="in">
                                      <p:cBhvr>
                                        <p:cTn dur="1000"/>
                                        <p:tgtEl>
                                          <p:spTgt spid="3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animEffect filter="fade" transition="in">
                                      <p:cBhvr>
                                        <p:cTn dur="1000"/>
                                        <p:tgtEl>
                                          <p:spTgt spid="3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animEffect filter="fade" transition="in">
                                      <p:cBhvr>
                                        <p:cTn dur="1000"/>
                                        <p:tgtEl>
                                          <p:spTgt spid="3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animEffect filter="fade" transition="in">
                                      <p:cBhvr>
                                        <p:cTn dur="1000"/>
                                        <p:tgtEl>
                                          <p:spTgt spid="3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animEffect filter="fade" transition="in">
                                      <p:cBhvr>
                                        <p:cTn dur="1000"/>
                                        <p:tgtEl>
                                          <p:spTgt spid="3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5" st="5"/>
                                            </p:txEl>
                                          </p:spTgt>
                                        </p:tgtEl>
                                        <p:attrNameLst>
                                          <p:attrName>style.visibility</p:attrName>
                                        </p:attrNameLst>
                                      </p:cBhvr>
                                      <p:to>
                                        <p:strVal val="visible"/>
                                      </p:to>
                                    </p:set>
                                    <p:animEffect filter="fade" transition="in">
                                      <p:cBhvr>
                                        <p:cTn dur="1000"/>
                                        <p:tgtEl>
                                          <p:spTgt spid="3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6" st="6"/>
                                            </p:txEl>
                                          </p:spTgt>
                                        </p:tgtEl>
                                        <p:attrNameLst>
                                          <p:attrName>style.visibility</p:attrName>
                                        </p:attrNameLst>
                                      </p:cBhvr>
                                      <p:to>
                                        <p:strVal val="visible"/>
                                      </p:to>
                                    </p:set>
                                    <p:animEffect filter="fade" transition="in">
                                      <p:cBhvr>
                                        <p:cTn dur="1000"/>
                                        <p:tgtEl>
                                          <p:spTgt spid="3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7" st="7"/>
                                            </p:txEl>
                                          </p:spTgt>
                                        </p:tgtEl>
                                        <p:attrNameLst>
                                          <p:attrName>style.visibility</p:attrName>
                                        </p:attrNameLst>
                                      </p:cBhvr>
                                      <p:to>
                                        <p:strVal val="visible"/>
                                      </p:to>
                                    </p:set>
                                    <p:animEffect filter="fade" transition="in">
                                      <p:cBhvr>
                                        <p:cTn dur="1000"/>
                                        <p:tgtEl>
                                          <p:spTgt spid="36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8" st="8"/>
                                            </p:txEl>
                                          </p:spTgt>
                                        </p:tgtEl>
                                        <p:attrNameLst>
                                          <p:attrName>style.visibility</p:attrName>
                                        </p:attrNameLst>
                                      </p:cBhvr>
                                      <p:to>
                                        <p:strVal val="visible"/>
                                      </p:to>
                                    </p:set>
                                    <p:animEffect filter="fade" transition="in">
                                      <p:cBhvr>
                                        <p:cTn dur="1000"/>
                                        <p:tgtEl>
                                          <p:spTgt spid="36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9" st="9"/>
                                            </p:txEl>
                                          </p:spTgt>
                                        </p:tgtEl>
                                        <p:attrNameLst>
                                          <p:attrName>style.visibility</p:attrName>
                                        </p:attrNameLst>
                                      </p:cBhvr>
                                      <p:to>
                                        <p:strVal val="visible"/>
                                      </p:to>
                                    </p:set>
                                    <p:animEffect filter="fade" transition="in">
                                      <p:cBhvr>
                                        <p:cTn dur="1000"/>
                                        <p:tgtEl>
                                          <p:spTgt spid="36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xEl>
                                              <p:pRg end="10" st="10"/>
                                            </p:txEl>
                                          </p:spTgt>
                                        </p:tgtEl>
                                        <p:attrNameLst>
                                          <p:attrName>style.visibility</p:attrName>
                                        </p:attrNameLst>
                                      </p:cBhvr>
                                      <p:to>
                                        <p:strVal val="visible"/>
                                      </p:to>
                                    </p:set>
                                    <p:animEffect filter="fade" transition="in">
                                      <p:cBhvr>
                                        <p:cTn dur="1000"/>
                                        <p:tgtEl>
                                          <p:spTgt spid="36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3"/>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 Recap</a:t>
            </a:r>
            <a:endParaRPr sz="3500"/>
          </a:p>
        </p:txBody>
      </p:sp>
      <p:sp>
        <p:nvSpPr>
          <p:cNvPr id="366" name="Google Shape;366;p43"/>
          <p:cNvSpPr txBox="1"/>
          <p:nvPr>
            <p:ph type="title"/>
          </p:nvPr>
        </p:nvSpPr>
        <p:spPr>
          <a:xfrm>
            <a:off x="1118600" y="1571625"/>
            <a:ext cx="59175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500"/>
              <a:t>Analyze how cultural appropriation in fashion interacts with power, ownership, and representation.</a:t>
            </a:r>
            <a:endParaRPr sz="2500"/>
          </a:p>
          <a:p>
            <a:pPr indent="0" lvl="0" marL="0" rtl="0" algn="l">
              <a:spcBef>
                <a:spcPts val="2500"/>
              </a:spcBef>
              <a:spcAft>
                <a:spcPts val="0"/>
              </a:spcAft>
              <a:buNone/>
            </a:pPr>
            <a:r>
              <a:rPr lang="en-US" sz="2500"/>
              <a:t>Evaluate how Indigenous designers use fashion to transmit cultural knowledge and resist commodification.</a:t>
            </a:r>
            <a:endParaRPr sz="2500"/>
          </a:p>
          <a:p>
            <a:pPr indent="0" lvl="0" marL="0" rtl="0" algn="l">
              <a:spcBef>
                <a:spcPts val="2500"/>
              </a:spcBef>
              <a:spcAft>
                <a:spcPts val="0"/>
              </a:spcAft>
              <a:buNone/>
            </a:pPr>
            <a:r>
              <a:rPr lang="en-US" sz="2500"/>
              <a:t>Reflect on how ethical engagement with Indigenous knowledge challenges mainstream practices.</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2500"/>
              </a:spcAft>
              <a:buNone/>
            </a:pPr>
            <a:r>
              <a:t/>
            </a:r>
            <a:endParaRPr sz="2500"/>
          </a:p>
        </p:txBody>
      </p:sp>
      <p:pic>
        <p:nvPicPr>
          <p:cNvPr id="367" name="Google Shape;367;p43"/>
          <p:cNvPicPr preferRelativeResize="0"/>
          <p:nvPr/>
        </p:nvPicPr>
        <p:blipFill>
          <a:blip r:embed="rId3">
            <a:alphaModFix/>
          </a:blip>
          <a:stretch>
            <a:fillRect/>
          </a:stretch>
        </p:blipFill>
        <p:spPr>
          <a:xfrm>
            <a:off x="474525" y="1723925"/>
            <a:ext cx="574949" cy="575573"/>
          </a:xfrm>
          <a:prstGeom prst="rect">
            <a:avLst/>
          </a:prstGeom>
          <a:noFill/>
          <a:ln>
            <a:noFill/>
          </a:ln>
        </p:spPr>
      </p:pic>
      <p:pic>
        <p:nvPicPr>
          <p:cNvPr id="368" name="Google Shape;368;p43"/>
          <p:cNvPicPr preferRelativeResize="0"/>
          <p:nvPr/>
        </p:nvPicPr>
        <p:blipFill>
          <a:blip r:embed="rId3">
            <a:alphaModFix/>
          </a:blip>
          <a:stretch>
            <a:fillRect/>
          </a:stretch>
        </p:blipFill>
        <p:spPr>
          <a:xfrm>
            <a:off x="474525" y="3210725"/>
            <a:ext cx="574949" cy="575573"/>
          </a:xfrm>
          <a:prstGeom prst="rect">
            <a:avLst/>
          </a:prstGeom>
          <a:noFill/>
          <a:ln>
            <a:noFill/>
          </a:ln>
        </p:spPr>
      </p:pic>
      <p:pic>
        <p:nvPicPr>
          <p:cNvPr id="369" name="Google Shape;369;p43"/>
          <p:cNvPicPr preferRelativeResize="0"/>
          <p:nvPr/>
        </p:nvPicPr>
        <p:blipFill>
          <a:blip r:embed="rId3">
            <a:alphaModFix/>
          </a:blip>
          <a:stretch>
            <a:fillRect/>
          </a:stretch>
        </p:blipFill>
        <p:spPr>
          <a:xfrm>
            <a:off x="474525" y="4697525"/>
            <a:ext cx="574949" cy="5755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1650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How does Kialo work?</a:t>
            </a:r>
            <a:endParaRPr sz="35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923713" y="2270450"/>
            <a:ext cx="6344566" cy="356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3500"/>
              <a:t>Lesson Objectives</a:t>
            </a:r>
            <a:endParaRPr sz="3500"/>
          </a:p>
        </p:txBody>
      </p:sp>
      <p:sp>
        <p:nvSpPr>
          <p:cNvPr id="201" name="Google Shape;201;p28"/>
          <p:cNvSpPr txBox="1"/>
          <p:nvPr>
            <p:ph type="title"/>
          </p:nvPr>
        </p:nvSpPr>
        <p:spPr>
          <a:xfrm>
            <a:off x="1118600" y="1571625"/>
            <a:ext cx="5917500" cy="434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500"/>
              <a:t>Analyze how cultural appropriation in fashion interacts with power, ownership, and representation.</a:t>
            </a:r>
            <a:endParaRPr sz="2500"/>
          </a:p>
          <a:p>
            <a:pPr indent="0" lvl="0" marL="0" rtl="0" algn="l">
              <a:spcBef>
                <a:spcPts val="2500"/>
              </a:spcBef>
              <a:spcAft>
                <a:spcPts val="0"/>
              </a:spcAft>
              <a:buNone/>
            </a:pPr>
            <a:r>
              <a:rPr lang="en-US" sz="2500"/>
              <a:t>Evaluate how Indigenous designers use fashion to transmit cultural knowledge and resist commodification.</a:t>
            </a:r>
            <a:endParaRPr sz="2500"/>
          </a:p>
          <a:p>
            <a:pPr indent="0" lvl="0" marL="0" rtl="0" algn="l">
              <a:spcBef>
                <a:spcPts val="2500"/>
              </a:spcBef>
              <a:spcAft>
                <a:spcPts val="0"/>
              </a:spcAft>
              <a:buNone/>
            </a:pPr>
            <a:r>
              <a:rPr lang="en-US" sz="2500"/>
              <a:t>Reflect on how ethical engagement with Indigenous knowledge challenges mainstream practices.</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0"/>
              </a:spcAft>
              <a:buNone/>
            </a:pPr>
            <a:r>
              <a:t/>
            </a:r>
            <a:endParaRPr sz="2500"/>
          </a:p>
          <a:p>
            <a:pPr indent="0" lvl="0" marL="0" rtl="0" algn="l">
              <a:spcBef>
                <a:spcPts val="2500"/>
              </a:spcBef>
              <a:spcAft>
                <a:spcPts val="2500"/>
              </a:spcAft>
              <a:buNone/>
            </a:pPr>
            <a:r>
              <a:t/>
            </a:r>
            <a:endParaRPr sz="2500"/>
          </a:p>
        </p:txBody>
      </p:sp>
      <p:pic>
        <p:nvPicPr>
          <p:cNvPr id="202" name="Google Shape;202;p28"/>
          <p:cNvPicPr preferRelativeResize="0"/>
          <p:nvPr/>
        </p:nvPicPr>
        <p:blipFill>
          <a:blip r:embed="rId3">
            <a:alphaModFix/>
          </a:blip>
          <a:stretch>
            <a:fillRect/>
          </a:stretch>
        </p:blipFill>
        <p:spPr>
          <a:xfrm>
            <a:off x="474525" y="1723925"/>
            <a:ext cx="574949" cy="575573"/>
          </a:xfrm>
          <a:prstGeom prst="rect">
            <a:avLst/>
          </a:prstGeom>
          <a:noFill/>
          <a:ln>
            <a:noFill/>
          </a:ln>
        </p:spPr>
      </p:pic>
      <p:pic>
        <p:nvPicPr>
          <p:cNvPr id="203" name="Google Shape;203;p28"/>
          <p:cNvPicPr preferRelativeResize="0"/>
          <p:nvPr/>
        </p:nvPicPr>
        <p:blipFill>
          <a:blip r:embed="rId3">
            <a:alphaModFix/>
          </a:blip>
          <a:stretch>
            <a:fillRect/>
          </a:stretch>
        </p:blipFill>
        <p:spPr>
          <a:xfrm>
            <a:off x="474525" y="3210725"/>
            <a:ext cx="574949" cy="575573"/>
          </a:xfrm>
          <a:prstGeom prst="rect">
            <a:avLst/>
          </a:prstGeom>
          <a:noFill/>
          <a:ln>
            <a:noFill/>
          </a:ln>
        </p:spPr>
      </p:pic>
      <p:pic>
        <p:nvPicPr>
          <p:cNvPr id="204" name="Google Shape;204;p28"/>
          <p:cNvPicPr preferRelativeResize="0"/>
          <p:nvPr/>
        </p:nvPicPr>
        <p:blipFill>
          <a:blip r:embed="rId3">
            <a:alphaModFix/>
          </a:blip>
          <a:stretch>
            <a:fillRect/>
          </a:stretch>
        </p:blipFill>
        <p:spPr>
          <a:xfrm>
            <a:off x="474525" y="4697525"/>
            <a:ext cx="574949" cy="575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08" name="Shape 208"/>
        <p:cNvGrpSpPr/>
        <p:nvPr/>
      </p:nvGrpSpPr>
      <p:grpSpPr>
        <a:xfrm>
          <a:off x="0" y="0"/>
          <a:ext cx="0" cy="0"/>
          <a:chOff x="0" y="0"/>
          <a:chExt cx="0" cy="0"/>
        </a:xfrm>
      </p:grpSpPr>
      <p:pic>
        <p:nvPicPr>
          <p:cNvPr id="209" name="Google Shape;209;p29" title="KialoEdu-Avatar-04@2x.png"/>
          <p:cNvPicPr preferRelativeResize="0"/>
          <p:nvPr/>
        </p:nvPicPr>
        <p:blipFill>
          <a:blip r:embed="rId3">
            <a:alphaModFix/>
          </a:blip>
          <a:stretch>
            <a:fillRect/>
          </a:stretch>
        </p:blipFill>
        <p:spPr>
          <a:xfrm>
            <a:off x="10133525" y="4733050"/>
            <a:ext cx="1884600" cy="1884600"/>
          </a:xfrm>
          <a:prstGeom prst="ellipse">
            <a:avLst/>
          </a:prstGeom>
          <a:noFill/>
          <a:ln>
            <a:noFill/>
          </a:ln>
          <a:effectLst>
            <a:outerShdw blurRad="571500" rotWithShape="0" algn="bl" dir="5400000" dist="19050">
              <a:schemeClr val="accent2">
                <a:alpha val="50000"/>
              </a:schemeClr>
            </a:outerShdw>
          </a:effectLst>
        </p:spPr>
      </p:pic>
      <p:sp>
        <p:nvSpPr>
          <p:cNvPr id="210" name="Google Shape;210;p29"/>
          <p:cNvSpPr txBox="1"/>
          <p:nvPr>
            <p:ph type="title"/>
          </p:nvPr>
        </p:nvSpPr>
        <p:spPr>
          <a:xfrm>
            <a:off x="266925" y="20642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TOK Concepts</a:t>
            </a:r>
            <a:endParaRPr sz="3500"/>
          </a:p>
        </p:txBody>
      </p:sp>
      <p:sp>
        <p:nvSpPr>
          <p:cNvPr id="211" name="Google Shape;211;p29"/>
          <p:cNvSpPr/>
          <p:nvPr/>
        </p:nvSpPr>
        <p:spPr>
          <a:xfrm>
            <a:off x="166925" y="1146725"/>
            <a:ext cx="6860700" cy="4204500"/>
          </a:xfrm>
          <a:prstGeom prst="roundRect">
            <a:avLst>
              <a:gd fmla="val 16667"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Power: </a:t>
            </a:r>
            <a:r>
              <a:rPr lang="en-US" sz="2200">
                <a:solidFill>
                  <a:schemeClr val="lt1"/>
                </a:solidFill>
                <a:latin typeface="Roboto"/>
                <a:ea typeface="Roboto"/>
                <a:cs typeface="Roboto"/>
                <a:sym typeface="Roboto"/>
              </a:rPr>
              <a:t>Should fashion companies have the right to use cultural designs without asking permission?</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Ethics: </a:t>
            </a:r>
            <a:r>
              <a:rPr lang="en-US" sz="2200">
                <a:solidFill>
                  <a:schemeClr val="lt1"/>
                </a:solidFill>
                <a:latin typeface="Roboto"/>
                <a:ea typeface="Roboto"/>
                <a:cs typeface="Roboto"/>
                <a:sym typeface="Roboto"/>
              </a:rPr>
              <a:t>Is it right to turn sacred cultural symbols into fashion items for profit?</a:t>
            </a:r>
            <a:endParaRPr sz="2200">
              <a:solidFill>
                <a:schemeClr val="lt1"/>
              </a:solidFill>
              <a:latin typeface="Roboto"/>
              <a:ea typeface="Roboto"/>
              <a:cs typeface="Roboto"/>
              <a:sym typeface="Roboto"/>
            </a:endParaRPr>
          </a:p>
          <a:p>
            <a:pPr indent="0" lvl="0" marL="0" rtl="0" algn="l">
              <a:spcBef>
                <a:spcPts val="1000"/>
              </a:spcBef>
              <a:spcAft>
                <a:spcPts val="0"/>
              </a:spcAft>
              <a:buNone/>
            </a:pPr>
            <a:r>
              <a:rPr b="1" lang="en-US" sz="2200">
                <a:solidFill>
                  <a:schemeClr val="lt1"/>
                </a:solidFill>
                <a:latin typeface="Roboto"/>
                <a:ea typeface="Roboto"/>
                <a:cs typeface="Roboto"/>
                <a:sym typeface="Roboto"/>
              </a:rPr>
              <a:t>Culture: </a:t>
            </a:r>
            <a:r>
              <a:rPr lang="en-US" sz="2200">
                <a:solidFill>
                  <a:schemeClr val="lt1"/>
                </a:solidFill>
                <a:latin typeface="Roboto"/>
                <a:ea typeface="Roboto"/>
                <a:cs typeface="Roboto"/>
                <a:sym typeface="Roboto"/>
              </a:rPr>
              <a:t>How can Indigenous fashion help protect and share cultural knowledge?</a:t>
            </a:r>
            <a:endParaRPr sz="2200">
              <a:solidFill>
                <a:schemeClr val="lt1"/>
              </a:solidFill>
              <a:latin typeface="Roboto"/>
              <a:ea typeface="Roboto"/>
              <a:cs typeface="Roboto"/>
              <a:sym typeface="Roboto"/>
            </a:endParaRPr>
          </a:p>
          <a:p>
            <a:pPr indent="0" lvl="0" marL="0" rtl="0" algn="l">
              <a:spcBef>
                <a:spcPts val="1000"/>
              </a:spcBef>
              <a:spcAft>
                <a:spcPts val="1000"/>
              </a:spcAft>
              <a:buNone/>
            </a:pPr>
            <a:r>
              <a:t/>
            </a:r>
            <a:endParaRPr sz="2200">
              <a:solidFill>
                <a:schemeClr val="lt1"/>
              </a:solidFill>
              <a:latin typeface="Roboto"/>
              <a:ea typeface="Roboto"/>
              <a:cs typeface="Roboto"/>
              <a:sym typeface="Roboto"/>
            </a:endParaRPr>
          </a:p>
        </p:txBody>
      </p:sp>
      <p:sp>
        <p:nvSpPr>
          <p:cNvPr id="212" name="Google Shape;212;p29"/>
          <p:cNvSpPr/>
          <p:nvPr/>
        </p:nvSpPr>
        <p:spPr>
          <a:xfrm>
            <a:off x="7409975" y="1146725"/>
            <a:ext cx="4289400" cy="3075600"/>
          </a:xfrm>
          <a:prstGeom prst="wedgeRoundRectCallout">
            <a:avLst>
              <a:gd fmla="val 30152" name="adj1"/>
              <a:gd fmla="val 78651" name="adj2"/>
              <a:gd fmla="val 0" name="adj3"/>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200">
                <a:solidFill>
                  <a:schemeClr val="lt1"/>
                </a:solidFill>
                <a:latin typeface="Roboto"/>
                <a:ea typeface="Roboto"/>
                <a:cs typeface="Roboto"/>
                <a:sym typeface="Roboto"/>
              </a:rPr>
              <a:t>Today’s lesson links to these TOK concepts. </a:t>
            </a:r>
            <a:endParaRPr sz="2200">
              <a:solidFill>
                <a:schemeClr val="lt1"/>
              </a:solidFill>
              <a:latin typeface="Roboto"/>
              <a:ea typeface="Roboto"/>
              <a:cs typeface="Roboto"/>
              <a:sym typeface="Roboto"/>
            </a:endParaRPr>
          </a:p>
          <a:p>
            <a:pPr indent="0" lvl="0" marL="0" rtl="0" algn="l">
              <a:spcBef>
                <a:spcPts val="1200"/>
              </a:spcBef>
              <a:spcAft>
                <a:spcPts val="1200"/>
              </a:spcAft>
              <a:buNone/>
            </a:pPr>
            <a:r>
              <a:rPr lang="en-US" sz="2200">
                <a:solidFill>
                  <a:schemeClr val="lt1"/>
                </a:solidFill>
                <a:latin typeface="Roboto"/>
                <a:ea typeface="Roboto"/>
                <a:cs typeface="Roboto"/>
                <a:sym typeface="Roboto"/>
              </a:rPr>
              <a:t>By completing the activities, you will build knowledge that can help with your assessments.</a:t>
            </a:r>
            <a:endParaRPr sz="2200">
              <a:solidFill>
                <a:schemeClr val="lt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16" name="Shape 216"/>
        <p:cNvGrpSpPr/>
        <p:nvPr/>
      </p:nvGrpSpPr>
      <p:grpSpPr>
        <a:xfrm>
          <a:off x="0" y="0"/>
          <a:ext cx="0" cy="0"/>
          <a:chOff x="0" y="0"/>
          <a:chExt cx="0" cy="0"/>
        </a:xfrm>
      </p:grpSpPr>
      <p:sp>
        <p:nvSpPr>
          <p:cNvPr id="217" name="Google Shape;217;p30"/>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Cultural Authenticity</a:t>
            </a:r>
            <a:endParaRPr sz="3500"/>
          </a:p>
        </p:txBody>
      </p:sp>
      <p:sp>
        <p:nvSpPr>
          <p:cNvPr id="218" name="Google Shape;218;p30"/>
          <p:cNvSpPr txBox="1"/>
          <p:nvPr/>
        </p:nvSpPr>
        <p:spPr>
          <a:xfrm>
            <a:off x="525000" y="1280825"/>
            <a:ext cx="11142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accent2"/>
                </a:solidFill>
                <a:latin typeface="Roboto"/>
                <a:ea typeface="Roboto"/>
                <a:cs typeface="Roboto"/>
                <a:sym typeface="Roboto"/>
              </a:rPr>
              <a:t>Today’s lesson is based around a video discussing how our </a:t>
            </a:r>
            <a:r>
              <a:rPr lang="en-US" sz="2400">
                <a:solidFill>
                  <a:schemeClr val="accent2"/>
                </a:solidFill>
                <a:latin typeface="Roboto"/>
                <a:ea typeface="Roboto"/>
                <a:cs typeface="Roboto"/>
                <a:sym typeface="Roboto"/>
              </a:rPr>
              <a:t>fashion</a:t>
            </a:r>
            <a:r>
              <a:rPr lang="en-US" sz="2400">
                <a:solidFill>
                  <a:schemeClr val="accent2"/>
                </a:solidFill>
                <a:latin typeface="Roboto"/>
                <a:ea typeface="Roboto"/>
                <a:cs typeface="Roboto"/>
                <a:sym typeface="Roboto"/>
              </a:rPr>
              <a:t> choices reflect our values.</a:t>
            </a:r>
            <a:endParaRPr sz="2400">
              <a:solidFill>
                <a:schemeClr val="accent2"/>
              </a:solidFill>
              <a:latin typeface="Roboto"/>
              <a:ea typeface="Roboto"/>
              <a:cs typeface="Roboto"/>
              <a:sym typeface="Roboto"/>
            </a:endParaRPr>
          </a:p>
          <a:p>
            <a:pPr indent="0" lvl="0" marL="0" rtl="0" algn="ctr">
              <a:spcBef>
                <a:spcPts val="0"/>
              </a:spcBef>
              <a:spcAft>
                <a:spcPts val="0"/>
              </a:spcAft>
              <a:buNone/>
            </a:pPr>
            <a:r>
              <a:t/>
            </a:r>
            <a:endParaRPr sz="2400">
              <a:solidFill>
                <a:schemeClr val="accent2"/>
              </a:solidFill>
              <a:latin typeface="Roboto"/>
              <a:ea typeface="Roboto"/>
              <a:cs typeface="Roboto"/>
              <a:sym typeface="Roboto"/>
            </a:endParaRPr>
          </a:p>
        </p:txBody>
      </p:sp>
      <p:sp>
        <p:nvSpPr>
          <p:cNvPr id="219" name="Google Shape;219;p30"/>
          <p:cNvSpPr/>
          <p:nvPr/>
        </p:nvSpPr>
        <p:spPr>
          <a:xfrm>
            <a:off x="46008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1</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Share your own perspectives on cultural authenticity in fashion.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0" name="Google Shape;220;p30"/>
          <p:cNvSpPr/>
          <p:nvPr/>
        </p:nvSpPr>
        <p:spPr>
          <a:xfrm>
            <a:off x="4227850" y="2538900"/>
            <a:ext cx="37611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2</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Watch a video on the topic. Take notes on the main arguments and counterarguments, analyzing their strengths and weaknesses.</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
        <p:nvSpPr>
          <p:cNvPr id="221" name="Google Shape;221;p30"/>
          <p:cNvSpPr/>
          <p:nvPr/>
        </p:nvSpPr>
        <p:spPr>
          <a:xfrm>
            <a:off x="8323920" y="2538900"/>
            <a:ext cx="3408000" cy="29838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Step 3</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lang="en-US" sz="2200">
                <a:solidFill>
                  <a:srgbClr val="FFFFFF"/>
                </a:solidFill>
                <a:latin typeface="Roboto"/>
                <a:ea typeface="Roboto"/>
                <a:cs typeface="Roboto"/>
                <a:sym typeface="Roboto"/>
              </a:rPr>
              <a:t>Use your notes to add the strongest arguments and counterarguments to a Kialo discussion.</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ctr">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266925" y="2087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Terminology</a:t>
            </a:r>
            <a:endParaRPr sz="3500"/>
          </a:p>
        </p:txBody>
      </p:sp>
      <p:sp>
        <p:nvSpPr>
          <p:cNvPr id="227" name="Google Shape;227;p31"/>
          <p:cNvSpPr/>
          <p:nvPr/>
        </p:nvSpPr>
        <p:spPr>
          <a:xfrm>
            <a:off x="381030" y="1455850"/>
            <a:ext cx="3566100" cy="4352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rPr b="1" lang="en-US" sz="1900" u="sng">
                <a:solidFill>
                  <a:srgbClr val="FFFFFF"/>
                </a:solidFill>
                <a:latin typeface="Roboto"/>
                <a:ea typeface="Roboto"/>
                <a:cs typeface="Roboto"/>
                <a:sym typeface="Roboto"/>
              </a:rPr>
              <a:t>Cultural appreciation (Oxford Review)</a:t>
            </a:r>
            <a:endParaRPr b="1" sz="1900" u="sng">
              <a:solidFill>
                <a:srgbClr val="FFFFFF"/>
              </a:solidFill>
              <a:latin typeface="Roboto"/>
              <a:ea typeface="Roboto"/>
              <a:cs typeface="Roboto"/>
              <a:sym typeface="Roboto"/>
            </a:endParaRPr>
          </a:p>
          <a:p>
            <a:pPr indent="0" lvl="0" marL="0" rtl="0" algn="ctr">
              <a:spcBef>
                <a:spcPts val="1000"/>
              </a:spcBef>
              <a:spcAft>
                <a:spcPts val="0"/>
              </a:spcAft>
              <a:buNone/>
            </a:pPr>
            <a:r>
              <a:rPr lang="en-US" sz="1900">
                <a:solidFill>
                  <a:srgbClr val="FFFFFF"/>
                </a:solidFill>
                <a:latin typeface="Roboto"/>
                <a:ea typeface="Roboto"/>
                <a:cs typeface="Roboto"/>
                <a:sym typeface="Roboto"/>
              </a:rPr>
              <a:t>The respectful recognition and understanding of the cultural traditions, practices, and beliefs of a group that differs from one’s own.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l">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p:txBody>
      </p:sp>
      <p:sp>
        <p:nvSpPr>
          <p:cNvPr id="228" name="Google Shape;228;p31"/>
          <p:cNvSpPr/>
          <p:nvPr/>
        </p:nvSpPr>
        <p:spPr>
          <a:xfrm>
            <a:off x="4312950" y="1455850"/>
            <a:ext cx="3566100" cy="4352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rPr b="1" lang="en-US" sz="1900" u="sng">
                <a:solidFill>
                  <a:srgbClr val="FFFFFF"/>
                </a:solidFill>
                <a:latin typeface="Roboto"/>
                <a:ea typeface="Roboto"/>
                <a:cs typeface="Roboto"/>
                <a:sym typeface="Roboto"/>
              </a:rPr>
              <a:t>Indigenous</a:t>
            </a:r>
            <a:r>
              <a:rPr b="1" lang="en-US" sz="1900" u="sng">
                <a:solidFill>
                  <a:srgbClr val="FFFFFF"/>
                </a:solidFill>
                <a:latin typeface="Roboto"/>
                <a:ea typeface="Roboto"/>
                <a:cs typeface="Roboto"/>
                <a:sym typeface="Roboto"/>
              </a:rPr>
              <a:t> </a:t>
            </a:r>
            <a:r>
              <a:rPr b="1" lang="en-US" sz="1900" u="sng">
                <a:solidFill>
                  <a:srgbClr val="FFFFFF"/>
                </a:solidFill>
                <a:latin typeface="Roboto"/>
                <a:ea typeface="Roboto"/>
                <a:cs typeface="Roboto"/>
                <a:sym typeface="Roboto"/>
              </a:rPr>
              <a:t>knowledge</a:t>
            </a:r>
            <a:r>
              <a:rPr b="1" lang="en-US" sz="1900" u="sng">
                <a:solidFill>
                  <a:srgbClr val="FFFFFF"/>
                </a:solidFill>
                <a:latin typeface="Roboto"/>
                <a:ea typeface="Roboto"/>
                <a:cs typeface="Roboto"/>
                <a:sym typeface="Roboto"/>
              </a:rPr>
              <a:t> systems</a:t>
            </a:r>
            <a:endParaRPr b="1" sz="1900" u="sng">
              <a:solidFill>
                <a:srgbClr val="FFFFFF"/>
              </a:solidFill>
              <a:latin typeface="Roboto"/>
              <a:ea typeface="Roboto"/>
              <a:cs typeface="Roboto"/>
              <a:sym typeface="Roboto"/>
            </a:endParaRPr>
          </a:p>
          <a:p>
            <a:pPr indent="0" lvl="0" marL="0" rtl="0" algn="ctr">
              <a:spcBef>
                <a:spcPts val="1000"/>
              </a:spcBef>
              <a:spcAft>
                <a:spcPts val="0"/>
              </a:spcAft>
              <a:buNone/>
            </a:pPr>
            <a:r>
              <a:rPr lang="en-US" sz="1900">
                <a:solidFill>
                  <a:srgbClr val="FFFFFF"/>
                </a:solidFill>
                <a:latin typeface="Roboto"/>
                <a:ea typeface="Roboto"/>
                <a:cs typeface="Roboto"/>
                <a:sym typeface="Roboto"/>
              </a:rPr>
              <a:t>Ways of knowing rooted in community, land, history, and language.</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p:txBody>
      </p:sp>
      <p:sp>
        <p:nvSpPr>
          <p:cNvPr id="229" name="Google Shape;229;p31"/>
          <p:cNvSpPr/>
          <p:nvPr/>
        </p:nvSpPr>
        <p:spPr>
          <a:xfrm>
            <a:off x="8244870" y="1455850"/>
            <a:ext cx="3566100" cy="43524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1900" u="sng">
              <a:solidFill>
                <a:srgbClr val="FFFFFF"/>
              </a:solidFill>
              <a:latin typeface="Roboto"/>
              <a:ea typeface="Roboto"/>
              <a:cs typeface="Roboto"/>
              <a:sym typeface="Roboto"/>
            </a:endParaRPr>
          </a:p>
          <a:p>
            <a:pPr indent="0" lvl="0" marL="0" rtl="0" algn="ctr">
              <a:spcBef>
                <a:spcPts val="0"/>
              </a:spcBef>
              <a:spcAft>
                <a:spcPts val="0"/>
              </a:spcAft>
              <a:buNone/>
            </a:pPr>
            <a:r>
              <a:rPr b="1" lang="en-US" sz="1900" u="sng">
                <a:solidFill>
                  <a:srgbClr val="FFFFFF"/>
                </a:solidFill>
                <a:latin typeface="Roboto"/>
                <a:ea typeface="Roboto"/>
                <a:cs typeface="Roboto"/>
                <a:sym typeface="Roboto"/>
              </a:rPr>
              <a:t>Cultural appropriation (Oxford Languages)</a:t>
            </a:r>
            <a:endParaRPr b="1" sz="1900" u="sng">
              <a:solidFill>
                <a:srgbClr val="FFFFFF"/>
              </a:solidFill>
              <a:latin typeface="Roboto"/>
              <a:ea typeface="Roboto"/>
              <a:cs typeface="Roboto"/>
              <a:sym typeface="Roboto"/>
            </a:endParaRPr>
          </a:p>
          <a:p>
            <a:pPr indent="0" lvl="0" marL="0" rtl="0" algn="ctr">
              <a:spcBef>
                <a:spcPts val="1000"/>
              </a:spcBef>
              <a:spcAft>
                <a:spcPts val="0"/>
              </a:spcAft>
              <a:buNone/>
            </a:pPr>
            <a:r>
              <a:rPr lang="en-US" sz="1900">
                <a:solidFill>
                  <a:srgbClr val="FFFFFF"/>
                </a:solidFill>
                <a:latin typeface="Roboto"/>
                <a:ea typeface="Roboto"/>
                <a:cs typeface="Roboto"/>
                <a:sym typeface="Roboto"/>
              </a:rPr>
              <a:t>The unacknowledged or inappropriate adoption of the customs, practices, ideas, etc. of one people or society by members of another, typically more dominant, people or society.</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0"/>
              </a:spcBef>
              <a:spcAft>
                <a:spcPts val="0"/>
              </a:spcAft>
              <a:buNone/>
            </a:pPr>
            <a:r>
              <a:t/>
            </a:r>
            <a:endParaRPr sz="1900">
              <a:solidFill>
                <a:srgbClr val="FFFFFF"/>
              </a:solidFill>
              <a:latin typeface="Roboto"/>
              <a:ea typeface="Roboto"/>
              <a:cs typeface="Roboto"/>
              <a:sym typeface="Roboto"/>
            </a:endParaRPr>
          </a:p>
          <a:p>
            <a:pPr indent="0" lvl="0" marL="0" rtl="0" algn="ctr">
              <a:spcBef>
                <a:spcPts val="100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a:p>
            <a:pPr indent="0" lvl="0" marL="0" rtl="0" algn="l">
              <a:spcBef>
                <a:spcPts val="0"/>
              </a:spcBef>
              <a:spcAft>
                <a:spcPts val="0"/>
              </a:spcAft>
              <a:buNone/>
            </a:pPr>
            <a:r>
              <a:t/>
            </a:r>
            <a:endParaRPr sz="19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33" name="Shape 233"/>
        <p:cNvGrpSpPr/>
        <p:nvPr/>
      </p:nvGrpSpPr>
      <p:grpSpPr>
        <a:xfrm>
          <a:off x="0" y="0"/>
          <a:ext cx="0" cy="0"/>
          <a:chOff x="0" y="0"/>
          <a:chExt cx="0" cy="0"/>
        </a:xfrm>
      </p:grpSpPr>
      <p:sp>
        <p:nvSpPr>
          <p:cNvPr id="234" name="Google Shape;234;p32"/>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Cultural </a:t>
            </a:r>
            <a:r>
              <a:rPr lang="en-US" sz="3500"/>
              <a:t>Authenticity</a:t>
            </a:r>
            <a:endParaRPr sz="3500"/>
          </a:p>
        </p:txBody>
      </p:sp>
      <p:sp>
        <p:nvSpPr>
          <p:cNvPr id="235" name="Google Shape;235;p32"/>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200" u="sng">
              <a:solidFill>
                <a:srgbClr val="FFFFFF"/>
              </a:solidFill>
              <a:latin typeface="Roboto"/>
              <a:ea typeface="Roboto"/>
              <a:cs typeface="Roboto"/>
              <a:sym typeface="Roboto"/>
            </a:endParaRPr>
          </a:p>
          <a:p>
            <a:pPr indent="0" lvl="0" marL="0" rtl="0" algn="ctr">
              <a:spcBef>
                <a:spcPts val="0"/>
              </a:spcBef>
              <a:spcAft>
                <a:spcPts val="0"/>
              </a:spcAft>
              <a:buNone/>
            </a:pPr>
            <a:r>
              <a:rPr b="1" lang="en-US" sz="2200" u="sng">
                <a:solidFill>
                  <a:srgbClr val="FFFFFF"/>
                </a:solidFill>
                <a:latin typeface="Roboto"/>
                <a:ea typeface="Roboto"/>
                <a:cs typeface="Roboto"/>
                <a:sym typeface="Roboto"/>
              </a:rPr>
              <a:t>Class Discussion</a:t>
            </a:r>
            <a:endParaRPr b="1" sz="2200" u="sng">
              <a:solidFill>
                <a:srgbClr val="FFFFFF"/>
              </a:solidFill>
              <a:latin typeface="Roboto"/>
              <a:ea typeface="Roboto"/>
              <a:cs typeface="Roboto"/>
              <a:sym typeface="Roboto"/>
            </a:endParaRPr>
          </a:p>
          <a:p>
            <a:pPr indent="0" lvl="0" marL="0" rtl="0" algn="l">
              <a:spcBef>
                <a:spcPts val="1000"/>
              </a:spcBef>
              <a:spcAft>
                <a:spcPts val="0"/>
              </a:spcAft>
              <a:buNone/>
            </a:pPr>
            <a:r>
              <a:rPr lang="en-US" sz="2200">
                <a:solidFill>
                  <a:srgbClr val="FFFFFF"/>
                </a:solidFill>
                <a:latin typeface="Roboto"/>
                <a:ea typeface="Roboto"/>
                <a:cs typeface="Roboto"/>
                <a:sym typeface="Roboto"/>
              </a:rPr>
              <a:t>Can Indigenous fashion maintain its cultural authenticity in the global market?</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100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a:p>
            <a:pPr indent="0" lvl="0" marL="0" rtl="0" algn="l">
              <a:spcBef>
                <a:spcPts val="0"/>
              </a:spcBef>
              <a:spcAft>
                <a:spcPts val="0"/>
              </a:spcAft>
              <a:buNone/>
            </a:pPr>
            <a:r>
              <a:t/>
            </a:r>
            <a:endParaRPr sz="2200">
              <a:solidFill>
                <a:srgbClr val="FFFFFF"/>
              </a:solidFill>
              <a:latin typeface="Roboto"/>
              <a:ea typeface="Roboto"/>
              <a:cs typeface="Roboto"/>
              <a:sym typeface="Roboto"/>
            </a:endParaRPr>
          </a:p>
        </p:txBody>
      </p:sp>
      <p:pic>
        <p:nvPicPr>
          <p:cNvPr id="236" name="Google Shape;236;p32"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0" name="Shape 240"/>
        <p:cNvGrpSpPr/>
        <p:nvPr/>
      </p:nvGrpSpPr>
      <p:grpSpPr>
        <a:xfrm>
          <a:off x="0" y="0"/>
          <a:ext cx="0" cy="0"/>
          <a:chOff x="0" y="0"/>
          <a:chExt cx="0" cy="0"/>
        </a:xfrm>
      </p:grpSpPr>
      <p:sp>
        <p:nvSpPr>
          <p:cNvPr id="241" name="Google Shape;241;p33"/>
          <p:cNvSpPr txBox="1"/>
          <p:nvPr>
            <p:ph type="title"/>
          </p:nvPr>
        </p:nvSpPr>
        <p:spPr>
          <a:xfrm>
            <a:off x="266925" y="318150"/>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Introduction: </a:t>
            </a:r>
            <a:r>
              <a:rPr lang="en-US" sz="3500"/>
              <a:t>Cultural Authenticity</a:t>
            </a:r>
            <a:endParaRPr sz="3500"/>
          </a:p>
        </p:txBody>
      </p:sp>
      <p:sp>
        <p:nvSpPr>
          <p:cNvPr id="242" name="Google Shape;242;p33"/>
          <p:cNvSpPr/>
          <p:nvPr/>
        </p:nvSpPr>
        <p:spPr>
          <a:xfrm>
            <a:off x="316992" y="1937100"/>
            <a:ext cx="5486400" cy="2983800"/>
          </a:xfrm>
          <a:prstGeom prst="wedgeRoundRectCallout">
            <a:avLst>
              <a:gd fmla="val -47753" name="adj1"/>
              <a:gd fmla="val 67188" name="adj2"/>
              <a:gd fmla="val 0" name="adj3"/>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t/>
            </a:r>
            <a:endParaRPr b="1" sz="2000" u="sng">
              <a:solidFill>
                <a:srgbClr val="FFFFFF"/>
              </a:solidFill>
              <a:latin typeface="Roboto"/>
              <a:ea typeface="Roboto"/>
              <a:cs typeface="Roboto"/>
              <a:sym typeface="Roboto"/>
            </a:endParaRPr>
          </a:p>
          <a:p>
            <a:pPr indent="0" lvl="0" marL="0" rtl="0" algn="ctr">
              <a:spcBef>
                <a:spcPts val="0"/>
              </a:spcBef>
              <a:spcAft>
                <a:spcPts val="0"/>
              </a:spcAft>
              <a:buNone/>
            </a:pPr>
            <a:r>
              <a:rPr b="1" lang="en-US" sz="2000" u="sng">
                <a:solidFill>
                  <a:srgbClr val="FFFFFF"/>
                </a:solidFill>
                <a:latin typeface="Roboto"/>
                <a:ea typeface="Roboto"/>
                <a:cs typeface="Roboto"/>
                <a:sym typeface="Roboto"/>
              </a:rPr>
              <a:t>Class Discussion</a:t>
            </a:r>
            <a:endParaRPr b="1" sz="2000" u="sng">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Who has the right to use cultural symbols in fashion?</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Can a global industry like fashion engage with Indigenous cultures ethically?</a:t>
            </a:r>
            <a:endParaRPr sz="2000">
              <a:solidFill>
                <a:srgbClr val="FFFFFF"/>
              </a:solidFill>
              <a:latin typeface="Roboto"/>
              <a:ea typeface="Roboto"/>
              <a:cs typeface="Roboto"/>
              <a:sym typeface="Roboto"/>
            </a:endParaRPr>
          </a:p>
          <a:p>
            <a:pPr indent="0" lvl="0" marL="0" rtl="0" algn="l">
              <a:spcBef>
                <a:spcPts val="1000"/>
              </a:spcBef>
              <a:spcAft>
                <a:spcPts val="0"/>
              </a:spcAft>
              <a:buNone/>
            </a:pPr>
            <a:r>
              <a:rPr lang="en-US" sz="2000">
                <a:solidFill>
                  <a:srgbClr val="FFFFFF"/>
                </a:solidFill>
                <a:latin typeface="Roboto"/>
                <a:ea typeface="Roboto"/>
                <a:cs typeface="Roboto"/>
                <a:sym typeface="Roboto"/>
              </a:rPr>
              <a:t>What happens when cultural expression becomes commodified?</a:t>
            </a:r>
            <a:endParaRPr sz="2000">
              <a:solidFill>
                <a:srgbClr val="FFFFFF"/>
              </a:solidFill>
              <a:latin typeface="Roboto"/>
              <a:ea typeface="Roboto"/>
              <a:cs typeface="Roboto"/>
              <a:sym typeface="Roboto"/>
            </a:endParaRPr>
          </a:p>
          <a:p>
            <a:pPr indent="0" lvl="0" marL="0" rtl="0" algn="l">
              <a:spcBef>
                <a:spcPts val="100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a:p>
            <a:pPr indent="0" lvl="0" marL="0" rtl="0" algn="l">
              <a:spcBef>
                <a:spcPts val="0"/>
              </a:spcBef>
              <a:spcAft>
                <a:spcPts val="0"/>
              </a:spcAft>
              <a:buNone/>
            </a:pPr>
            <a:r>
              <a:t/>
            </a:r>
            <a:endParaRPr sz="2000">
              <a:solidFill>
                <a:srgbClr val="FFFFFF"/>
              </a:solidFill>
              <a:latin typeface="Roboto"/>
              <a:ea typeface="Roboto"/>
              <a:cs typeface="Roboto"/>
              <a:sym typeface="Roboto"/>
            </a:endParaRPr>
          </a:p>
        </p:txBody>
      </p:sp>
      <p:pic>
        <p:nvPicPr>
          <p:cNvPr id="243" name="Google Shape;243;p33" title="dicussionlightbulb.png"/>
          <p:cNvPicPr preferRelativeResize="0"/>
          <p:nvPr/>
        </p:nvPicPr>
        <p:blipFill>
          <a:blip r:embed="rId3">
            <a:alphaModFix/>
          </a:blip>
          <a:stretch>
            <a:fillRect/>
          </a:stretch>
        </p:blipFill>
        <p:spPr>
          <a:xfrm>
            <a:off x="6388608" y="1982401"/>
            <a:ext cx="5486400" cy="2893200"/>
          </a:xfrm>
          <a:prstGeom prst="roundRect">
            <a:avLst>
              <a:gd fmla="val 16667" name="adj"/>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266925" y="150375"/>
            <a:ext cx="11142000" cy="7851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500"/>
              <a:t>Listening Task: Sage Paul</a:t>
            </a:r>
            <a:endParaRPr sz="3500"/>
          </a:p>
        </p:txBody>
      </p:sp>
      <p:sp>
        <p:nvSpPr>
          <p:cNvPr id="249" name="Google Shape;249;p34"/>
          <p:cNvSpPr/>
          <p:nvPr/>
        </p:nvSpPr>
        <p:spPr>
          <a:xfrm>
            <a:off x="730500" y="4717575"/>
            <a:ext cx="10731000" cy="1330500"/>
          </a:xfrm>
          <a:prstGeom prst="roundRect">
            <a:avLst>
              <a:gd fmla="val 16667" name="adj"/>
            </a:avLst>
          </a:prstGeom>
          <a:solidFill>
            <a:srgbClr val="1D67AC"/>
          </a:solidFill>
          <a:ln cap="flat" cmpd="sng" w="9525">
            <a:solidFill>
              <a:srgbClr val="1D67AC"/>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As you watch the video, take notes on the key arguments and counterarguments. </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Analyze the strengths and weaknesses of each argument.</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Find other sources to support your analysis.</a:t>
            </a:r>
            <a:endParaRPr sz="1800">
              <a:solidFill>
                <a:srgbClr val="FFFFFF"/>
              </a:solidFill>
              <a:latin typeface="Roboto"/>
              <a:ea typeface="Roboto"/>
              <a:cs typeface="Roboto"/>
              <a:sym typeface="Roboto"/>
            </a:endParaRPr>
          </a:p>
          <a:p>
            <a:pPr indent="-342900" lvl="0" marL="457200" rtl="0" algn="l">
              <a:spcBef>
                <a:spcPts val="0"/>
              </a:spcBef>
              <a:spcAft>
                <a:spcPts val="0"/>
              </a:spcAft>
              <a:buClr>
                <a:srgbClr val="FFFFFF"/>
              </a:buClr>
              <a:buSzPts val="1800"/>
              <a:buFont typeface="Roboto"/>
              <a:buChar char="●"/>
            </a:pPr>
            <a:r>
              <a:rPr lang="en-US" sz="1800">
                <a:solidFill>
                  <a:srgbClr val="FFFFFF"/>
                </a:solidFill>
                <a:latin typeface="Roboto"/>
                <a:ea typeface="Roboto"/>
                <a:cs typeface="Roboto"/>
                <a:sym typeface="Roboto"/>
              </a:rPr>
              <a:t>You will need your notes for today’s Kialo discussion!</a:t>
            </a:r>
            <a:endParaRPr sz="1800">
              <a:solidFill>
                <a:srgbClr val="FFFFFF"/>
              </a:solidFill>
              <a:latin typeface="Roboto"/>
              <a:ea typeface="Roboto"/>
              <a:cs typeface="Roboto"/>
              <a:sym typeface="Roboto"/>
            </a:endParaRPr>
          </a:p>
        </p:txBody>
      </p:sp>
      <p:pic>
        <p:nvPicPr>
          <p:cNvPr descr="Fashion is not just about what we wear. In this talk, Sage Paul, award-winning fashion designer and Artistic Director of Indigenous Fashion Week Toronto, challenges us to redefine the way that we see fashion. Above style, how and where we purchase clothing is a political statement that reflects our values.  As an award-winning artist and recognized leader of Indigenous fashion, craft and textiles, Sage uses her work as a platform to amplify the visibility of Indigenous people, their culture and artistic practices. She’s the Founder and Artistic Director of Indigenous Fashion Week in Toronto that launched in spring 2018. This talk was given at a TEDx event using the TED conference format but independently organized by a local community. Learn more at https://www.ted.com/tedx" id="250" name="Google Shape;250;p34" title="Your clothes are the most political choice you make every day | Sage Paul | TEDxToronto">
            <a:hlinkClick r:id="rId3"/>
          </p:cNvPr>
          <p:cNvPicPr preferRelativeResize="0"/>
          <p:nvPr/>
        </p:nvPicPr>
        <p:blipFill>
          <a:blip r:embed="rId4">
            <a:alphaModFix/>
          </a:blip>
          <a:stretch>
            <a:fillRect/>
          </a:stretch>
        </p:blipFill>
        <p:spPr>
          <a:xfrm>
            <a:off x="3442873" y="1473963"/>
            <a:ext cx="5306275" cy="298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Effect filter="fade" transition="in">
                                      <p:cBhvr>
                                        <p:cTn dur="1000"/>
                                        <p:tgtEl>
                                          <p:spTgt spid="2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Effect filter="fade" transition="in">
                                      <p:cBhvr>
                                        <p:cTn dur="1000"/>
                                        <p:tgtEl>
                                          <p:spTgt spid="2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Effect filter="fade" transition="in">
                                      <p:cBhvr>
                                        <p:cTn dur="1000"/>
                                        <p:tgtEl>
                                          <p:spTgt spid="2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animEffect filter="fade" transition="in">
                                      <p:cBhvr>
                                        <p:cTn dur="1000"/>
                                        <p:tgtEl>
                                          <p:spTgt spid="24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