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ea06c30a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ea06c30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9c71feb7_0_3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9c71feb7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9c71feb7_0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9c71feb7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f9c71feb7_0_3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f9c71feb7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9c71feb7_0_3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9c71feb7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f9c71feb7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f9c71feb7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f9c71feb7_0_3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f9c71feb7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f9c71feb7_0_3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f9c71feb7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6966f58f4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36966f58f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9c71feb7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9c71feb7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c71feb7_0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c71feb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c71feb7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c71feb7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c71feb7_0_3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c71feb7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9c71feb7_0_3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9c71feb7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9c71feb7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9c71feb7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ea06c30a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ea06c30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6966f58f4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36966f58f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f9c71feb7_0_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f9c71feb7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beyondbuckskin.com/2017/04/oh-no-valentino-appropriation-and-case.html" TargetMode="External"/><Relationship Id="rId4" Type="http://schemas.openxmlformats.org/officeDocument/2006/relationships/image" Target="../media/image19.gif"/><Relationship Id="rId5" Type="http://schemas.openxmlformats.org/officeDocument/2006/relationships/image" Target="../media/image25.jpg"/><Relationship Id="rId6" Type="http://schemas.openxmlformats.org/officeDocument/2006/relationships/hyperlink" Target="https://commons.wikimedia.org/wiki/File:Manitoba_M%C3%A9tis_Federation_(54196024569).jp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bbc.co.uk/news/newsbeat-51177738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indigenousfashioncollective.org/" TargetMode="External"/><Relationship Id="rId6" Type="http://schemas.openxmlformats.org/officeDocument/2006/relationships/image" Target="../media/image24.png"/><Relationship Id="rId7" Type="http://schemas.openxmlformats.org/officeDocument/2006/relationships/hyperlink" Target="https://www.theguardian.com/fashion/2021/jun/01/mexico-accuses-zara-and-anthropologie-of-cultural-appropriation" TargetMode="External"/><Relationship Id="rId8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un.org/esa/socdev/unpfii/documents/5session_factsheet1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Relationship Id="rId5" Type="http://schemas.openxmlformats.org/officeDocument/2006/relationships/hyperlink" Target="https://www.yahoo.com/lifestyle/urban-outfitters-under-fire-for--navajo--collection.html?guccounter=1" TargetMode="External"/><Relationship Id="rId6" Type="http://schemas.openxmlformats.org/officeDocument/2006/relationships/hyperlink" Target="https://www.yahoo.com/lifestyle/urban-outfitters-under-fire-for--navajo--collection.html?guccounter=1" TargetMode="External"/><Relationship Id="rId7" Type="http://schemas.openxmlformats.org/officeDocument/2006/relationships/hyperlink" Target="https://commons.wikimedia.org/wiki/File:Navajo_Weaver,_Mesa_Verde_NP_200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53600" y="1544825"/>
            <a:ext cx="6671700" cy="297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Should cultural expressions, such as traditional fashion, belong only to their originating communities, or be open for global use?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282850"/>
            <a:ext cx="6671700" cy="134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Indigenous Societies:</a:t>
            </a:r>
            <a:br>
              <a:rPr lang="en-US" sz="2400"/>
            </a:br>
            <a:r>
              <a:rPr b="0" lang="en-US" sz="2400"/>
              <a:t>Cultural Ownership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1: Opening Debate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266925" y="106400"/>
            <a:ext cx="11142000" cy="13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Ownership of Indigenous Fashion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60" name="Google Shape;260;p35"/>
          <p:cNvSpPr/>
          <p:nvPr/>
        </p:nvSpPr>
        <p:spPr>
          <a:xfrm>
            <a:off x="323625" y="875900"/>
            <a:ext cx="11338800" cy="1172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 these images show?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Why might some people feel these designs are being appropriated?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kind of knowledge is embedded in these designs, and how is this knowledge justified?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1704600" y="2139575"/>
            <a:ext cx="87828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hlink"/>
                </a:solidFill>
                <a:hlinkClick r:id="rId3"/>
              </a:rPr>
              <a:t>Oh No, Valentino | Appropriation and the Case of the Stolen Beadwork</a:t>
            </a:r>
            <a:endParaRPr b="1" sz="2000"/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62" name="Google Shape;262;p35" title="unnamed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300" y="2720750"/>
            <a:ext cx="2282473" cy="299094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3" name="Google Shape;263;p35" title="Manitoba_Métis_Federation_(54196024569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825" y="2720738"/>
            <a:ext cx="4557650" cy="299095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4" name="Google Shape;264;p35"/>
          <p:cNvSpPr txBox="1"/>
          <p:nvPr/>
        </p:nvSpPr>
        <p:spPr>
          <a:xfrm>
            <a:off x="9226625" y="5711700"/>
            <a:ext cx="70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6"/>
              </a:rPr>
              <a:t>Source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266925" y="1064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Ownership of Indigenous Fashion</a:t>
            </a:r>
            <a:endParaRPr sz="3500"/>
          </a:p>
        </p:txBody>
      </p:sp>
      <p:pic>
        <p:nvPicPr>
          <p:cNvPr id="270" name="Google Shape;270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6049" y="2190775"/>
            <a:ext cx="3398491" cy="29602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1" name="Google Shape;271;p3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0238" y="2190775"/>
            <a:ext cx="4086261" cy="29602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2" name="Google Shape;272;p3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7470" y="2190775"/>
            <a:ext cx="3467971" cy="29602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3" name="Google Shape;273;p36"/>
          <p:cNvSpPr txBox="1"/>
          <p:nvPr/>
        </p:nvSpPr>
        <p:spPr>
          <a:xfrm>
            <a:off x="266925" y="1122875"/>
            <a:ext cx="1191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Use the links below for further research.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/>
          <p:nvPr>
            <p:ph type="title"/>
          </p:nvPr>
        </p:nvSpPr>
        <p:spPr>
          <a:xfrm>
            <a:off x="339050" y="118025"/>
            <a:ext cx="11667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</a:t>
            </a:r>
            <a:r>
              <a:rPr lang="en-US" sz="3000"/>
              <a:t>Should cultural expressions belong only to their originating communities, or be open for global use?</a:t>
            </a:r>
            <a:endParaRPr sz="3000"/>
          </a:p>
        </p:txBody>
      </p:sp>
      <p:sp>
        <p:nvSpPr>
          <p:cNvPr id="279" name="Google Shape;279;p37"/>
          <p:cNvSpPr/>
          <p:nvPr/>
        </p:nvSpPr>
        <p:spPr>
          <a:xfrm>
            <a:off x="280425" y="1937100"/>
            <a:ext cx="49572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 that you’ve had chance to discuss your initial thoughts, you are going to add your ideas to a Kialo discussion.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Let’s learn more about having an </a:t>
            </a: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in-depth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discussion on Kialo.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0" name="Google Shape;280;p37" title="Discussion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425" y="1287725"/>
            <a:ext cx="6175652" cy="46317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138" y="4628100"/>
            <a:ext cx="7543800" cy="923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6" name="Google Shape;286;p38"/>
          <p:cNvSpPr txBox="1"/>
          <p:nvPr/>
        </p:nvSpPr>
        <p:spPr>
          <a:xfrm>
            <a:off x="1099050" y="1062725"/>
            <a:ext cx="1051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On Kialo, the discussion is represented by an argument tree.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pros are green and the cons are red.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7" name="Google Shape;28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575" y="2426038"/>
            <a:ext cx="2828925" cy="1762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8" name="Google Shape;288;p38"/>
          <p:cNvSpPr txBox="1"/>
          <p:nvPr>
            <p:ph type="title"/>
          </p:nvPr>
        </p:nvSpPr>
        <p:spPr>
          <a:xfrm>
            <a:off x="174975" y="180250"/>
            <a:ext cx="11667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89" name="Google Shape;289;p38"/>
          <p:cNvSpPr/>
          <p:nvPr/>
        </p:nvSpPr>
        <p:spPr>
          <a:xfrm>
            <a:off x="418350" y="2375900"/>
            <a:ext cx="32952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Here are two Kialo argument trees.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one represents a more in-depth discussion?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22" y="1523350"/>
            <a:ext cx="5757751" cy="705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5" name="Google Shape;29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138" y="1260075"/>
            <a:ext cx="3063375" cy="1908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6" name="Google Shape;296;p39"/>
          <p:cNvSpPr txBox="1"/>
          <p:nvPr>
            <p:ph type="title"/>
          </p:nvPr>
        </p:nvSpPr>
        <p:spPr>
          <a:xfrm>
            <a:off x="328100" y="158375"/>
            <a:ext cx="11667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97" name="Google Shape;297;p39"/>
          <p:cNvSpPr/>
          <p:nvPr/>
        </p:nvSpPr>
        <p:spPr>
          <a:xfrm>
            <a:off x="845200" y="2432525"/>
            <a:ext cx="4918800" cy="31266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everyone has added their own perspective on the thesis.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Some perspectives might be repeated.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Students have not engaged with their peers’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is unlikely to be an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9"/>
          <p:cNvSpPr/>
          <p:nvPr/>
        </p:nvSpPr>
        <p:spPr>
          <a:xfrm>
            <a:off x="7107025" y="3332225"/>
            <a:ext cx="4605600" cy="22269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students have added their perspective on the thesis, developed their arguments, and responded to other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results in a more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/>
          <p:nvPr>
            <p:ph type="title"/>
          </p:nvPr>
        </p:nvSpPr>
        <p:spPr>
          <a:xfrm>
            <a:off x="339050" y="130100"/>
            <a:ext cx="11142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</a:t>
            </a:r>
            <a:r>
              <a:rPr lang="en-US" sz="3000"/>
              <a:t>Should cultural expressions belong only to their originating communities, or be open for global use?</a:t>
            </a:r>
            <a:endParaRPr sz="3000"/>
          </a:p>
        </p:txBody>
      </p:sp>
      <p:sp>
        <p:nvSpPr>
          <p:cNvPr id="304" name="Google Shape;304;p40"/>
          <p:cNvSpPr/>
          <p:nvPr/>
        </p:nvSpPr>
        <p:spPr>
          <a:xfrm>
            <a:off x="705975" y="1876575"/>
            <a:ext cx="10629600" cy="3419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Building Arguments</a:t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1: Choose the starter claim you most agree with.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2: Develop this claim by adding at least two pros.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3: Add at least two cons to represent an alternative perspective.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4: Repeat this for at least two other starter 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5: Your peers will also add claims to the discussion. Try to respond to at least three of these.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40"/>
          <p:cNvSpPr txBox="1"/>
          <p:nvPr/>
        </p:nvSpPr>
        <p:spPr>
          <a:xfrm>
            <a:off x="911000" y="1227800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Let’s apply this to a discussion!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6" name="Google Shape;306;p40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0421" y="2612807"/>
            <a:ext cx="1046951" cy="8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 txBox="1"/>
          <p:nvPr/>
        </p:nvSpPr>
        <p:spPr>
          <a:xfrm>
            <a:off x="911000" y="5390950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Check the argument tree: How deep is the discussion?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/>
          <p:nvPr>
            <p:ph type="title"/>
          </p:nvPr>
        </p:nvSpPr>
        <p:spPr>
          <a:xfrm>
            <a:off x="266925" y="219700"/>
            <a:ext cx="116784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Ownership of </a:t>
            </a:r>
            <a:r>
              <a:rPr lang="en-US" sz="3500"/>
              <a:t>Indigenous</a:t>
            </a:r>
            <a:r>
              <a:rPr lang="en-US" sz="3500"/>
              <a:t> Fashion</a:t>
            </a:r>
            <a:endParaRPr sz="3500"/>
          </a:p>
        </p:txBody>
      </p:sp>
      <p:sp>
        <p:nvSpPr>
          <p:cNvPr id="313" name="Google Shape;313;p41"/>
          <p:cNvSpPr/>
          <p:nvPr/>
        </p:nvSpPr>
        <p:spPr>
          <a:xfrm>
            <a:off x="355651" y="1686350"/>
            <a:ext cx="5815200" cy="29838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has the authority to decide whether cultural knowledge should be protected, shared, or commercialized?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debate over cultural appropriation primarily about ethics, economics, or power?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social, historical, and political contexts shape our understanding of “ownership” in culture?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4" name="Google Shape;314;p4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/>
          <p:nvPr>
            <p:ph type="title"/>
          </p:nvPr>
        </p:nvSpPr>
        <p:spPr>
          <a:xfrm>
            <a:off x="266925" y="208775"/>
            <a:ext cx="117114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Exit Ticket Task: </a:t>
            </a:r>
            <a:r>
              <a:rPr lang="en-US" sz="3500"/>
              <a:t>Ownership of Indigenous Fashion</a:t>
            </a:r>
            <a:endParaRPr sz="3500"/>
          </a:p>
        </p:txBody>
      </p:sp>
      <p:sp>
        <p:nvSpPr>
          <p:cNvPr id="320" name="Google Shape;320;p42"/>
          <p:cNvSpPr/>
          <p:nvPr/>
        </p:nvSpPr>
        <p:spPr>
          <a:xfrm>
            <a:off x="355651" y="1686350"/>
            <a:ext cx="5815200" cy="29838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the use of Indigenous designs by non-Indigenous brands ever be truly respectful — or is it always extractive?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your own cultural background and values influence the way you see this issue?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responsibilities do individuals and institutions have when engaging with knowledge rooted in marginalized cultures?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1" name="Google Shape;321;p42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/>
          <p:nvPr>
            <p:ph type="title"/>
          </p:nvPr>
        </p:nvSpPr>
        <p:spPr>
          <a:xfrm>
            <a:off x="304800" y="265650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27" name="Google Shape;327;p43"/>
          <p:cNvSpPr txBox="1"/>
          <p:nvPr>
            <p:ph type="title"/>
          </p:nvPr>
        </p:nvSpPr>
        <p:spPr>
          <a:xfrm>
            <a:off x="1118600" y="1516925"/>
            <a:ext cx="5917500" cy="257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Explore diverse perspectives on intellectual property, cultural appropriation, and the ownership of traditional knowledge.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Recognize the tension between creative freedom and the protection of </a:t>
            </a:r>
            <a:r>
              <a:rPr lang="en-US" sz="2500"/>
              <a:t>Indigenous</a:t>
            </a:r>
            <a:r>
              <a:rPr lang="en-US" sz="2500"/>
              <a:t> cultural heritage.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Introduce the concepts of ownership and power in relation to cultural knowledge.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328" name="Google Shape;3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63" y="1658300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63" y="3298250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63" y="4577225"/>
            <a:ext cx="565623" cy="56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1650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95" name="Google Shape;195;p27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713" y="2270450"/>
            <a:ext cx="6344566" cy="35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304800" y="265650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1118600" y="1516925"/>
            <a:ext cx="5917500" cy="257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Explore diverse perspectives on intellectual property, cultural appropriation, and the ownership of traditional knowledge.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Recognize the tension between creative freedom and the protection of </a:t>
            </a:r>
            <a:r>
              <a:rPr lang="en-US" sz="2500"/>
              <a:t>Indigenous</a:t>
            </a:r>
            <a:r>
              <a:rPr lang="en-US" sz="2500"/>
              <a:t> cultural heritage.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Introduce the concepts of ownership and power in relation to cultural knowledge.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63" y="1658300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63" y="3298250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63" y="4577225"/>
            <a:ext cx="565623" cy="56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10" name="Google Shape;210;p29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1" name="Google Shape;211;p29"/>
          <p:cNvSpPr/>
          <p:nvPr/>
        </p:nvSpPr>
        <p:spPr>
          <a:xfrm>
            <a:off x="166925" y="1146725"/>
            <a:ext cx="6860700" cy="46881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 controls how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Indigenous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cultural knowledge is used, valued, or commercialized in global fashion?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different cultural backgrounds shape contrasting views on appropriation, ownership, and creativity?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Culture: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is knowledge embedded in fashion expressions, and what happens when cultural meaning is removed from its original context?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266925" y="2197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Ownership of Indigenous Fashion</a:t>
            </a:r>
            <a:endParaRPr sz="3500"/>
          </a:p>
        </p:txBody>
      </p:sp>
      <p:sp>
        <p:nvSpPr>
          <p:cNvPr id="218" name="Google Shape;218;p30"/>
          <p:cNvSpPr txBox="1"/>
          <p:nvPr/>
        </p:nvSpPr>
        <p:spPr>
          <a:xfrm>
            <a:off x="203100" y="1243200"/>
            <a:ext cx="1191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sharing your </a:t>
            </a:r>
            <a:r>
              <a:rPr b="1" lang="en-US" sz="2400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existing</a:t>
            </a: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knowledge and perspectives on the ownership of Indigenous fashion.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 the class’s initial response to the question.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 your existing knowledge and perspectives and respond to those of your peers in an in-depth Kialo discussion.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use of Indigenous designs by non-Indigenous people.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266925" y="2087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Ownership of </a:t>
            </a:r>
            <a:r>
              <a:rPr lang="en-US" sz="3500"/>
              <a:t>Indigenous Fashion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Should cultural expressions, such as traditional fashion, belong only to their originating communities, or be open for global use?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3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266925" y="2087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Terminology</a:t>
            </a:r>
            <a:endParaRPr sz="3500"/>
          </a:p>
        </p:txBody>
      </p:sp>
      <p:sp>
        <p:nvSpPr>
          <p:cNvPr id="234" name="Google Shape;234;p32"/>
          <p:cNvSpPr/>
          <p:nvPr/>
        </p:nvSpPr>
        <p:spPr>
          <a:xfrm>
            <a:off x="287700" y="2109700"/>
            <a:ext cx="11616600" cy="35916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UN’s understands that Indigenous peoples: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self-identify as Indigenous peoples at the individual level and are accepted by the community as their member;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maintain historical continuity with pre-colonial and/or pre-settler societies;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have strong link to territories and surrounding natural resources;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have distinct social, economic or political systems;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have a distinct language, culture and beliefs;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form non-dominant groups of society;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resolve to maintain and reproduce their ancestral environments and systems as distinctive peoples and communities.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203100" y="1090075"/>
            <a:ext cx="1191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According to the UN, the most fruitful approach is to identify, rather than define Indigenous peoples.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7659275" y="5701300"/>
            <a:ext cx="4089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</a:rPr>
              <a:t>Source:</a:t>
            </a:r>
            <a:r>
              <a:rPr lang="en-US" sz="1100"/>
              <a:t> 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UN Factsheet, Indigenous Peoples, Indigenous Voices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266925" y="2087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Terminology</a:t>
            </a:r>
            <a:endParaRPr sz="3500"/>
          </a:p>
        </p:txBody>
      </p:sp>
      <p:sp>
        <p:nvSpPr>
          <p:cNvPr id="242" name="Google Shape;242;p33"/>
          <p:cNvSpPr/>
          <p:nvPr/>
        </p:nvSpPr>
        <p:spPr>
          <a:xfrm>
            <a:off x="381030" y="1455850"/>
            <a:ext cx="3566100" cy="4352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Intellectual property (GOV.UK)</a:t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Intellectual property is something that you create using your mind, for example, a story, an invention, an artistic work, or a symbol.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4312950" y="1455850"/>
            <a:ext cx="3566100" cy="4352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Cultural heritage (UNESCO)</a:t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Cultural heritage includes artifacts, monuments, a groups of buildings and sites, and museums that have a diversity of values including symbolic, historic, artistic, aesthetic, ethnological or anthropological, scientific, and social significance. 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8244870" y="1455850"/>
            <a:ext cx="3566100" cy="4352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Cultural appropriation (Oxford Languages)</a:t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Cultural appropriation is t</a:t>
            </a: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 unacknowledged or inappropriate adoption of the customs, practices, ideas, etc. of one people or society by members of another, typically more dominant, people or society.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>
            <p:ph type="title"/>
          </p:nvPr>
        </p:nvSpPr>
        <p:spPr>
          <a:xfrm>
            <a:off x="266925" y="106400"/>
            <a:ext cx="11142000" cy="13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Ownership of Indigenous Fashion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50" name="Google Shape;250;p34"/>
          <p:cNvSpPr/>
          <p:nvPr/>
        </p:nvSpPr>
        <p:spPr>
          <a:xfrm>
            <a:off x="323625" y="891500"/>
            <a:ext cx="11338800" cy="1172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 these images show?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Why might some people feel these designs are being appropriated?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kind of knowledge is embedded in these designs, and how is this knowledge justified?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1" name="Google Shape;251;p34" title="navajo-urban-outfitters-630_202909.jpg"/>
          <p:cNvPicPr preferRelativeResize="0"/>
          <p:nvPr/>
        </p:nvPicPr>
        <p:blipFill rotWithShape="1">
          <a:blip r:embed="rId3">
            <a:alphaModFix/>
          </a:blip>
          <a:srcRect b="0" l="17969" r="17763" t="0"/>
          <a:stretch/>
        </p:blipFill>
        <p:spPr>
          <a:xfrm>
            <a:off x="1882650" y="2847900"/>
            <a:ext cx="4034851" cy="29896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2" name="Google Shape;252;p34" title="Navajo_Weaver,_Mesa_Verde_NP_200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7435" y="2847900"/>
            <a:ext cx="3986250" cy="29896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3" name="Google Shape;253;p34"/>
          <p:cNvSpPr txBox="1"/>
          <p:nvPr/>
        </p:nvSpPr>
        <p:spPr>
          <a:xfrm>
            <a:off x="2309250" y="2195675"/>
            <a:ext cx="71751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hlink"/>
                </a:solidFill>
                <a:hlinkClick r:id="rId5"/>
              </a:rPr>
              <a:t>Urban Outfitters under fire for 'Navajo' collectio</a:t>
            </a:r>
            <a:r>
              <a:rPr b="1" lang="en-US" sz="2000" u="sng">
                <a:solidFill>
                  <a:schemeClr val="hlink"/>
                </a:solidFill>
                <a:hlinkClick r:id="rId6"/>
              </a:rPr>
              <a:t>n</a:t>
            </a:r>
            <a:endParaRPr b="1" sz="20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254" name="Google Shape;254;p34"/>
          <p:cNvSpPr txBox="1"/>
          <p:nvPr/>
        </p:nvSpPr>
        <p:spPr>
          <a:xfrm>
            <a:off x="9606350" y="5765925"/>
            <a:ext cx="8679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7"/>
              </a:rPr>
              <a:t>Source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