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
      <p:font typeface="Roboto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Medium-regular.fntdata"/><Relationship Id="rId25" Type="http://schemas.openxmlformats.org/officeDocument/2006/relationships/font" Target="fonts/Roboto-boldItalic.fntdata"/><Relationship Id="rId28" Type="http://schemas.openxmlformats.org/officeDocument/2006/relationships/font" Target="fonts/RobotoMedium-italic.fntdata"/><Relationship Id="rId27" Type="http://schemas.openxmlformats.org/officeDocument/2006/relationships/font" Target="fonts/Roboto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8b96aaa65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d8b96aaa6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d8b96aaa6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d8b96aaa6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8b96aaa65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d8b96aaa6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d8b96aaa65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d8b96aaa6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27dcf761a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27dcf761a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d8b96aaa65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d8b96aaa6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5186abd6be_3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5186abd6be_3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68550efa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268550ef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268550efa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268550ef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3f6da1022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3f6da102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268550efa8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268550efa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268550efa8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268550efa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99181916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29918191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7dcf761af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27dcf761a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7dcf761af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7dcf761a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www.youtube.com/watch?v=_U4KzXn9RNg" TargetMode="External"/><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AeSf0j4cXMU" TargetMode="Externa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2383050"/>
            <a:ext cx="6671700" cy="3387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How power and bias influence historical narratives</a:t>
            </a:r>
            <a:endParaRPr sz="4000"/>
          </a:p>
        </p:txBody>
      </p:sp>
      <p:sp>
        <p:nvSpPr>
          <p:cNvPr id="187" name="Google Shape;187;p26"/>
          <p:cNvSpPr txBox="1"/>
          <p:nvPr/>
        </p:nvSpPr>
        <p:spPr>
          <a:xfrm>
            <a:off x="304800" y="5215400"/>
            <a:ext cx="6671700" cy="102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FFFFFF"/>
                </a:solidFill>
                <a:latin typeface="Roboto"/>
                <a:ea typeface="Roboto"/>
                <a:cs typeface="Roboto"/>
                <a:sym typeface="Roboto"/>
              </a:rPr>
              <a:t>Knowledge and the Knower: </a:t>
            </a:r>
            <a:r>
              <a:rPr lang="en-US" sz="2400">
                <a:solidFill>
                  <a:srgbClr val="FFFFFF"/>
                </a:solidFill>
                <a:latin typeface="Roboto"/>
                <a:ea typeface="Roboto"/>
                <a:cs typeface="Roboto"/>
                <a:sym typeface="Roboto"/>
              </a:rPr>
              <a:t>Personal Memory or Shared Memory</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US" sz="2400">
                <a:solidFill>
                  <a:srgbClr val="FFFFFF"/>
                </a:solidFill>
                <a:latin typeface="Roboto"/>
                <a:ea typeface="Roboto"/>
                <a:cs typeface="Roboto"/>
                <a:sym typeface="Roboto"/>
              </a:rPr>
              <a:t>Lesson 3: Listening Task</a:t>
            </a:r>
            <a:endParaRPr sz="24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8" name="Shape 268"/>
        <p:cNvGrpSpPr/>
        <p:nvPr/>
      </p:nvGrpSpPr>
      <p:grpSpPr>
        <a:xfrm>
          <a:off x="0" y="0"/>
          <a:ext cx="0" cy="0"/>
          <a:chOff x="0" y="0"/>
          <a:chExt cx="0" cy="0"/>
        </a:xfrm>
      </p:grpSpPr>
      <p:cxnSp>
        <p:nvCxnSpPr>
          <p:cNvPr id="269" name="Google Shape;269;p35"/>
          <p:cNvCxnSpPr/>
          <p:nvPr/>
        </p:nvCxnSpPr>
        <p:spPr>
          <a:xfrm>
            <a:off x="8496788" y="1894050"/>
            <a:ext cx="0" cy="2581200"/>
          </a:xfrm>
          <a:prstGeom prst="straightConnector1">
            <a:avLst/>
          </a:prstGeom>
          <a:noFill/>
          <a:ln cap="flat" cmpd="sng" w="19050">
            <a:solidFill>
              <a:schemeClr val="dk2"/>
            </a:solidFill>
            <a:prstDash val="solid"/>
            <a:round/>
            <a:headEnd len="med" w="med" type="none"/>
            <a:tailEnd len="med" w="med" type="none"/>
          </a:ln>
        </p:spPr>
      </p:cxnSp>
      <p:cxnSp>
        <p:nvCxnSpPr>
          <p:cNvPr id="270" name="Google Shape;270;p35"/>
          <p:cNvCxnSpPr/>
          <p:nvPr/>
        </p:nvCxnSpPr>
        <p:spPr>
          <a:xfrm>
            <a:off x="3610750" y="2124475"/>
            <a:ext cx="0" cy="2581200"/>
          </a:xfrm>
          <a:prstGeom prst="straightConnector1">
            <a:avLst/>
          </a:prstGeom>
          <a:noFill/>
          <a:ln cap="flat" cmpd="sng" w="19050">
            <a:solidFill>
              <a:schemeClr val="dk2"/>
            </a:solidFill>
            <a:prstDash val="solid"/>
            <a:round/>
            <a:headEnd len="med" w="med" type="none"/>
            <a:tailEnd len="med" w="med" type="none"/>
          </a:ln>
        </p:spPr>
      </p:cxnSp>
      <p:grpSp>
        <p:nvGrpSpPr>
          <p:cNvPr id="271" name="Google Shape;271;p35"/>
          <p:cNvGrpSpPr/>
          <p:nvPr/>
        </p:nvGrpSpPr>
        <p:grpSpPr>
          <a:xfrm>
            <a:off x="1381523" y="2426325"/>
            <a:ext cx="4627431" cy="1219350"/>
            <a:chOff x="1381523" y="2426325"/>
            <a:chExt cx="4627431" cy="1219350"/>
          </a:xfrm>
        </p:grpSpPr>
        <p:pic>
          <p:nvPicPr>
            <p:cNvPr id="272" name="Google Shape;272;p35"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73" name="Google Shape;273;p35"/>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Historians interpret events based on their own cultural and social backgrounds.</a:t>
              </a:r>
              <a:endParaRPr sz="1500">
                <a:solidFill>
                  <a:schemeClr val="dk1"/>
                </a:solidFill>
              </a:endParaRPr>
            </a:p>
          </p:txBody>
        </p:sp>
      </p:grpSp>
      <p:grpSp>
        <p:nvGrpSpPr>
          <p:cNvPr id="274" name="Google Shape;274;p35"/>
          <p:cNvGrpSpPr/>
          <p:nvPr/>
        </p:nvGrpSpPr>
        <p:grpSpPr>
          <a:xfrm>
            <a:off x="6183074" y="2422387"/>
            <a:ext cx="4627426" cy="1227225"/>
            <a:chOff x="6183074" y="2422387"/>
            <a:chExt cx="4627426" cy="1227225"/>
          </a:xfrm>
        </p:grpSpPr>
        <p:pic>
          <p:nvPicPr>
            <p:cNvPr id="275" name="Google Shape;275;p35"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276" name="Google Shape;276;p35"/>
            <p:cNvSpPr txBox="1"/>
            <p:nvPr/>
          </p:nvSpPr>
          <p:spPr>
            <a:xfrm>
              <a:off x="6340000" y="2835350"/>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While perspectives influence history, historians follow rigorous methods to minimize bias.</a:t>
              </a:r>
              <a:endParaRPr sz="1500">
                <a:solidFill>
                  <a:schemeClr val="dk1"/>
                </a:solidFill>
              </a:endParaRPr>
            </a:p>
          </p:txBody>
        </p:sp>
      </p:grpSp>
      <p:grpSp>
        <p:nvGrpSpPr>
          <p:cNvPr id="277" name="Google Shape;277;p35"/>
          <p:cNvGrpSpPr/>
          <p:nvPr/>
        </p:nvGrpSpPr>
        <p:grpSpPr>
          <a:xfrm>
            <a:off x="1381510" y="3931750"/>
            <a:ext cx="4627431" cy="1219350"/>
            <a:chOff x="1381510" y="3931750"/>
            <a:chExt cx="4627431" cy="1219350"/>
          </a:xfrm>
        </p:grpSpPr>
        <p:pic>
          <p:nvPicPr>
            <p:cNvPr id="278" name="Google Shape;278;p35"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79" name="Google Shape;279;p35"/>
            <p:cNvSpPr txBox="1"/>
            <p:nvPr/>
          </p:nvSpPr>
          <p:spPr>
            <a:xfrm>
              <a:off x="1476125" y="43407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This can lead to bias in how history is recorded.</a:t>
              </a:r>
              <a:endParaRPr sz="1500">
                <a:solidFill>
                  <a:schemeClr val="dk1"/>
                </a:solidFill>
              </a:endParaRPr>
            </a:p>
          </p:txBody>
        </p:sp>
      </p:grpSp>
      <p:grpSp>
        <p:nvGrpSpPr>
          <p:cNvPr id="280" name="Google Shape;280;p35"/>
          <p:cNvGrpSpPr/>
          <p:nvPr/>
        </p:nvGrpSpPr>
        <p:grpSpPr>
          <a:xfrm>
            <a:off x="6183061" y="3927812"/>
            <a:ext cx="4627426" cy="1227225"/>
            <a:chOff x="6183061" y="3927812"/>
            <a:chExt cx="4627426" cy="1227225"/>
          </a:xfrm>
        </p:grpSpPr>
        <p:pic>
          <p:nvPicPr>
            <p:cNvPr id="281" name="Google Shape;281;p35" title="Con Snip Blank.png"/>
            <p:cNvPicPr preferRelativeResize="0"/>
            <p:nvPr/>
          </p:nvPicPr>
          <p:blipFill>
            <a:blip r:embed="rId4">
              <a:alphaModFix/>
            </a:blip>
            <a:stretch>
              <a:fillRect/>
            </a:stretch>
          </p:blipFill>
          <p:spPr>
            <a:xfrm>
              <a:off x="6183061" y="3927812"/>
              <a:ext cx="4627426" cy="1227225"/>
            </a:xfrm>
            <a:prstGeom prst="rect">
              <a:avLst/>
            </a:prstGeom>
            <a:noFill/>
            <a:ln cap="flat" cmpd="sng" w="19050">
              <a:solidFill>
                <a:srgbClr val="CC4125"/>
              </a:solidFill>
              <a:prstDash val="solid"/>
              <a:round/>
              <a:headEnd len="sm" w="sm" type="none"/>
              <a:tailEnd len="sm" w="sm" type="none"/>
            </a:ln>
          </p:spPr>
        </p:pic>
        <p:sp>
          <p:nvSpPr>
            <p:cNvPr id="282" name="Google Shape;282;p35"/>
            <p:cNvSpPr txBox="1"/>
            <p:nvPr/>
          </p:nvSpPr>
          <p:spPr>
            <a:xfrm>
              <a:off x="6339999" y="4340775"/>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These methods include </a:t>
              </a:r>
              <a:r>
                <a:rPr lang="en-US" sz="1500">
                  <a:solidFill>
                    <a:schemeClr val="dk1"/>
                  </a:solidFill>
                </a:rPr>
                <a:t>archival research and peer review.</a:t>
              </a:r>
              <a:endParaRPr sz="1500">
                <a:solidFill>
                  <a:schemeClr val="dk1"/>
                </a:solidFill>
              </a:endParaRPr>
            </a:p>
          </p:txBody>
        </p:sp>
      </p:grpSp>
      <p:sp>
        <p:nvSpPr>
          <p:cNvPr id="283" name="Google Shape;283;p35"/>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Example Claims</a:t>
            </a:r>
            <a:endParaRPr sz="3500"/>
          </a:p>
        </p:txBody>
      </p:sp>
      <p:pic>
        <p:nvPicPr>
          <p:cNvPr id="284" name="Google Shape;284;p35"/>
          <p:cNvPicPr preferRelativeResize="0"/>
          <p:nvPr/>
        </p:nvPicPr>
        <p:blipFill>
          <a:blip r:embed="rId5">
            <a:alphaModFix/>
          </a:blip>
          <a:stretch>
            <a:fillRect/>
          </a:stretch>
        </p:blipFill>
        <p:spPr>
          <a:xfrm>
            <a:off x="1452813" y="1179625"/>
            <a:ext cx="9286372" cy="98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88" name="Shape 288"/>
        <p:cNvGrpSpPr/>
        <p:nvPr/>
      </p:nvGrpSpPr>
      <p:grpSpPr>
        <a:xfrm>
          <a:off x="0" y="0"/>
          <a:ext cx="0" cy="0"/>
          <a:chOff x="0" y="0"/>
          <a:chExt cx="0" cy="0"/>
        </a:xfrm>
      </p:grpSpPr>
      <p:cxnSp>
        <p:nvCxnSpPr>
          <p:cNvPr id="289" name="Google Shape;289;p36"/>
          <p:cNvCxnSpPr/>
          <p:nvPr/>
        </p:nvCxnSpPr>
        <p:spPr>
          <a:xfrm>
            <a:off x="8496788" y="2014375"/>
            <a:ext cx="0" cy="2581200"/>
          </a:xfrm>
          <a:prstGeom prst="straightConnector1">
            <a:avLst/>
          </a:prstGeom>
          <a:noFill/>
          <a:ln cap="flat" cmpd="sng" w="19050">
            <a:solidFill>
              <a:schemeClr val="dk2"/>
            </a:solidFill>
            <a:prstDash val="solid"/>
            <a:round/>
            <a:headEnd len="med" w="med" type="none"/>
            <a:tailEnd len="med" w="med" type="none"/>
          </a:ln>
        </p:spPr>
      </p:cxnSp>
      <p:cxnSp>
        <p:nvCxnSpPr>
          <p:cNvPr id="290" name="Google Shape;290;p36"/>
          <p:cNvCxnSpPr/>
          <p:nvPr/>
        </p:nvCxnSpPr>
        <p:spPr>
          <a:xfrm>
            <a:off x="3610738" y="1851025"/>
            <a:ext cx="0" cy="2581200"/>
          </a:xfrm>
          <a:prstGeom prst="straightConnector1">
            <a:avLst/>
          </a:prstGeom>
          <a:noFill/>
          <a:ln cap="flat" cmpd="sng" w="19050">
            <a:solidFill>
              <a:schemeClr val="dk2"/>
            </a:solidFill>
            <a:prstDash val="solid"/>
            <a:round/>
            <a:headEnd len="med" w="med" type="none"/>
            <a:tailEnd len="med" w="med" type="none"/>
          </a:ln>
        </p:spPr>
      </p:cxnSp>
      <p:grpSp>
        <p:nvGrpSpPr>
          <p:cNvPr id="291" name="Google Shape;291;p36"/>
          <p:cNvGrpSpPr/>
          <p:nvPr/>
        </p:nvGrpSpPr>
        <p:grpSpPr>
          <a:xfrm>
            <a:off x="1381523" y="2426325"/>
            <a:ext cx="4627431" cy="1219350"/>
            <a:chOff x="1381523" y="2426325"/>
            <a:chExt cx="4627431" cy="1219350"/>
          </a:xfrm>
        </p:grpSpPr>
        <p:pic>
          <p:nvPicPr>
            <p:cNvPr id="292" name="Google Shape;292;p36"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93" name="Google Shape;293;p36"/>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Those in power control historical narratives by deciding which events are recorded, erased, or emphasized.</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294" name="Google Shape;294;p36"/>
          <p:cNvGrpSpPr/>
          <p:nvPr/>
        </p:nvGrpSpPr>
        <p:grpSpPr>
          <a:xfrm>
            <a:off x="6183074" y="2422387"/>
            <a:ext cx="4627426" cy="1227225"/>
            <a:chOff x="6183074" y="2422387"/>
            <a:chExt cx="4627426" cy="1227225"/>
          </a:xfrm>
        </p:grpSpPr>
        <p:pic>
          <p:nvPicPr>
            <p:cNvPr id="295" name="Google Shape;295;p36"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296" name="Google Shape;296;p36"/>
            <p:cNvSpPr txBox="1"/>
            <p:nvPr/>
          </p:nvSpPr>
          <p:spPr>
            <a:xfrm>
              <a:off x="6340000" y="2835350"/>
              <a:ext cx="39618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There are ways for </a:t>
              </a:r>
              <a:r>
                <a:rPr lang="en-US" sz="1500">
                  <a:solidFill>
                    <a:schemeClr val="dk1"/>
                  </a:solidFill>
                </a:rPr>
                <a:t>alternative</a:t>
              </a:r>
              <a:r>
                <a:rPr lang="en-US" sz="1500">
                  <a:solidFill>
                    <a:schemeClr val="dk1"/>
                  </a:solidFill>
                </a:rPr>
                <a:t> histories to be preserved. </a:t>
              </a:r>
              <a:endParaRPr sz="1500">
                <a:solidFill>
                  <a:schemeClr val="dk1"/>
                </a:solidFill>
              </a:endParaRPr>
            </a:p>
          </p:txBody>
        </p:sp>
      </p:grpSp>
      <p:grpSp>
        <p:nvGrpSpPr>
          <p:cNvPr id="297" name="Google Shape;297;p36"/>
          <p:cNvGrpSpPr/>
          <p:nvPr/>
        </p:nvGrpSpPr>
        <p:grpSpPr>
          <a:xfrm>
            <a:off x="1381510" y="3931750"/>
            <a:ext cx="4627431" cy="1219350"/>
            <a:chOff x="1381510" y="3931750"/>
            <a:chExt cx="4627431" cy="1219350"/>
          </a:xfrm>
        </p:grpSpPr>
        <p:pic>
          <p:nvPicPr>
            <p:cNvPr id="298" name="Google Shape;298;p36"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99" name="Google Shape;299;p36"/>
            <p:cNvSpPr txBox="1"/>
            <p:nvPr/>
          </p:nvSpPr>
          <p:spPr>
            <a:xfrm>
              <a:off x="1476125" y="434077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some governments have rewritten history textbooks.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00" name="Google Shape;300;p36"/>
          <p:cNvGrpSpPr/>
          <p:nvPr/>
        </p:nvGrpSpPr>
        <p:grpSpPr>
          <a:xfrm>
            <a:off x="6183061" y="3927812"/>
            <a:ext cx="4627426" cy="1227225"/>
            <a:chOff x="6183061" y="3927812"/>
            <a:chExt cx="4627426" cy="1227225"/>
          </a:xfrm>
        </p:grpSpPr>
        <p:pic>
          <p:nvPicPr>
            <p:cNvPr id="301" name="Google Shape;301;p36" title="Con Snip Blank.png"/>
            <p:cNvPicPr preferRelativeResize="0"/>
            <p:nvPr/>
          </p:nvPicPr>
          <p:blipFill>
            <a:blip r:embed="rId4">
              <a:alphaModFix/>
            </a:blip>
            <a:stretch>
              <a:fillRect/>
            </a:stretch>
          </p:blipFill>
          <p:spPr>
            <a:xfrm>
              <a:off x="6183061" y="3927812"/>
              <a:ext cx="4627426" cy="1227225"/>
            </a:xfrm>
            <a:prstGeom prst="rect">
              <a:avLst/>
            </a:prstGeom>
            <a:noFill/>
            <a:ln cap="flat" cmpd="sng" w="19050">
              <a:solidFill>
                <a:srgbClr val="CC4125"/>
              </a:solidFill>
              <a:prstDash val="solid"/>
              <a:round/>
              <a:headEnd len="sm" w="sm" type="none"/>
              <a:tailEnd len="sm" w="sm" type="none"/>
            </a:ln>
          </p:spPr>
        </p:pic>
        <p:sp>
          <p:nvSpPr>
            <p:cNvPr id="302" name="Google Shape;302;p36"/>
            <p:cNvSpPr txBox="1"/>
            <p:nvPr/>
          </p:nvSpPr>
          <p:spPr>
            <a:xfrm>
              <a:off x="6339999" y="4340775"/>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Examples include </a:t>
              </a:r>
              <a:r>
                <a:rPr lang="en-US" sz="1500">
                  <a:solidFill>
                    <a:schemeClr val="dk1"/>
                  </a:solidFill>
                </a:rPr>
                <a:t>oral traditions, independent research, and social activism.</a:t>
              </a:r>
              <a:endParaRPr sz="1500">
                <a:solidFill>
                  <a:schemeClr val="dk1"/>
                </a:solidFill>
              </a:endParaRPr>
            </a:p>
          </p:txBody>
        </p:sp>
      </p:grpSp>
      <p:sp>
        <p:nvSpPr>
          <p:cNvPr id="303" name="Google Shape;303;p36"/>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Example Claims</a:t>
            </a:r>
            <a:endParaRPr sz="3500"/>
          </a:p>
        </p:txBody>
      </p:sp>
      <p:pic>
        <p:nvPicPr>
          <p:cNvPr id="304" name="Google Shape;304;p36"/>
          <p:cNvPicPr preferRelativeResize="0"/>
          <p:nvPr/>
        </p:nvPicPr>
        <p:blipFill>
          <a:blip r:embed="rId5">
            <a:alphaModFix/>
          </a:blip>
          <a:stretch>
            <a:fillRect/>
          </a:stretch>
        </p:blipFill>
        <p:spPr>
          <a:xfrm>
            <a:off x="1381513" y="1150637"/>
            <a:ext cx="9428975" cy="1040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08" name="Shape 308"/>
        <p:cNvGrpSpPr/>
        <p:nvPr/>
      </p:nvGrpSpPr>
      <p:grpSpPr>
        <a:xfrm>
          <a:off x="0" y="0"/>
          <a:ext cx="0" cy="0"/>
          <a:chOff x="0" y="0"/>
          <a:chExt cx="0" cy="0"/>
        </a:xfrm>
      </p:grpSpPr>
      <p:cxnSp>
        <p:nvCxnSpPr>
          <p:cNvPr id="309" name="Google Shape;309;p37"/>
          <p:cNvCxnSpPr/>
          <p:nvPr/>
        </p:nvCxnSpPr>
        <p:spPr>
          <a:xfrm>
            <a:off x="8496763" y="1795625"/>
            <a:ext cx="0" cy="2581200"/>
          </a:xfrm>
          <a:prstGeom prst="straightConnector1">
            <a:avLst/>
          </a:prstGeom>
          <a:noFill/>
          <a:ln cap="flat" cmpd="sng" w="19050">
            <a:solidFill>
              <a:schemeClr val="dk2"/>
            </a:solidFill>
            <a:prstDash val="solid"/>
            <a:round/>
            <a:headEnd len="med" w="med" type="none"/>
            <a:tailEnd len="med" w="med" type="none"/>
          </a:ln>
        </p:spPr>
      </p:cxnSp>
      <p:cxnSp>
        <p:nvCxnSpPr>
          <p:cNvPr id="310" name="Google Shape;310;p37"/>
          <p:cNvCxnSpPr/>
          <p:nvPr/>
        </p:nvCxnSpPr>
        <p:spPr>
          <a:xfrm>
            <a:off x="3621663" y="1938525"/>
            <a:ext cx="0" cy="2581200"/>
          </a:xfrm>
          <a:prstGeom prst="straightConnector1">
            <a:avLst/>
          </a:prstGeom>
          <a:noFill/>
          <a:ln cap="flat" cmpd="sng" w="19050">
            <a:solidFill>
              <a:schemeClr val="dk2"/>
            </a:solidFill>
            <a:prstDash val="solid"/>
            <a:round/>
            <a:headEnd len="med" w="med" type="none"/>
            <a:tailEnd len="med" w="med" type="none"/>
          </a:ln>
        </p:spPr>
      </p:cxnSp>
      <p:grpSp>
        <p:nvGrpSpPr>
          <p:cNvPr id="311" name="Google Shape;311;p37"/>
          <p:cNvGrpSpPr/>
          <p:nvPr/>
        </p:nvGrpSpPr>
        <p:grpSpPr>
          <a:xfrm>
            <a:off x="1381523" y="2426325"/>
            <a:ext cx="4627431" cy="1219350"/>
            <a:chOff x="1381523" y="2426325"/>
            <a:chExt cx="4627431" cy="1219350"/>
          </a:xfrm>
        </p:grpSpPr>
        <p:pic>
          <p:nvPicPr>
            <p:cNvPr id="312" name="Google Shape;312;p37"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13" name="Google Shape;313;p37"/>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Historical revisionism can bring justice to marginalized communities by uncovering hidden or suppressed histories.</a:t>
              </a:r>
              <a:endParaRPr sz="1500">
                <a:solidFill>
                  <a:schemeClr val="dk1"/>
                </a:solidFill>
              </a:endParaRPr>
            </a:p>
          </p:txBody>
        </p:sp>
      </p:grpSp>
      <p:grpSp>
        <p:nvGrpSpPr>
          <p:cNvPr id="314" name="Google Shape;314;p37"/>
          <p:cNvGrpSpPr/>
          <p:nvPr/>
        </p:nvGrpSpPr>
        <p:grpSpPr>
          <a:xfrm>
            <a:off x="6183074" y="2422387"/>
            <a:ext cx="4627426" cy="1227225"/>
            <a:chOff x="6183074" y="2422387"/>
            <a:chExt cx="4627426" cy="1227225"/>
          </a:xfrm>
        </p:grpSpPr>
        <p:pic>
          <p:nvPicPr>
            <p:cNvPr id="315" name="Google Shape;315;p37"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16" name="Google Shape;316;p37"/>
            <p:cNvSpPr txBox="1"/>
            <p:nvPr/>
          </p:nvSpPr>
          <p:spPr>
            <a:xfrm>
              <a:off x="6340000" y="2835350"/>
              <a:ext cx="42441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Some revisions might be politically motivated rather than fact-based.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17" name="Google Shape;317;p37"/>
          <p:cNvGrpSpPr/>
          <p:nvPr/>
        </p:nvGrpSpPr>
        <p:grpSpPr>
          <a:xfrm>
            <a:off x="1381510" y="3931750"/>
            <a:ext cx="4627431" cy="1219350"/>
            <a:chOff x="1381510" y="3931750"/>
            <a:chExt cx="4627431" cy="1219350"/>
          </a:xfrm>
        </p:grpSpPr>
        <p:pic>
          <p:nvPicPr>
            <p:cNvPr id="318" name="Google Shape;318;p37"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19" name="Google Shape;319;p37"/>
            <p:cNvSpPr txBox="1"/>
            <p:nvPr/>
          </p:nvSpPr>
          <p:spPr>
            <a:xfrm>
              <a:off x="1476125" y="434077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An example is the recognition of the Tulsa Race Massacre in U.S. history, which was ignored for  decades.</a:t>
              </a:r>
              <a:endParaRPr sz="1500">
                <a:solidFill>
                  <a:schemeClr val="dk1"/>
                </a:solidFill>
              </a:endParaRPr>
            </a:p>
          </p:txBody>
        </p:sp>
      </p:grpSp>
      <p:grpSp>
        <p:nvGrpSpPr>
          <p:cNvPr id="320" name="Google Shape;320;p37"/>
          <p:cNvGrpSpPr/>
          <p:nvPr/>
        </p:nvGrpSpPr>
        <p:grpSpPr>
          <a:xfrm>
            <a:off x="6183061" y="3927812"/>
            <a:ext cx="4627426" cy="1227225"/>
            <a:chOff x="6183061" y="3927812"/>
            <a:chExt cx="4627426" cy="1227225"/>
          </a:xfrm>
        </p:grpSpPr>
        <p:pic>
          <p:nvPicPr>
            <p:cNvPr id="321" name="Google Shape;321;p37" title="Con Snip Blank.png"/>
            <p:cNvPicPr preferRelativeResize="0"/>
            <p:nvPr/>
          </p:nvPicPr>
          <p:blipFill>
            <a:blip r:embed="rId4">
              <a:alphaModFix/>
            </a:blip>
            <a:stretch>
              <a:fillRect/>
            </a:stretch>
          </p:blipFill>
          <p:spPr>
            <a:xfrm>
              <a:off x="6183061" y="3927812"/>
              <a:ext cx="4627426" cy="1227225"/>
            </a:xfrm>
            <a:prstGeom prst="rect">
              <a:avLst/>
            </a:prstGeom>
            <a:noFill/>
            <a:ln cap="flat" cmpd="sng" w="19050">
              <a:solidFill>
                <a:srgbClr val="CC4125"/>
              </a:solidFill>
              <a:prstDash val="solid"/>
              <a:round/>
              <a:headEnd len="sm" w="sm" type="none"/>
              <a:tailEnd len="sm" w="sm" type="none"/>
            </a:ln>
          </p:spPr>
        </p:pic>
        <p:sp>
          <p:nvSpPr>
            <p:cNvPr id="322" name="Google Shape;322;p37"/>
            <p:cNvSpPr txBox="1"/>
            <p:nvPr/>
          </p:nvSpPr>
          <p:spPr>
            <a:xfrm>
              <a:off x="6340000" y="4340775"/>
              <a:ext cx="4294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This can </a:t>
              </a:r>
              <a:r>
                <a:rPr lang="en-US" sz="1500">
                  <a:solidFill>
                    <a:schemeClr val="dk1"/>
                  </a:solidFill>
                </a:rPr>
                <a:t>create new biases instead of correcting old ones.</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323" name="Google Shape;323;p37"/>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Example Claims</a:t>
            </a:r>
            <a:endParaRPr sz="3500"/>
          </a:p>
        </p:txBody>
      </p:sp>
      <p:pic>
        <p:nvPicPr>
          <p:cNvPr id="324" name="Google Shape;324;p37"/>
          <p:cNvPicPr preferRelativeResize="0"/>
          <p:nvPr/>
        </p:nvPicPr>
        <p:blipFill>
          <a:blip r:embed="rId5">
            <a:alphaModFix/>
          </a:blip>
          <a:stretch>
            <a:fillRect/>
          </a:stretch>
        </p:blipFill>
        <p:spPr>
          <a:xfrm>
            <a:off x="1356225" y="1136465"/>
            <a:ext cx="9479550" cy="1069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28" name="Shape 328"/>
        <p:cNvGrpSpPr/>
        <p:nvPr/>
      </p:nvGrpSpPr>
      <p:grpSpPr>
        <a:xfrm>
          <a:off x="0" y="0"/>
          <a:ext cx="0" cy="0"/>
          <a:chOff x="0" y="0"/>
          <a:chExt cx="0" cy="0"/>
        </a:xfrm>
      </p:grpSpPr>
      <p:cxnSp>
        <p:nvCxnSpPr>
          <p:cNvPr id="329" name="Google Shape;329;p38"/>
          <p:cNvCxnSpPr/>
          <p:nvPr/>
        </p:nvCxnSpPr>
        <p:spPr>
          <a:xfrm>
            <a:off x="8496763" y="1861225"/>
            <a:ext cx="0" cy="2581200"/>
          </a:xfrm>
          <a:prstGeom prst="straightConnector1">
            <a:avLst/>
          </a:prstGeom>
          <a:noFill/>
          <a:ln cap="flat" cmpd="sng" w="19050">
            <a:solidFill>
              <a:schemeClr val="dk2"/>
            </a:solidFill>
            <a:prstDash val="solid"/>
            <a:round/>
            <a:headEnd len="med" w="med" type="none"/>
            <a:tailEnd len="med" w="med" type="none"/>
          </a:ln>
        </p:spPr>
      </p:cxnSp>
      <p:cxnSp>
        <p:nvCxnSpPr>
          <p:cNvPr id="330" name="Google Shape;330;p38"/>
          <p:cNvCxnSpPr/>
          <p:nvPr/>
        </p:nvCxnSpPr>
        <p:spPr>
          <a:xfrm>
            <a:off x="3610738" y="1745400"/>
            <a:ext cx="0" cy="2581200"/>
          </a:xfrm>
          <a:prstGeom prst="straightConnector1">
            <a:avLst/>
          </a:prstGeom>
          <a:noFill/>
          <a:ln cap="flat" cmpd="sng" w="19050">
            <a:solidFill>
              <a:schemeClr val="dk2"/>
            </a:solidFill>
            <a:prstDash val="solid"/>
            <a:round/>
            <a:headEnd len="med" w="med" type="none"/>
            <a:tailEnd len="med" w="med" type="none"/>
          </a:ln>
        </p:spPr>
      </p:cxnSp>
      <p:grpSp>
        <p:nvGrpSpPr>
          <p:cNvPr id="331" name="Google Shape;331;p38"/>
          <p:cNvGrpSpPr/>
          <p:nvPr/>
        </p:nvGrpSpPr>
        <p:grpSpPr>
          <a:xfrm>
            <a:off x="1381523" y="2426325"/>
            <a:ext cx="4627431" cy="1219350"/>
            <a:chOff x="1381523" y="2426325"/>
            <a:chExt cx="4627431" cy="1219350"/>
          </a:xfrm>
        </p:grpSpPr>
        <p:pic>
          <p:nvPicPr>
            <p:cNvPr id="332" name="Google Shape;332;p38"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33" name="Google Shape;333;p38"/>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History is an ongoing conversation, not a fixed record.</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34" name="Google Shape;334;p38"/>
          <p:cNvGrpSpPr/>
          <p:nvPr/>
        </p:nvGrpSpPr>
        <p:grpSpPr>
          <a:xfrm>
            <a:off x="6183074" y="2422387"/>
            <a:ext cx="4627426" cy="1227225"/>
            <a:chOff x="6183074" y="2422387"/>
            <a:chExt cx="4627426" cy="1227225"/>
          </a:xfrm>
        </p:grpSpPr>
        <p:pic>
          <p:nvPicPr>
            <p:cNvPr id="335" name="Google Shape;335;p38"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36" name="Google Shape;336;p38"/>
            <p:cNvSpPr txBox="1"/>
            <p:nvPr/>
          </p:nvSpPr>
          <p:spPr>
            <a:xfrm>
              <a:off x="6340000" y="2835350"/>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Some core historical facts are well-documented and should not be rewritten.</a:t>
              </a:r>
              <a:endParaRPr sz="1500">
                <a:solidFill>
                  <a:schemeClr val="dk1"/>
                </a:solidFill>
              </a:endParaRPr>
            </a:p>
          </p:txBody>
        </p:sp>
      </p:grpSp>
      <p:grpSp>
        <p:nvGrpSpPr>
          <p:cNvPr id="337" name="Google Shape;337;p38"/>
          <p:cNvGrpSpPr/>
          <p:nvPr/>
        </p:nvGrpSpPr>
        <p:grpSpPr>
          <a:xfrm>
            <a:off x="1381510" y="3931750"/>
            <a:ext cx="4627431" cy="1219350"/>
            <a:chOff x="1381510" y="3931750"/>
            <a:chExt cx="4627431" cy="1219350"/>
          </a:xfrm>
        </p:grpSpPr>
        <p:pic>
          <p:nvPicPr>
            <p:cNvPr id="338" name="Google Shape;338;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39" name="Google Shape;339;p38"/>
            <p:cNvSpPr txBox="1"/>
            <p:nvPr/>
          </p:nvSpPr>
          <p:spPr>
            <a:xfrm>
              <a:off x="1476125" y="434077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Each generation reinterprets past events in light of new values and knowledge.</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40" name="Google Shape;340;p38"/>
          <p:cNvGrpSpPr/>
          <p:nvPr/>
        </p:nvGrpSpPr>
        <p:grpSpPr>
          <a:xfrm>
            <a:off x="6183061" y="3927812"/>
            <a:ext cx="4627426" cy="1227225"/>
            <a:chOff x="6183061" y="3927812"/>
            <a:chExt cx="4627426" cy="1227225"/>
          </a:xfrm>
        </p:grpSpPr>
        <p:pic>
          <p:nvPicPr>
            <p:cNvPr id="341" name="Google Shape;341;p38" title="Con Snip Blank.png"/>
            <p:cNvPicPr preferRelativeResize="0"/>
            <p:nvPr/>
          </p:nvPicPr>
          <p:blipFill>
            <a:blip r:embed="rId4">
              <a:alphaModFix/>
            </a:blip>
            <a:stretch>
              <a:fillRect/>
            </a:stretch>
          </p:blipFill>
          <p:spPr>
            <a:xfrm>
              <a:off x="6183061" y="3927812"/>
              <a:ext cx="4627426" cy="1227225"/>
            </a:xfrm>
            <a:prstGeom prst="rect">
              <a:avLst/>
            </a:prstGeom>
            <a:noFill/>
            <a:ln cap="flat" cmpd="sng" w="19050">
              <a:solidFill>
                <a:srgbClr val="CC4125"/>
              </a:solidFill>
              <a:prstDash val="solid"/>
              <a:round/>
              <a:headEnd len="sm" w="sm" type="none"/>
              <a:tailEnd len="sm" w="sm" type="none"/>
            </a:ln>
          </p:spPr>
        </p:pic>
        <p:sp>
          <p:nvSpPr>
            <p:cNvPr id="342" name="Google Shape;342;p38"/>
            <p:cNvSpPr txBox="1"/>
            <p:nvPr/>
          </p:nvSpPr>
          <p:spPr>
            <a:xfrm>
              <a:off x="6339999" y="4340775"/>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Holocaust denial is dangerous and not a valid “revision” of history.</a:t>
              </a:r>
              <a:endParaRPr sz="1500">
                <a:solidFill>
                  <a:schemeClr val="dk1"/>
                </a:solidFill>
              </a:endParaRPr>
            </a:p>
          </p:txBody>
        </p:sp>
      </p:grpSp>
      <p:sp>
        <p:nvSpPr>
          <p:cNvPr id="343" name="Google Shape;343;p38"/>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Example Claims</a:t>
            </a:r>
            <a:endParaRPr sz="3500"/>
          </a:p>
        </p:txBody>
      </p:sp>
      <p:pic>
        <p:nvPicPr>
          <p:cNvPr id="344" name="Google Shape;344;p38"/>
          <p:cNvPicPr preferRelativeResize="0"/>
          <p:nvPr/>
        </p:nvPicPr>
        <p:blipFill>
          <a:blip r:embed="rId5">
            <a:alphaModFix/>
          </a:blip>
          <a:stretch>
            <a:fillRect/>
          </a:stretch>
        </p:blipFill>
        <p:spPr>
          <a:xfrm>
            <a:off x="1381513" y="1112402"/>
            <a:ext cx="9428975" cy="10317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48" name="Shape 348"/>
        <p:cNvGrpSpPr/>
        <p:nvPr/>
      </p:nvGrpSpPr>
      <p:grpSpPr>
        <a:xfrm>
          <a:off x="0" y="0"/>
          <a:ext cx="0" cy="0"/>
          <a:chOff x="0" y="0"/>
          <a:chExt cx="0" cy="0"/>
        </a:xfrm>
      </p:grpSpPr>
      <p:sp>
        <p:nvSpPr>
          <p:cNvPr id="349" name="Google Shape;349;p39"/>
          <p:cNvSpPr txBox="1"/>
          <p:nvPr>
            <p:ph type="title"/>
          </p:nvPr>
        </p:nvSpPr>
        <p:spPr>
          <a:xfrm>
            <a:off x="266925" y="165000"/>
            <a:ext cx="11142000" cy="13236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a:t>
            </a:r>
            <a:r>
              <a:rPr lang="en-US" sz="3500"/>
              <a:t>Why do historical narratives change over time?</a:t>
            </a:r>
            <a:endParaRPr sz="3500"/>
          </a:p>
        </p:txBody>
      </p:sp>
      <p:sp>
        <p:nvSpPr>
          <p:cNvPr id="350" name="Google Shape;350;p39"/>
          <p:cNvSpPr/>
          <p:nvPr/>
        </p:nvSpPr>
        <p:spPr>
          <a:xfrm>
            <a:off x="355651" y="1686350"/>
            <a:ext cx="5815200" cy="2983800"/>
          </a:xfrm>
          <a:prstGeom prst="wedgeRoundRectCallout">
            <a:avLst>
              <a:gd fmla="val -51330" name="adj1"/>
              <a:gd fmla="val 66767"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What factors cause historical revision?</a:t>
            </a:r>
            <a:endParaRPr sz="2400">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Does revising history mean previous knowledge was false? </a:t>
            </a:r>
            <a:endParaRPr sz="2400">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Who benefits from historical revision?</a:t>
            </a:r>
            <a:endParaRPr sz="2400">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Who loses?</a:t>
            </a:r>
            <a:endParaRPr sz="2400">
              <a:solidFill>
                <a:srgbClr val="FFFFFF"/>
              </a:solidFill>
              <a:latin typeface="Roboto"/>
              <a:ea typeface="Roboto"/>
              <a:cs typeface="Roboto"/>
              <a:sym typeface="Roboto"/>
            </a:endParaRPr>
          </a:p>
          <a:p>
            <a:pPr indent="0" lvl="0" marL="0" rtl="0" algn="ctr">
              <a:spcBef>
                <a:spcPts val="1000"/>
              </a:spcBef>
              <a:spcAft>
                <a:spcPts val="1000"/>
              </a:spcAft>
              <a:buNone/>
            </a:pPr>
            <a:r>
              <a:t/>
            </a:r>
            <a:endParaRPr sz="2400">
              <a:solidFill>
                <a:srgbClr val="FFFFFF"/>
              </a:solidFill>
              <a:latin typeface="Roboto"/>
              <a:ea typeface="Roboto"/>
              <a:cs typeface="Roboto"/>
              <a:sym typeface="Roboto"/>
            </a:endParaRPr>
          </a:p>
        </p:txBody>
      </p:sp>
      <p:pic>
        <p:nvPicPr>
          <p:cNvPr id="351" name="Google Shape;351;p39" title="dicussionlightbulb.png"/>
          <p:cNvPicPr preferRelativeResize="0"/>
          <p:nvPr/>
        </p:nvPicPr>
        <p:blipFill>
          <a:blip r:embed="rId3">
            <a:alphaModFix/>
          </a:blip>
          <a:stretch>
            <a:fillRect/>
          </a:stretch>
        </p:blipFill>
        <p:spPr>
          <a:xfrm>
            <a:off x="6381151" y="1731651"/>
            <a:ext cx="5486400" cy="28932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txBox="1"/>
          <p:nvPr>
            <p:ph type="title"/>
          </p:nvPr>
        </p:nvSpPr>
        <p:spPr>
          <a:xfrm>
            <a:off x="266925" y="407850"/>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57" name="Google Shape;357;p40"/>
          <p:cNvSpPr txBox="1"/>
          <p:nvPr>
            <p:ph type="title"/>
          </p:nvPr>
        </p:nvSpPr>
        <p:spPr>
          <a:xfrm>
            <a:off x="1118600" y="1516925"/>
            <a:ext cx="5917500" cy="219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000"/>
              <a:t>Analyze how history is revised over time and what factors drive these revisions.</a:t>
            </a:r>
            <a:endParaRPr sz="3000"/>
          </a:p>
          <a:p>
            <a:pPr indent="0" lvl="0" marL="0" rtl="0" algn="l">
              <a:spcBef>
                <a:spcPts val="2500"/>
              </a:spcBef>
              <a:spcAft>
                <a:spcPts val="0"/>
              </a:spcAft>
              <a:buNone/>
            </a:pPr>
            <a:r>
              <a:rPr lang="en-US" sz="3000"/>
              <a:t>Evaluate the role of power, bias, and perspective in shaping historical knowledge.</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2500"/>
              </a:spcAft>
              <a:buNone/>
            </a:pPr>
            <a:r>
              <a:t/>
            </a:r>
            <a:endParaRPr sz="3000"/>
          </a:p>
        </p:txBody>
      </p:sp>
      <p:pic>
        <p:nvPicPr>
          <p:cNvPr id="358" name="Google Shape;358;p40"/>
          <p:cNvPicPr preferRelativeResize="0"/>
          <p:nvPr/>
        </p:nvPicPr>
        <p:blipFill>
          <a:blip r:embed="rId3">
            <a:alphaModFix/>
          </a:blip>
          <a:stretch>
            <a:fillRect/>
          </a:stretch>
        </p:blipFill>
        <p:spPr>
          <a:xfrm>
            <a:off x="266925" y="1767675"/>
            <a:ext cx="763652" cy="764477"/>
          </a:xfrm>
          <a:prstGeom prst="rect">
            <a:avLst/>
          </a:prstGeom>
          <a:noFill/>
          <a:ln>
            <a:noFill/>
          </a:ln>
        </p:spPr>
      </p:pic>
      <p:pic>
        <p:nvPicPr>
          <p:cNvPr id="359" name="Google Shape;359;p40"/>
          <p:cNvPicPr preferRelativeResize="0"/>
          <p:nvPr/>
        </p:nvPicPr>
        <p:blipFill>
          <a:blip r:embed="rId3">
            <a:alphaModFix/>
          </a:blip>
          <a:stretch>
            <a:fillRect/>
          </a:stretch>
        </p:blipFill>
        <p:spPr>
          <a:xfrm>
            <a:off x="266925" y="3412025"/>
            <a:ext cx="763652" cy="7644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821125" y="2270450"/>
            <a:ext cx="6033600" cy="339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39692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118600" y="1516925"/>
            <a:ext cx="5917500" cy="219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000"/>
              <a:t>Analyze how history is revised over time and what factors drive these revisions.</a:t>
            </a:r>
            <a:endParaRPr sz="3000"/>
          </a:p>
          <a:p>
            <a:pPr indent="0" lvl="0" marL="0" rtl="0" algn="l">
              <a:spcBef>
                <a:spcPts val="2500"/>
              </a:spcBef>
              <a:spcAft>
                <a:spcPts val="0"/>
              </a:spcAft>
              <a:buNone/>
            </a:pPr>
            <a:r>
              <a:rPr lang="en-US" sz="3000"/>
              <a:t>Evaluate the role of power, bias, and perspective in shaping historical knowledge.</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0"/>
              </a:spcAft>
              <a:buNone/>
            </a:pPr>
            <a:r>
              <a:t/>
            </a:r>
            <a:endParaRPr sz="3000"/>
          </a:p>
          <a:p>
            <a:pPr indent="0" lvl="0" marL="0" rtl="0" algn="l">
              <a:spcBef>
                <a:spcPts val="2500"/>
              </a:spcBef>
              <a:spcAft>
                <a:spcPts val="2500"/>
              </a:spcAft>
              <a:buNone/>
            </a:pPr>
            <a:r>
              <a:t/>
            </a:r>
            <a:endParaRPr sz="3000"/>
          </a:p>
        </p:txBody>
      </p:sp>
      <p:pic>
        <p:nvPicPr>
          <p:cNvPr id="202" name="Google Shape;202;p28"/>
          <p:cNvPicPr preferRelativeResize="0"/>
          <p:nvPr/>
        </p:nvPicPr>
        <p:blipFill>
          <a:blip r:embed="rId3">
            <a:alphaModFix/>
          </a:blip>
          <a:stretch>
            <a:fillRect/>
          </a:stretch>
        </p:blipFill>
        <p:spPr>
          <a:xfrm>
            <a:off x="266925" y="1767675"/>
            <a:ext cx="763652" cy="764477"/>
          </a:xfrm>
          <a:prstGeom prst="rect">
            <a:avLst/>
          </a:prstGeom>
          <a:noFill/>
          <a:ln>
            <a:noFill/>
          </a:ln>
        </p:spPr>
      </p:pic>
      <p:pic>
        <p:nvPicPr>
          <p:cNvPr id="203" name="Google Shape;203;p28"/>
          <p:cNvPicPr preferRelativeResize="0"/>
          <p:nvPr/>
        </p:nvPicPr>
        <p:blipFill>
          <a:blip r:embed="rId3">
            <a:alphaModFix/>
          </a:blip>
          <a:stretch>
            <a:fillRect/>
          </a:stretch>
        </p:blipFill>
        <p:spPr>
          <a:xfrm>
            <a:off x="266925" y="3412025"/>
            <a:ext cx="763652" cy="7644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7" name="Shape 207"/>
        <p:cNvGrpSpPr/>
        <p:nvPr/>
      </p:nvGrpSpPr>
      <p:grpSpPr>
        <a:xfrm>
          <a:off x="0" y="0"/>
          <a:ext cx="0" cy="0"/>
          <a:chOff x="0" y="0"/>
          <a:chExt cx="0" cy="0"/>
        </a:xfrm>
      </p:grpSpPr>
      <p:pic>
        <p:nvPicPr>
          <p:cNvPr id="208" name="Google Shape;208;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09" name="Google Shape;209;p29"/>
          <p:cNvSpPr txBox="1"/>
          <p:nvPr>
            <p:ph type="title"/>
          </p:nvPr>
        </p:nvSpPr>
        <p:spPr>
          <a:xfrm>
            <a:off x="266925" y="206425"/>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TOK Concepts</a:t>
            </a:r>
            <a:endParaRPr sz="4000"/>
          </a:p>
        </p:txBody>
      </p:sp>
      <p:sp>
        <p:nvSpPr>
          <p:cNvPr id="210" name="Google Shape;210;p29"/>
          <p:cNvSpPr/>
          <p:nvPr/>
        </p:nvSpPr>
        <p:spPr>
          <a:xfrm>
            <a:off x="166925" y="1146725"/>
            <a:ext cx="6860700" cy="39735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Perspectives: </a:t>
            </a:r>
            <a:r>
              <a:rPr lang="en-US" sz="2200">
                <a:solidFill>
                  <a:schemeClr val="lt1"/>
                </a:solidFill>
                <a:latin typeface="Roboto"/>
                <a:ea typeface="Roboto"/>
                <a:cs typeface="Roboto"/>
                <a:sym typeface="Roboto"/>
              </a:rPr>
              <a:t>Who benefits from historical revision?</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Bias: </a:t>
            </a:r>
            <a:r>
              <a:rPr lang="en-US" sz="2200">
                <a:solidFill>
                  <a:schemeClr val="lt1"/>
                </a:solidFill>
                <a:latin typeface="Roboto"/>
                <a:ea typeface="Roboto"/>
                <a:cs typeface="Roboto"/>
                <a:sym typeface="Roboto"/>
              </a:rPr>
              <a:t>Can we ever write a fully “objective” history?</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Power: </a:t>
            </a:r>
            <a:r>
              <a:rPr lang="en-US" sz="2200">
                <a:solidFill>
                  <a:schemeClr val="lt1"/>
                </a:solidFill>
                <a:latin typeface="Roboto"/>
                <a:ea typeface="Roboto"/>
                <a:cs typeface="Roboto"/>
                <a:sym typeface="Roboto"/>
              </a:rPr>
              <a:t>How do power structures determine which historical narratives survive?</a:t>
            </a:r>
            <a:endParaRPr sz="2200">
              <a:solidFill>
                <a:schemeClr val="lt1"/>
              </a:solidFill>
              <a:latin typeface="Roboto"/>
              <a:ea typeface="Roboto"/>
              <a:cs typeface="Roboto"/>
              <a:sym typeface="Roboto"/>
            </a:endParaRPr>
          </a:p>
          <a:p>
            <a:pPr indent="0" lvl="0" marL="0" rtl="0" algn="l">
              <a:spcBef>
                <a:spcPts val="1000"/>
              </a:spcBef>
              <a:spcAft>
                <a:spcPts val="1000"/>
              </a:spcAft>
              <a:buNone/>
            </a:pPr>
            <a:r>
              <a:t/>
            </a:r>
            <a:endParaRPr sz="2200">
              <a:solidFill>
                <a:schemeClr val="lt1"/>
              </a:solidFill>
              <a:latin typeface="Roboto"/>
              <a:ea typeface="Roboto"/>
              <a:cs typeface="Roboto"/>
              <a:sym typeface="Roboto"/>
            </a:endParaRPr>
          </a:p>
        </p:txBody>
      </p:sp>
      <p:sp>
        <p:nvSpPr>
          <p:cNvPr id="211" name="Google Shape;211;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indent="0" lvl="0" marL="0" rtl="0" algn="l">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5" name="Shape 215"/>
        <p:cNvGrpSpPr/>
        <p:nvPr/>
      </p:nvGrpSpPr>
      <p:grpSpPr>
        <a:xfrm>
          <a:off x="0" y="0"/>
          <a:ext cx="0" cy="0"/>
          <a:chOff x="0" y="0"/>
          <a:chExt cx="0" cy="0"/>
        </a:xfrm>
      </p:grpSpPr>
      <p:sp>
        <p:nvSpPr>
          <p:cNvPr id="216" name="Google Shape;216;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Historical Narratives</a:t>
            </a:r>
            <a:endParaRPr sz="3500"/>
          </a:p>
        </p:txBody>
      </p:sp>
      <p:sp>
        <p:nvSpPr>
          <p:cNvPr id="217" name="Google Shape;217;p30"/>
          <p:cNvSpPr txBox="1"/>
          <p:nvPr/>
        </p:nvSpPr>
        <p:spPr>
          <a:xfrm>
            <a:off x="836550" y="1243200"/>
            <a:ext cx="10518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about listening to a discussion on why historical narratives change over time and </a:t>
            </a:r>
            <a:r>
              <a:rPr lang="en-US" sz="2400">
                <a:solidFill>
                  <a:schemeClr val="accent2"/>
                </a:solidFill>
                <a:latin typeface="Roboto"/>
                <a:ea typeface="Roboto"/>
                <a:cs typeface="Roboto"/>
                <a:sym typeface="Roboto"/>
              </a:rPr>
              <a:t>evaluating</a:t>
            </a:r>
            <a:r>
              <a:rPr lang="en-US" sz="2400">
                <a:solidFill>
                  <a:schemeClr val="accent2"/>
                </a:solidFill>
                <a:latin typeface="Roboto"/>
                <a:ea typeface="Roboto"/>
                <a:cs typeface="Roboto"/>
                <a:sym typeface="Roboto"/>
              </a:rPr>
              <a:t> the </a:t>
            </a:r>
            <a:r>
              <a:rPr lang="en-US" sz="2400">
                <a:solidFill>
                  <a:schemeClr val="accent2"/>
                </a:solidFill>
                <a:latin typeface="Roboto"/>
                <a:ea typeface="Roboto"/>
                <a:cs typeface="Roboto"/>
                <a:sym typeface="Roboto"/>
              </a:rPr>
              <a:t>strength</a:t>
            </a:r>
            <a:r>
              <a:rPr lang="en-US" sz="2400">
                <a:solidFill>
                  <a:schemeClr val="accent2"/>
                </a:solidFill>
                <a:latin typeface="Roboto"/>
                <a:ea typeface="Roboto"/>
                <a:cs typeface="Roboto"/>
                <a:sym typeface="Roboto"/>
              </a:rPr>
              <a:t> of arguments.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18" name="Google Shape;218;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Share your own perspectives on why historical narratives change over time.</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19" name="Google Shape;219;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Listen to a discussion on the topic. Take notes on the main arguments and counterarguments, analyzing their strengths and weaknesses.</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0" name="Google Shape;220;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Use your notes to add the strongest </a:t>
            </a:r>
            <a:r>
              <a:rPr lang="en-US" sz="2200">
                <a:solidFill>
                  <a:srgbClr val="FFFFFF"/>
                </a:solidFill>
                <a:latin typeface="Roboto"/>
                <a:ea typeface="Roboto"/>
                <a:cs typeface="Roboto"/>
                <a:sym typeface="Roboto"/>
              </a:rPr>
              <a:t>arguments</a:t>
            </a:r>
            <a:r>
              <a:rPr lang="en-US" sz="2200">
                <a:solidFill>
                  <a:srgbClr val="FFFFFF"/>
                </a:solidFill>
                <a:latin typeface="Roboto"/>
                <a:ea typeface="Roboto"/>
                <a:cs typeface="Roboto"/>
                <a:sym typeface="Roboto"/>
              </a:rPr>
              <a:t> and counterarguments to a Kialo discussion.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4" name="Shape 224"/>
        <p:cNvGrpSpPr/>
        <p:nvPr/>
      </p:nvGrpSpPr>
      <p:grpSpPr>
        <a:xfrm>
          <a:off x="0" y="0"/>
          <a:ext cx="0" cy="0"/>
          <a:chOff x="0" y="0"/>
          <a:chExt cx="0" cy="0"/>
        </a:xfrm>
      </p:grpSpPr>
      <p:sp>
        <p:nvSpPr>
          <p:cNvPr id="225" name="Google Shape;225;p31"/>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Historical Narratives</a:t>
            </a:r>
            <a:endParaRPr sz="3500"/>
          </a:p>
        </p:txBody>
      </p:sp>
      <p:sp>
        <p:nvSpPr>
          <p:cNvPr id="226" name="Google Shape;226;p31"/>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Why do historical narratives change over time?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Does this mean history is unreliable?</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27" name="Google Shape;227;p31"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1" name="Shape 231"/>
        <p:cNvGrpSpPr/>
        <p:nvPr/>
      </p:nvGrpSpPr>
      <p:grpSpPr>
        <a:xfrm>
          <a:off x="0" y="0"/>
          <a:ext cx="0" cy="0"/>
          <a:chOff x="0" y="0"/>
          <a:chExt cx="0" cy="0"/>
        </a:xfrm>
      </p:grpSpPr>
      <p:sp>
        <p:nvSpPr>
          <p:cNvPr id="232" name="Google Shape;232;p32"/>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a:t>
            </a:r>
            <a:r>
              <a:rPr lang="en-US" sz="3500"/>
              <a:t>: Historical Narratives</a:t>
            </a:r>
            <a:endParaRPr sz="3500"/>
          </a:p>
        </p:txBody>
      </p:sp>
      <p:sp>
        <p:nvSpPr>
          <p:cNvPr id="233" name="Google Shape;233;p32"/>
          <p:cNvSpPr/>
          <p:nvPr/>
        </p:nvSpPr>
        <p:spPr>
          <a:xfrm>
            <a:off x="730500" y="4717575"/>
            <a:ext cx="10731000" cy="1330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As you watch the video, take notes on the key arguments and counterarguments. </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Analyze the </a:t>
            </a:r>
            <a:r>
              <a:rPr lang="en-US" sz="1800">
                <a:solidFill>
                  <a:srgbClr val="FFFFFF"/>
                </a:solidFill>
                <a:latin typeface="Roboto"/>
                <a:ea typeface="Roboto"/>
                <a:cs typeface="Roboto"/>
                <a:sym typeface="Roboto"/>
              </a:rPr>
              <a:t>strengths</a:t>
            </a:r>
            <a:r>
              <a:rPr lang="en-US" sz="1800">
                <a:solidFill>
                  <a:srgbClr val="FFFFFF"/>
                </a:solidFill>
                <a:latin typeface="Roboto"/>
                <a:ea typeface="Roboto"/>
                <a:cs typeface="Roboto"/>
                <a:sym typeface="Roboto"/>
              </a:rPr>
              <a:t> and weaknesses of each argument.</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Find other sources to support your analysis.</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You will need your notes for today’s Kialo discussion!</a:t>
            </a:r>
            <a:endParaRPr sz="1800">
              <a:solidFill>
                <a:srgbClr val="FFFFFF"/>
              </a:solidFill>
              <a:latin typeface="Roboto"/>
              <a:ea typeface="Roboto"/>
              <a:cs typeface="Roboto"/>
              <a:sym typeface="Roboto"/>
            </a:endParaRPr>
          </a:p>
        </p:txBody>
      </p:sp>
      <p:pic>
        <p:nvPicPr>
          <p:cNvPr descr="James Banner’s book, the first full-length work on revisionist history since 1929, explains why, since the time of ancient Greece, historians have disagreed with others’ interpretations of the past. He argues that written history has never been, inert, certain, and beyond reinterpretation nor does it arise more on the Left than on the Right. Moreover, it’s to be expected that different minds from different places in different contexts never see the past the same way nor, because of the workings of memory, perception, and thought, can history ever be objective. History thus remains an enduring source of dispute for being essential to individuals’ differing places in the world, their visions and hopes, their searches for meaning, and their groups’ and nations’ sense of identity and destiny. In open societies, such disputes are to be welcomed as a sign of robust public life.&#10;&#10;Cofounder of the National History Center, James M. Banner, Jr., is a visiting scholar in the history department of George Washington University. The author of Being a Historian: An Introduction to the Professional World of History (2012), and most recently the editor of Presidential Misconduct: From George Washington to Today (2019), he has under development a play, “Good and Faithful Servants,” adapted from the correspondence between John and Abigail Adams and Thomas Jefferson.&#10;&#10;The Washington History Seminar is co-chaired by Eric Arnesen (George Washington University and the National History Center) and Christian Ostermann (Woodrow Wilson Center) and is organized jointly by the National History Center of the American Historical Association and the Woodrow Wilson Center's History and Public Policy Program. It meets weekly during the academic year. The seminar thanks its anonymous individual donors and institutional partners (the George Washington University History Department and the Lepage Center for History in the Public Interest) for their continued support." id="234" name="Google Shape;234;p32" title="The Ever-Changing Past: Why All History is Revisionist History">
            <a:hlinkClick r:id="rId3"/>
          </p:cNvPr>
          <p:cNvPicPr preferRelativeResize="0"/>
          <p:nvPr/>
        </p:nvPicPr>
        <p:blipFill>
          <a:blip r:embed="rId4">
            <a:alphaModFix/>
          </a:blip>
          <a:stretch>
            <a:fillRect/>
          </a:stretch>
        </p:blipFill>
        <p:spPr>
          <a:xfrm>
            <a:off x="2929150" y="919875"/>
            <a:ext cx="6333702" cy="356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10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10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1000"/>
                                        <p:tgtEl>
                                          <p:spTgt spid="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1000"/>
                                        <p:tgtEl>
                                          <p:spTgt spid="23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8" name="Shape 238"/>
        <p:cNvGrpSpPr/>
        <p:nvPr/>
      </p:nvGrpSpPr>
      <p:grpSpPr>
        <a:xfrm>
          <a:off x="0" y="0"/>
          <a:ext cx="0" cy="0"/>
          <a:chOff x="0" y="0"/>
          <a:chExt cx="0" cy="0"/>
        </a:xfrm>
      </p:grpSpPr>
      <p:sp>
        <p:nvSpPr>
          <p:cNvPr id="239" name="Google Shape;239;p33"/>
          <p:cNvSpPr txBox="1"/>
          <p:nvPr>
            <p:ph type="title"/>
          </p:nvPr>
        </p:nvSpPr>
        <p:spPr>
          <a:xfrm>
            <a:off x="266925" y="318150"/>
            <a:ext cx="11470500" cy="7080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a:t>
            </a:r>
            <a:r>
              <a:rPr lang="en-US" sz="3000"/>
              <a:t>: Why do historical narratives change over time?</a:t>
            </a:r>
            <a:endParaRPr sz="3000"/>
          </a:p>
        </p:txBody>
      </p:sp>
      <p:sp>
        <p:nvSpPr>
          <p:cNvPr id="240" name="Google Shape;240;p33"/>
          <p:cNvSpPr txBox="1"/>
          <p:nvPr/>
        </p:nvSpPr>
        <p:spPr>
          <a:xfrm>
            <a:off x="152950" y="1142900"/>
            <a:ext cx="11797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 will now use your research in a Kialo discussion.</a:t>
            </a:r>
            <a:endParaRPr sz="2100">
              <a:solidFill>
                <a:schemeClr val="accent2"/>
              </a:solidFill>
              <a:latin typeface="Roboto"/>
              <a:ea typeface="Roboto"/>
              <a:cs typeface="Roboto"/>
              <a:sym typeface="Roboto"/>
            </a:endParaRPr>
          </a:p>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Your </a:t>
            </a:r>
            <a:r>
              <a:rPr lang="en-US" sz="2100">
                <a:solidFill>
                  <a:schemeClr val="accent2"/>
                </a:solidFill>
                <a:latin typeface="Roboto"/>
                <a:ea typeface="Roboto"/>
                <a:cs typeface="Roboto"/>
                <a:sym typeface="Roboto"/>
              </a:rPr>
              <a:t>teacher</a:t>
            </a:r>
            <a:r>
              <a:rPr lang="en-US" sz="2100">
                <a:solidFill>
                  <a:schemeClr val="accent2"/>
                </a:solidFill>
                <a:latin typeface="Roboto"/>
                <a:ea typeface="Roboto"/>
                <a:cs typeface="Roboto"/>
                <a:sym typeface="Roboto"/>
              </a:rPr>
              <a:t> will tell you whether to create your own discussion or use a ready-made version.</a:t>
            </a:r>
            <a:endParaRPr sz="2100">
              <a:solidFill>
                <a:schemeClr val="accent2"/>
              </a:solidFill>
              <a:latin typeface="Roboto"/>
              <a:ea typeface="Roboto"/>
              <a:cs typeface="Roboto"/>
              <a:sym typeface="Roboto"/>
            </a:endParaRPr>
          </a:p>
        </p:txBody>
      </p:sp>
      <p:sp>
        <p:nvSpPr>
          <p:cNvPr id="241" name="Google Shape;241;p33"/>
          <p:cNvSpPr/>
          <p:nvPr/>
        </p:nvSpPr>
        <p:spPr>
          <a:xfrm>
            <a:off x="326100" y="231190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1</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If you have created your own discussion, add your theses.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These are the main points you wish to argue for or against.</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2" name="Google Shape;242;p33"/>
          <p:cNvSpPr/>
          <p:nvPr/>
        </p:nvSpPr>
        <p:spPr>
          <a:xfrm>
            <a:off x="3252200" y="231180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2</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Add the strongest arguments (pros) under each thesis, based on your notes and previous research.</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Be sure to reference power, bias, and perspective.</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3" name="Google Shape;243;p33"/>
          <p:cNvSpPr/>
          <p:nvPr/>
        </p:nvSpPr>
        <p:spPr>
          <a:xfrm>
            <a:off x="6178300" y="231180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3</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Follow the same approach to add counterarguments (cons) to each branch.</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44" name="Google Shape;244;p33"/>
          <p:cNvSpPr/>
          <p:nvPr/>
        </p:nvSpPr>
        <p:spPr>
          <a:xfrm>
            <a:off x="9104400" y="231330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4</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Include examples and evidence to support your arguments and counterarguments.</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8" name="Shape 248"/>
        <p:cNvGrpSpPr/>
        <p:nvPr/>
      </p:nvGrpSpPr>
      <p:grpSpPr>
        <a:xfrm>
          <a:off x="0" y="0"/>
          <a:ext cx="0" cy="0"/>
          <a:chOff x="0" y="0"/>
          <a:chExt cx="0" cy="0"/>
        </a:xfrm>
      </p:grpSpPr>
      <p:cxnSp>
        <p:nvCxnSpPr>
          <p:cNvPr id="249" name="Google Shape;249;p34"/>
          <p:cNvCxnSpPr/>
          <p:nvPr/>
        </p:nvCxnSpPr>
        <p:spPr>
          <a:xfrm>
            <a:off x="8496763" y="1745388"/>
            <a:ext cx="0" cy="2581200"/>
          </a:xfrm>
          <a:prstGeom prst="straightConnector1">
            <a:avLst/>
          </a:prstGeom>
          <a:noFill/>
          <a:ln cap="flat" cmpd="sng" w="19050">
            <a:solidFill>
              <a:schemeClr val="dk2"/>
            </a:solidFill>
            <a:prstDash val="solid"/>
            <a:round/>
            <a:headEnd len="med" w="med" type="none"/>
            <a:tailEnd len="med" w="med" type="none"/>
          </a:ln>
        </p:spPr>
      </p:cxnSp>
      <p:cxnSp>
        <p:nvCxnSpPr>
          <p:cNvPr id="250" name="Google Shape;250;p34"/>
          <p:cNvCxnSpPr/>
          <p:nvPr/>
        </p:nvCxnSpPr>
        <p:spPr>
          <a:xfrm>
            <a:off x="3610750" y="2124475"/>
            <a:ext cx="0" cy="2581200"/>
          </a:xfrm>
          <a:prstGeom prst="straightConnector1">
            <a:avLst/>
          </a:prstGeom>
          <a:noFill/>
          <a:ln cap="flat" cmpd="sng" w="19050">
            <a:solidFill>
              <a:schemeClr val="dk2"/>
            </a:solidFill>
            <a:prstDash val="solid"/>
            <a:round/>
            <a:headEnd len="med" w="med" type="none"/>
            <a:tailEnd len="med" w="med" type="none"/>
          </a:ln>
        </p:spPr>
      </p:cxnSp>
      <p:grpSp>
        <p:nvGrpSpPr>
          <p:cNvPr id="251" name="Google Shape;251;p34"/>
          <p:cNvGrpSpPr/>
          <p:nvPr/>
        </p:nvGrpSpPr>
        <p:grpSpPr>
          <a:xfrm>
            <a:off x="1381523" y="2426325"/>
            <a:ext cx="4627431" cy="1219350"/>
            <a:chOff x="1381523" y="2426325"/>
            <a:chExt cx="4627431" cy="1219350"/>
          </a:xfrm>
        </p:grpSpPr>
        <p:pic>
          <p:nvPicPr>
            <p:cNvPr id="252" name="Google Shape;252;p34"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53" name="Google Shape;253;p34"/>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History is a dynamic field where new discoveries can change historical understanding.</a:t>
              </a:r>
              <a:endParaRPr sz="1500">
                <a:solidFill>
                  <a:schemeClr val="dk1"/>
                </a:solidFill>
              </a:endParaRPr>
            </a:p>
          </p:txBody>
        </p:sp>
      </p:grpSp>
      <p:grpSp>
        <p:nvGrpSpPr>
          <p:cNvPr id="254" name="Google Shape;254;p34"/>
          <p:cNvGrpSpPr/>
          <p:nvPr/>
        </p:nvGrpSpPr>
        <p:grpSpPr>
          <a:xfrm>
            <a:off x="6183074" y="2422387"/>
            <a:ext cx="4627426" cy="1227225"/>
            <a:chOff x="6183074" y="2422387"/>
            <a:chExt cx="4627426" cy="1227225"/>
          </a:xfrm>
        </p:grpSpPr>
        <p:pic>
          <p:nvPicPr>
            <p:cNvPr id="255" name="Google Shape;255;p34"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256" name="Google Shape;256;p34"/>
            <p:cNvSpPr txBox="1"/>
            <p:nvPr/>
          </p:nvSpPr>
          <p:spPr>
            <a:xfrm>
              <a:off x="6340000" y="2835350"/>
              <a:ext cx="39618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Some revisions are based on interpretation rather than evidence.</a:t>
              </a:r>
              <a:endParaRPr sz="1500">
                <a:solidFill>
                  <a:schemeClr val="dk1"/>
                </a:solidFill>
              </a:endParaRPr>
            </a:p>
          </p:txBody>
        </p:sp>
      </p:grpSp>
      <p:pic>
        <p:nvPicPr>
          <p:cNvPr id="257" name="Google Shape;257;p34"/>
          <p:cNvPicPr preferRelativeResize="0"/>
          <p:nvPr/>
        </p:nvPicPr>
        <p:blipFill>
          <a:blip r:embed="rId5">
            <a:alphaModFix/>
          </a:blip>
          <a:stretch>
            <a:fillRect/>
          </a:stretch>
        </p:blipFill>
        <p:spPr>
          <a:xfrm>
            <a:off x="1381525" y="1144475"/>
            <a:ext cx="9428951" cy="999700"/>
          </a:xfrm>
          <a:prstGeom prst="rect">
            <a:avLst/>
          </a:prstGeom>
          <a:noFill/>
          <a:ln>
            <a:noFill/>
          </a:ln>
        </p:spPr>
      </p:pic>
      <p:grpSp>
        <p:nvGrpSpPr>
          <p:cNvPr id="258" name="Google Shape;258;p34"/>
          <p:cNvGrpSpPr/>
          <p:nvPr/>
        </p:nvGrpSpPr>
        <p:grpSpPr>
          <a:xfrm>
            <a:off x="1381510" y="3931750"/>
            <a:ext cx="4627431" cy="1219350"/>
            <a:chOff x="1381510" y="3931750"/>
            <a:chExt cx="4627431" cy="1219350"/>
          </a:xfrm>
        </p:grpSpPr>
        <p:pic>
          <p:nvPicPr>
            <p:cNvPr id="259" name="Google Shape;259;p34"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60" name="Google Shape;260;p34"/>
            <p:cNvSpPr txBox="1"/>
            <p:nvPr/>
          </p:nvSpPr>
          <p:spPr>
            <a:xfrm>
              <a:off x="1476125" y="434077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the discovery of the Dead Sea Scrolls added to our knowledge of early religious texts.</a:t>
              </a:r>
              <a:endParaRPr sz="1500">
                <a:solidFill>
                  <a:schemeClr val="dk1"/>
                </a:solidFill>
              </a:endParaRPr>
            </a:p>
          </p:txBody>
        </p:sp>
      </p:grpSp>
      <p:grpSp>
        <p:nvGrpSpPr>
          <p:cNvPr id="261" name="Google Shape;261;p34"/>
          <p:cNvGrpSpPr/>
          <p:nvPr/>
        </p:nvGrpSpPr>
        <p:grpSpPr>
          <a:xfrm>
            <a:off x="6183061" y="3927812"/>
            <a:ext cx="4627426" cy="1227225"/>
            <a:chOff x="6183061" y="3927812"/>
            <a:chExt cx="4627426" cy="1227225"/>
          </a:xfrm>
        </p:grpSpPr>
        <p:pic>
          <p:nvPicPr>
            <p:cNvPr id="262" name="Google Shape;262;p34" title="Con Snip Blank.png"/>
            <p:cNvPicPr preferRelativeResize="0"/>
            <p:nvPr/>
          </p:nvPicPr>
          <p:blipFill>
            <a:blip r:embed="rId4">
              <a:alphaModFix/>
            </a:blip>
            <a:stretch>
              <a:fillRect/>
            </a:stretch>
          </p:blipFill>
          <p:spPr>
            <a:xfrm>
              <a:off x="6183061" y="3927812"/>
              <a:ext cx="4627426" cy="1227225"/>
            </a:xfrm>
            <a:prstGeom prst="rect">
              <a:avLst/>
            </a:prstGeom>
            <a:noFill/>
            <a:ln cap="flat" cmpd="sng" w="19050">
              <a:solidFill>
                <a:srgbClr val="CC4125"/>
              </a:solidFill>
              <a:prstDash val="solid"/>
              <a:round/>
              <a:headEnd len="sm" w="sm" type="none"/>
              <a:tailEnd len="sm" w="sm" type="none"/>
            </a:ln>
          </p:spPr>
        </p:pic>
        <p:sp>
          <p:nvSpPr>
            <p:cNvPr id="263" name="Google Shape;263;p34"/>
            <p:cNvSpPr txBox="1"/>
            <p:nvPr/>
          </p:nvSpPr>
          <p:spPr>
            <a:xfrm>
              <a:off x="6339999" y="4340775"/>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This means they may reflect current political or ideological trends rather than objective truth.</a:t>
              </a:r>
              <a:endParaRPr sz="1500">
                <a:solidFill>
                  <a:schemeClr val="dk1"/>
                </a:solidFill>
              </a:endParaRPr>
            </a:p>
          </p:txBody>
        </p:sp>
      </p:grpSp>
      <p:sp>
        <p:nvSpPr>
          <p:cNvPr id="264" name="Google Shape;264;p34"/>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a:t>
            </a:r>
            <a:r>
              <a:rPr lang="en-US" sz="3500"/>
              <a:t>: Example Claims</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